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5143500"/>
  <p:notesSz cx="6858000" cy="9144000"/>
  <p:custDataLst>
    <p:tags r:id="rId8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4" Type="http://schemas.openxmlformats.org/officeDocument/2006/relationships/tags" Target="tags/tag15.xml"/><Relationship Id="rId83" Type="http://schemas.openxmlformats.org/officeDocument/2006/relationships/tableStyles" Target="tableStyles.xml"/><Relationship Id="rId82" Type="http://schemas.openxmlformats.org/officeDocument/2006/relationships/viewProps" Target="viewProps.xml"/><Relationship Id="rId81" Type="http://schemas.openxmlformats.org/officeDocument/2006/relationships/presProps" Target="presProps.xml"/><Relationship Id="rId80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79" Type="http://schemas.openxmlformats.org/officeDocument/2006/relationships/notesMaster" Target="notesMasters/notesMaster1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baogaoting.com/space/150571855" TargetMode="External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3.png"/><Relationship Id="rId7" Type="http://schemas.openxmlformats.org/officeDocument/2006/relationships/image" Target="../media/image72.png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baogaoting.com/space/150571855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1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png"/><Relationship Id="rId8" Type="http://schemas.openxmlformats.org/officeDocument/2006/relationships/image" Target="../media/image81.png"/><Relationship Id="rId7" Type="http://schemas.openxmlformats.org/officeDocument/2006/relationships/image" Target="../media/image66.png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83.png"/><Relationship Id="rId1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1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6.png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6.png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1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6.png"/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56.png"/><Relationship Id="rId3" Type="http://schemas.openxmlformats.org/officeDocument/2006/relationships/image" Target="../media/image66.png"/><Relationship Id="rId2" Type="http://schemas.openxmlformats.org/officeDocument/2006/relationships/image" Target="../media/image100.png"/><Relationship Id="rId1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7.png"/><Relationship Id="rId3" Type="http://schemas.openxmlformats.org/officeDocument/2006/relationships/image" Target="../media/image86.png"/><Relationship Id="rId2" Type="http://schemas.openxmlformats.org/officeDocument/2006/relationships/image" Target="../media/image90.png"/><Relationship Id="rId1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6.png"/><Relationship Id="rId3" Type="http://schemas.openxmlformats.org/officeDocument/2006/relationships/image" Target="../media/image87.png"/><Relationship Id="rId2" Type="http://schemas.openxmlformats.org/officeDocument/2006/relationships/image" Target="../media/image90.png"/><Relationship Id="rId1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1" Type="http://schemas.openxmlformats.org/officeDocument/2006/relationships/image" Target="../media/image112.pn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3" Type="http://schemas.openxmlformats.org/officeDocument/2006/relationships/image" Target="../media/image114.png"/><Relationship Id="rId2" Type="http://schemas.openxmlformats.org/officeDocument/2006/relationships/image" Target="../media/image66.png"/><Relationship Id="rId1" Type="http://schemas.openxmlformats.org/officeDocument/2006/relationships/image" Target="../media/image11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6.png"/><Relationship Id="rId2" Type="http://schemas.openxmlformats.org/officeDocument/2006/relationships/image" Target="../media/image118.png"/><Relationship Id="rId1" Type="http://schemas.openxmlformats.org/officeDocument/2006/relationships/image" Target="../media/image117.png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baogaoting.com/space/150571855" TargetMode="Externa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11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1" Type="http://schemas.openxmlformats.org/officeDocument/2006/relationships/image" Target="../media/image12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6.png"/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4.png"/><Relationship Id="rId1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1" Type="http://schemas.openxmlformats.org/officeDocument/2006/relationships/image" Target="../media/image125.png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6.png"/><Relationship Id="rId2" Type="http://schemas.openxmlformats.org/officeDocument/2006/relationships/image" Target="../media/image131.png"/><Relationship Id="rId1" Type="http://schemas.openxmlformats.org/officeDocument/2006/relationships/image" Target="../media/image13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baogaoting.com/space/150571855" TargetMode="External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1" Type="http://schemas.openxmlformats.org/officeDocument/2006/relationships/image" Target="../media/image13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1" Type="http://schemas.openxmlformats.org/officeDocument/2006/relationships/image" Target="../media/image134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40.png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image" Target="../media/image66.png"/></Relationships>
</file>

<file path=ppt/slides/_rels/slide7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144.png"/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image" Target="../media/image141.jpeg"/></Relationships>
</file>

<file path=ppt/slides/_rels/slide7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106.png"/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image" Target="../media/image145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tags" Target="../tags/tag3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tags" Target="../tags/tag2.xml"/><Relationship Id="rId3" Type="http://schemas.openxmlformats.org/officeDocument/2006/relationships/image" Target="../media/image25.png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14.xml"/><Relationship Id="rId25" Type="http://schemas.openxmlformats.org/officeDocument/2006/relationships/tags" Target="../tags/tag13.xml"/><Relationship Id="rId24" Type="http://schemas.openxmlformats.org/officeDocument/2006/relationships/tags" Target="../tags/tag12.xml"/><Relationship Id="rId23" Type="http://schemas.openxmlformats.org/officeDocument/2006/relationships/tags" Target="../tags/tag11.xml"/><Relationship Id="rId22" Type="http://schemas.openxmlformats.org/officeDocument/2006/relationships/image" Target="../media/image6.png"/><Relationship Id="rId21" Type="http://schemas.openxmlformats.org/officeDocument/2006/relationships/tags" Target="../tags/tag10.xml"/><Relationship Id="rId20" Type="http://schemas.openxmlformats.org/officeDocument/2006/relationships/tags" Target="../tags/tag9.xml"/><Relationship Id="rId2" Type="http://schemas.openxmlformats.org/officeDocument/2006/relationships/image" Target="../media/image24.png"/><Relationship Id="rId19" Type="http://schemas.openxmlformats.org/officeDocument/2006/relationships/image" Target="../media/image34.png"/><Relationship Id="rId18" Type="http://schemas.openxmlformats.org/officeDocument/2006/relationships/tags" Target="../tags/tag8.xml"/><Relationship Id="rId17" Type="http://schemas.openxmlformats.org/officeDocument/2006/relationships/image" Target="../media/image33.png"/><Relationship Id="rId16" Type="http://schemas.openxmlformats.org/officeDocument/2006/relationships/tags" Target="../tags/tag7.xml"/><Relationship Id="rId15" Type="http://schemas.openxmlformats.org/officeDocument/2006/relationships/image" Target="../media/image32.png"/><Relationship Id="rId14" Type="http://schemas.openxmlformats.org/officeDocument/2006/relationships/tags" Target="../tags/tag6.xml"/><Relationship Id="rId13" Type="http://schemas.openxmlformats.org/officeDocument/2006/relationships/image" Target="../media/image31.png"/><Relationship Id="rId12" Type="http://schemas.openxmlformats.org/officeDocument/2006/relationships/tags" Target="../tags/tag5.xml"/><Relationship Id="rId11" Type="http://schemas.openxmlformats.org/officeDocument/2006/relationships/image" Target="../media/image30.png"/><Relationship Id="rId10" Type="http://schemas.openxmlformats.org/officeDocument/2006/relationships/tags" Target="../tags/tag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" name="textbox 6"/>
          <p:cNvSpPr/>
          <p:nvPr/>
        </p:nvSpPr>
        <p:spPr>
          <a:xfrm>
            <a:off x="3286125" y="1714500"/>
            <a:ext cx="5857875" cy="14287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55370" algn="l" rtl="0" eaLnBrk="0">
              <a:lnSpc>
                <a:spcPct val="98000"/>
              </a:lnSpc>
              <a:spcBef>
                <a:spcPts val="0"/>
              </a:spcBef>
            </a:pPr>
            <a:r>
              <a:rPr lang="zh-CN" sz="5400" kern="0" spc="1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5400" kern="0" spc="1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4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</a:t>
            </a:r>
            <a:r>
              <a:rPr sz="5400" kern="0" spc="8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4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</a:t>
            </a:r>
            <a:r>
              <a:rPr sz="5400" kern="0" spc="8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4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</a:t>
            </a:r>
            <a:endParaRPr sz="5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06195" algn="l" rtl="0" eaLnBrk="0">
              <a:lnSpc>
                <a:spcPts val="1850"/>
              </a:lnSpc>
              <a:spcBef>
                <a:spcPts val="0"/>
              </a:spcBef>
            </a:pP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   跨   越   战   略   不</a:t>
            </a:r>
            <a:r>
              <a:rPr sz="15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   的   鸿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rect 4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8" name="group 38"/>
          <p:cNvGrpSpPr/>
          <p:nvPr/>
        </p:nvGrpSpPr>
        <p:grpSpPr>
          <a:xfrm rot="21600000">
            <a:off x="2766949" y="1552575"/>
            <a:ext cx="2985007" cy="2984893"/>
            <a:chOff x="0" y="0"/>
            <a:chExt cx="2985007" cy="2984893"/>
          </a:xfrm>
        </p:grpSpPr>
        <p:sp>
          <p:nvSpPr>
            <p:cNvPr id="426" name="path 426"/>
            <p:cNvSpPr/>
            <p:nvPr/>
          </p:nvSpPr>
          <p:spPr>
            <a:xfrm>
              <a:off x="0" y="0"/>
              <a:ext cx="2985007" cy="2984893"/>
            </a:xfrm>
            <a:custGeom>
              <a:avLst/>
              <a:gdLst/>
              <a:ahLst/>
              <a:cxnLst/>
              <a:rect l="0" t="0" r="0" b="0"/>
              <a:pathLst>
                <a:path w="4700" h="4700">
                  <a:moveTo>
                    <a:pt x="30" y="1190"/>
                  </a:moveTo>
                  <a:lnTo>
                    <a:pt x="1190" y="30"/>
                  </a:lnTo>
                  <a:lnTo>
                    <a:pt x="2350" y="1190"/>
                  </a:lnTo>
                  <a:lnTo>
                    <a:pt x="1190" y="2350"/>
                  </a:lnTo>
                  <a:lnTo>
                    <a:pt x="30" y="1190"/>
                  </a:lnTo>
                  <a:close/>
                  <a:moveTo>
                    <a:pt x="2350" y="1190"/>
                  </a:moveTo>
                  <a:lnTo>
                    <a:pt x="3510" y="30"/>
                  </a:lnTo>
                  <a:lnTo>
                    <a:pt x="4670" y="1190"/>
                  </a:lnTo>
                  <a:lnTo>
                    <a:pt x="3510" y="2350"/>
                  </a:lnTo>
                  <a:lnTo>
                    <a:pt x="2350" y="1190"/>
                  </a:lnTo>
                  <a:close/>
                  <a:moveTo>
                    <a:pt x="30" y="3510"/>
                  </a:moveTo>
                  <a:lnTo>
                    <a:pt x="1190" y="2350"/>
                  </a:lnTo>
                  <a:lnTo>
                    <a:pt x="2350" y="3510"/>
                  </a:lnTo>
                  <a:lnTo>
                    <a:pt x="1190" y="4670"/>
                  </a:lnTo>
                  <a:lnTo>
                    <a:pt x="30" y="3510"/>
                  </a:lnTo>
                  <a:close/>
                  <a:moveTo>
                    <a:pt x="2350" y="3510"/>
                  </a:moveTo>
                  <a:lnTo>
                    <a:pt x="3510" y="2350"/>
                  </a:lnTo>
                  <a:lnTo>
                    <a:pt x="4670" y="3510"/>
                  </a:lnTo>
                  <a:lnTo>
                    <a:pt x="3510" y="4670"/>
                  </a:lnTo>
                  <a:lnTo>
                    <a:pt x="2350" y="3510"/>
                  </a:lnTo>
                  <a:close/>
                </a:path>
              </a:pathLst>
            </a:custGeom>
            <a:noFill/>
            <a:ln w="38100" cap="flat">
              <a:solidFill>
                <a:srgbClr val="4F81B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8" name="path 428"/>
            <p:cNvSpPr/>
            <p:nvPr/>
          </p:nvSpPr>
          <p:spPr>
            <a:xfrm>
              <a:off x="534923" y="551814"/>
              <a:ext cx="1882013" cy="1868741"/>
            </a:xfrm>
            <a:custGeom>
              <a:avLst/>
              <a:gdLst/>
              <a:ahLst/>
              <a:cxnLst/>
              <a:rect l="0" t="0" r="0" b="0"/>
              <a:pathLst>
                <a:path w="2963" h="2942">
                  <a:moveTo>
                    <a:pt x="2862" y="401"/>
                  </a:moveTo>
                  <a:moveTo>
                    <a:pt x="2862" y="401"/>
                  </a:moveTo>
                  <a:lnTo>
                    <a:pt x="2421" y="401"/>
                  </a:lnTo>
                  <a:lnTo>
                    <a:pt x="2421" y="120"/>
                  </a:lnTo>
                  <a:lnTo>
                    <a:pt x="2862" y="120"/>
                  </a:lnTo>
                  <a:cubicBezTo>
                    <a:pt x="2862" y="120"/>
                    <a:pt x="2862" y="401"/>
                    <a:pt x="2862" y="401"/>
                  </a:cubicBezTo>
                  <a:moveTo>
                    <a:pt x="2862" y="99"/>
                  </a:moveTo>
                  <a:moveTo>
                    <a:pt x="2862" y="99"/>
                  </a:moveTo>
                  <a:lnTo>
                    <a:pt x="2421" y="100"/>
                  </a:lnTo>
                  <a:cubicBezTo>
                    <a:pt x="2410" y="100"/>
                    <a:pt x="2401" y="108"/>
                    <a:pt x="2401" y="120"/>
                  </a:cubicBezTo>
                  <a:lnTo>
                    <a:pt x="2401" y="401"/>
                  </a:lnTo>
                  <a:cubicBezTo>
                    <a:pt x="2401" y="412"/>
                    <a:pt x="2410" y="421"/>
                    <a:pt x="2421" y="421"/>
                  </a:cubicBezTo>
                  <a:lnTo>
                    <a:pt x="2862" y="421"/>
                  </a:lnTo>
                  <a:cubicBezTo>
                    <a:pt x="2873" y="421"/>
                    <a:pt x="2882" y="412"/>
                    <a:pt x="2882" y="401"/>
                  </a:cubicBezTo>
                  <a:lnTo>
                    <a:pt x="2882" y="120"/>
                  </a:lnTo>
                  <a:cubicBezTo>
                    <a:pt x="2882" y="108"/>
                    <a:pt x="2873" y="99"/>
                    <a:pt x="2862" y="99"/>
                  </a:cubicBezTo>
                </a:path>
                <a:path w="2963" h="2942">
                  <a:moveTo>
                    <a:pt x="2923" y="482"/>
                  </a:moveTo>
                  <a:cubicBezTo>
                    <a:pt x="2923" y="492"/>
                    <a:pt x="2914" y="502"/>
                    <a:pt x="2903" y="502"/>
                  </a:cubicBezTo>
                  <a:lnTo>
                    <a:pt x="2722" y="502"/>
                  </a:lnTo>
                  <a:lnTo>
                    <a:pt x="2561" y="502"/>
                  </a:lnTo>
                  <a:lnTo>
                    <a:pt x="2380" y="502"/>
                  </a:lnTo>
                  <a:cubicBezTo>
                    <a:pt x="2369" y="502"/>
                    <a:pt x="2360" y="492"/>
                    <a:pt x="2360" y="482"/>
                  </a:cubicBezTo>
                  <a:lnTo>
                    <a:pt x="2360" y="80"/>
                  </a:lnTo>
                  <a:cubicBezTo>
                    <a:pt x="2360" y="68"/>
                    <a:pt x="2369" y="59"/>
                    <a:pt x="2380" y="59"/>
                  </a:cubicBezTo>
                  <a:lnTo>
                    <a:pt x="2903" y="59"/>
                  </a:lnTo>
                  <a:cubicBezTo>
                    <a:pt x="2914" y="59"/>
                    <a:pt x="2923" y="68"/>
                    <a:pt x="2923" y="80"/>
                  </a:cubicBezTo>
                  <a:cubicBezTo>
                    <a:pt x="2923" y="80"/>
                    <a:pt x="2923" y="482"/>
                    <a:pt x="2923" y="482"/>
                  </a:cubicBezTo>
                  <a:moveTo>
                    <a:pt x="2903" y="19"/>
                  </a:moveTo>
                  <a:lnTo>
                    <a:pt x="2380" y="19"/>
                  </a:lnTo>
                  <a:cubicBezTo>
                    <a:pt x="2347" y="19"/>
                    <a:pt x="2320" y="46"/>
                    <a:pt x="2320" y="80"/>
                  </a:cubicBezTo>
                  <a:lnTo>
                    <a:pt x="2320" y="482"/>
                  </a:lnTo>
                  <a:cubicBezTo>
                    <a:pt x="2320" y="515"/>
                    <a:pt x="2347" y="542"/>
                    <a:pt x="2380" y="542"/>
                  </a:cubicBezTo>
                  <a:lnTo>
                    <a:pt x="2581" y="542"/>
                  </a:lnTo>
                  <a:lnTo>
                    <a:pt x="2581" y="566"/>
                  </a:lnTo>
                  <a:lnTo>
                    <a:pt x="2456" y="582"/>
                  </a:lnTo>
                  <a:cubicBezTo>
                    <a:pt x="2447" y="585"/>
                    <a:pt x="2441" y="593"/>
                    <a:pt x="2441" y="602"/>
                  </a:cubicBezTo>
                  <a:cubicBezTo>
                    <a:pt x="2441" y="613"/>
                    <a:pt x="2450" y="622"/>
                    <a:pt x="2461" y="622"/>
                  </a:cubicBezTo>
                  <a:lnTo>
                    <a:pt x="2823" y="622"/>
                  </a:lnTo>
                  <a:cubicBezTo>
                    <a:pt x="2834" y="622"/>
                    <a:pt x="2843" y="613"/>
                    <a:pt x="2843" y="602"/>
                  </a:cubicBezTo>
                  <a:cubicBezTo>
                    <a:pt x="2843" y="593"/>
                    <a:pt x="2837" y="585"/>
                    <a:pt x="2827" y="582"/>
                  </a:cubicBezTo>
                  <a:lnTo>
                    <a:pt x="2702" y="566"/>
                  </a:lnTo>
                  <a:lnTo>
                    <a:pt x="2702" y="542"/>
                  </a:lnTo>
                  <a:lnTo>
                    <a:pt x="2903" y="542"/>
                  </a:lnTo>
                  <a:cubicBezTo>
                    <a:pt x="2937" y="542"/>
                    <a:pt x="2963" y="515"/>
                    <a:pt x="2963" y="482"/>
                  </a:cubicBezTo>
                  <a:lnTo>
                    <a:pt x="2963" y="80"/>
                  </a:lnTo>
                  <a:cubicBezTo>
                    <a:pt x="2963" y="46"/>
                    <a:pt x="2936" y="19"/>
                    <a:pt x="2903" y="19"/>
                  </a:cubicBezTo>
                </a:path>
                <a:path w="2963" h="2942">
                  <a:moveTo>
                    <a:pt x="591" y="2485"/>
                  </a:moveTo>
                  <a:lnTo>
                    <a:pt x="557" y="2519"/>
                  </a:lnTo>
                  <a:cubicBezTo>
                    <a:pt x="557" y="2515"/>
                    <a:pt x="558" y="2511"/>
                    <a:pt x="557" y="2506"/>
                  </a:cubicBezTo>
                  <a:cubicBezTo>
                    <a:pt x="554" y="2467"/>
                    <a:pt x="536" y="2430"/>
                    <a:pt x="506" y="2400"/>
                  </a:cubicBezTo>
                  <a:cubicBezTo>
                    <a:pt x="473" y="2368"/>
                    <a:pt x="430" y="2349"/>
                    <a:pt x="387" y="2349"/>
                  </a:cubicBezTo>
                  <a:lnTo>
                    <a:pt x="420" y="2315"/>
                  </a:lnTo>
                  <a:cubicBezTo>
                    <a:pt x="437" y="2298"/>
                    <a:pt x="460" y="2289"/>
                    <a:pt x="486" y="2289"/>
                  </a:cubicBezTo>
                  <a:cubicBezTo>
                    <a:pt x="518" y="2289"/>
                    <a:pt x="551" y="2304"/>
                    <a:pt x="577" y="2329"/>
                  </a:cubicBezTo>
                  <a:cubicBezTo>
                    <a:pt x="601" y="2353"/>
                    <a:pt x="615" y="2383"/>
                    <a:pt x="617" y="2413"/>
                  </a:cubicBezTo>
                  <a:cubicBezTo>
                    <a:pt x="619" y="2441"/>
                    <a:pt x="610" y="2467"/>
                    <a:pt x="591" y="2485"/>
                  </a:cubicBezTo>
                  <a:moveTo>
                    <a:pt x="192" y="2824"/>
                  </a:moveTo>
                  <a:cubicBezTo>
                    <a:pt x="192" y="2797"/>
                    <a:pt x="181" y="2769"/>
                    <a:pt x="158" y="2747"/>
                  </a:cubicBezTo>
                  <a:cubicBezTo>
                    <a:pt x="137" y="2726"/>
                    <a:pt x="110" y="2714"/>
                    <a:pt x="83" y="2712"/>
                  </a:cubicBezTo>
                  <a:lnTo>
                    <a:pt x="103" y="2640"/>
                  </a:lnTo>
                  <a:cubicBezTo>
                    <a:pt x="104" y="2635"/>
                    <a:pt x="107" y="2631"/>
                    <a:pt x="111" y="2627"/>
                  </a:cubicBezTo>
                  <a:cubicBezTo>
                    <a:pt x="151" y="2598"/>
                    <a:pt x="213" y="2606"/>
                    <a:pt x="256" y="2649"/>
                  </a:cubicBezTo>
                  <a:cubicBezTo>
                    <a:pt x="302" y="2695"/>
                    <a:pt x="309" y="2761"/>
                    <a:pt x="274" y="2801"/>
                  </a:cubicBezTo>
                  <a:cubicBezTo>
                    <a:pt x="271" y="2802"/>
                    <a:pt x="269" y="2803"/>
                    <a:pt x="267" y="2804"/>
                  </a:cubicBezTo>
                  <a:cubicBezTo>
                    <a:pt x="267" y="2804"/>
                    <a:pt x="192" y="2824"/>
                    <a:pt x="192" y="2824"/>
                  </a:cubicBezTo>
                  <a:moveTo>
                    <a:pt x="97" y="2848"/>
                  </a:moveTo>
                  <a:cubicBezTo>
                    <a:pt x="95" y="2849"/>
                    <a:pt x="88" y="2851"/>
                    <a:pt x="84" y="2851"/>
                  </a:cubicBezTo>
                  <a:cubicBezTo>
                    <a:pt x="67" y="2851"/>
                    <a:pt x="54" y="2837"/>
                    <a:pt x="54" y="2821"/>
                  </a:cubicBezTo>
                  <a:cubicBezTo>
                    <a:pt x="54" y="2817"/>
                    <a:pt x="55" y="2812"/>
                    <a:pt x="56" y="2810"/>
                  </a:cubicBezTo>
                  <a:lnTo>
                    <a:pt x="77" y="2733"/>
                  </a:lnTo>
                  <a:cubicBezTo>
                    <a:pt x="100" y="2732"/>
                    <a:pt x="125" y="2741"/>
                    <a:pt x="144" y="2761"/>
                  </a:cubicBezTo>
                  <a:cubicBezTo>
                    <a:pt x="164" y="2781"/>
                    <a:pt x="173" y="2806"/>
                    <a:pt x="172" y="2829"/>
                  </a:cubicBezTo>
                  <a:cubicBezTo>
                    <a:pt x="172" y="2829"/>
                    <a:pt x="97" y="2848"/>
                    <a:pt x="97" y="2848"/>
                  </a:cubicBezTo>
                  <a:moveTo>
                    <a:pt x="225" y="2581"/>
                  </a:moveTo>
                  <a:cubicBezTo>
                    <a:pt x="206" y="2574"/>
                    <a:pt x="186" y="2570"/>
                    <a:pt x="167" y="2569"/>
                  </a:cubicBezTo>
                  <a:lnTo>
                    <a:pt x="322" y="2414"/>
                  </a:lnTo>
                  <a:cubicBezTo>
                    <a:pt x="346" y="2391"/>
                    <a:pt x="380" y="2384"/>
                    <a:pt x="414" y="2393"/>
                  </a:cubicBezTo>
                  <a:cubicBezTo>
                    <a:pt x="414" y="2393"/>
                    <a:pt x="225" y="2581"/>
                    <a:pt x="225" y="2581"/>
                  </a:cubicBezTo>
                  <a:moveTo>
                    <a:pt x="311" y="2656"/>
                  </a:moveTo>
                  <a:cubicBezTo>
                    <a:pt x="304" y="2643"/>
                    <a:pt x="295" y="2631"/>
                    <a:pt x="285" y="2621"/>
                  </a:cubicBezTo>
                  <a:cubicBezTo>
                    <a:pt x="272" y="2608"/>
                    <a:pt x="258" y="2599"/>
                    <a:pt x="244" y="2591"/>
                  </a:cubicBezTo>
                  <a:lnTo>
                    <a:pt x="436" y="2400"/>
                  </a:lnTo>
                  <a:cubicBezTo>
                    <a:pt x="451" y="2406"/>
                    <a:pt x="465" y="2416"/>
                    <a:pt x="478" y="2428"/>
                  </a:cubicBezTo>
                  <a:cubicBezTo>
                    <a:pt x="489" y="2439"/>
                    <a:pt x="497" y="2452"/>
                    <a:pt x="504" y="2464"/>
                  </a:cubicBezTo>
                  <a:cubicBezTo>
                    <a:pt x="504" y="2464"/>
                    <a:pt x="311" y="2656"/>
                    <a:pt x="311" y="2656"/>
                  </a:cubicBezTo>
                  <a:moveTo>
                    <a:pt x="336" y="2727"/>
                  </a:moveTo>
                  <a:cubicBezTo>
                    <a:pt x="334" y="2708"/>
                    <a:pt x="329" y="2691"/>
                    <a:pt x="321" y="2674"/>
                  </a:cubicBezTo>
                  <a:lnTo>
                    <a:pt x="512" y="2484"/>
                  </a:lnTo>
                  <a:cubicBezTo>
                    <a:pt x="524" y="2521"/>
                    <a:pt x="517" y="2559"/>
                    <a:pt x="492" y="2585"/>
                  </a:cubicBezTo>
                  <a:cubicBezTo>
                    <a:pt x="492" y="2585"/>
                    <a:pt x="492" y="2585"/>
                    <a:pt x="492" y="2585"/>
                  </a:cubicBezTo>
                  <a:lnTo>
                    <a:pt x="492" y="2585"/>
                  </a:lnTo>
                  <a:lnTo>
                    <a:pt x="336" y="2742"/>
                  </a:lnTo>
                  <a:cubicBezTo>
                    <a:pt x="336" y="2737"/>
                    <a:pt x="336" y="2732"/>
                    <a:pt x="336" y="2727"/>
                  </a:cubicBezTo>
                  <a:moveTo>
                    <a:pt x="605" y="2301"/>
                  </a:moveTo>
                  <a:cubicBezTo>
                    <a:pt x="572" y="2268"/>
                    <a:pt x="529" y="2249"/>
                    <a:pt x="486" y="2249"/>
                  </a:cubicBezTo>
                  <a:cubicBezTo>
                    <a:pt x="449" y="2249"/>
                    <a:pt x="416" y="2263"/>
                    <a:pt x="392" y="2287"/>
                  </a:cubicBezTo>
                  <a:lnTo>
                    <a:pt x="294" y="2385"/>
                  </a:lnTo>
                  <a:cubicBezTo>
                    <a:pt x="293" y="2386"/>
                    <a:pt x="293" y="2386"/>
                    <a:pt x="293" y="2386"/>
                  </a:cubicBezTo>
                  <a:cubicBezTo>
                    <a:pt x="293" y="2386"/>
                    <a:pt x="292" y="2386"/>
                    <a:pt x="292" y="2386"/>
                  </a:cubicBezTo>
                  <a:lnTo>
                    <a:pt x="292" y="2386"/>
                  </a:lnTo>
                  <a:lnTo>
                    <a:pt x="84" y="2595"/>
                  </a:lnTo>
                  <a:cubicBezTo>
                    <a:pt x="75" y="2605"/>
                    <a:pt x="67" y="2617"/>
                    <a:pt x="64" y="2630"/>
                  </a:cubicBezTo>
                  <a:lnTo>
                    <a:pt x="16" y="2800"/>
                  </a:lnTo>
                  <a:cubicBezTo>
                    <a:pt x="16" y="2801"/>
                    <a:pt x="13" y="2814"/>
                    <a:pt x="13" y="2821"/>
                  </a:cubicBezTo>
                  <a:cubicBezTo>
                    <a:pt x="13" y="2860"/>
                    <a:pt x="45" y="2891"/>
                    <a:pt x="84" y="2891"/>
                  </a:cubicBezTo>
                  <a:cubicBezTo>
                    <a:pt x="92" y="2891"/>
                    <a:pt x="107" y="2887"/>
                    <a:pt x="107" y="2887"/>
                  </a:cubicBezTo>
                  <a:lnTo>
                    <a:pt x="278" y="2843"/>
                  </a:lnTo>
                  <a:cubicBezTo>
                    <a:pt x="291" y="2839"/>
                    <a:pt x="303" y="2832"/>
                    <a:pt x="312" y="2822"/>
                  </a:cubicBezTo>
                  <a:lnTo>
                    <a:pt x="620" y="2514"/>
                  </a:lnTo>
                  <a:cubicBezTo>
                    <a:pt x="676" y="2458"/>
                    <a:pt x="669" y="2365"/>
                    <a:pt x="605" y="2301"/>
                  </a:cubicBezTo>
                </a:path>
                <a:path w="2963" h="2942">
                  <a:moveTo>
                    <a:pt x="2771" y="2721"/>
                  </a:moveTo>
                  <a:lnTo>
                    <a:pt x="2584" y="2721"/>
                  </a:lnTo>
                  <a:cubicBezTo>
                    <a:pt x="2574" y="2700"/>
                    <a:pt x="2562" y="2678"/>
                    <a:pt x="2550" y="2657"/>
                  </a:cubicBezTo>
                  <a:cubicBezTo>
                    <a:pt x="2524" y="2610"/>
                    <a:pt x="2497" y="2561"/>
                    <a:pt x="2497" y="2520"/>
                  </a:cubicBezTo>
                  <a:cubicBezTo>
                    <a:pt x="2497" y="2420"/>
                    <a:pt x="2578" y="2339"/>
                    <a:pt x="2677" y="2339"/>
                  </a:cubicBezTo>
                  <a:cubicBezTo>
                    <a:pt x="2777" y="2339"/>
                    <a:pt x="2858" y="2420"/>
                    <a:pt x="2858" y="2520"/>
                  </a:cubicBezTo>
                  <a:cubicBezTo>
                    <a:pt x="2858" y="2561"/>
                    <a:pt x="2831" y="2610"/>
                    <a:pt x="2805" y="2657"/>
                  </a:cubicBezTo>
                  <a:cubicBezTo>
                    <a:pt x="2793" y="2678"/>
                    <a:pt x="2781" y="2700"/>
                    <a:pt x="2771" y="2721"/>
                  </a:cubicBezTo>
                  <a:moveTo>
                    <a:pt x="2677" y="2902"/>
                  </a:moveTo>
                  <a:cubicBezTo>
                    <a:pt x="2657" y="2902"/>
                    <a:pt x="2647" y="2900"/>
                    <a:pt x="2637" y="2877"/>
                  </a:cubicBezTo>
                  <a:lnTo>
                    <a:pt x="2722" y="2866"/>
                  </a:lnTo>
                  <a:cubicBezTo>
                    <a:pt x="2710" y="2900"/>
                    <a:pt x="2701" y="2902"/>
                    <a:pt x="2677" y="2902"/>
                  </a:cubicBezTo>
                  <a:moveTo>
                    <a:pt x="2612" y="2800"/>
                  </a:moveTo>
                  <a:cubicBezTo>
                    <a:pt x="2608" y="2788"/>
                    <a:pt x="2604" y="2775"/>
                    <a:pt x="2599" y="2762"/>
                  </a:cubicBezTo>
                  <a:lnTo>
                    <a:pt x="2755" y="2762"/>
                  </a:lnTo>
                  <a:cubicBezTo>
                    <a:pt x="2753" y="2769"/>
                    <a:pt x="2750" y="2776"/>
                    <a:pt x="2748" y="2783"/>
                  </a:cubicBezTo>
                  <a:cubicBezTo>
                    <a:pt x="2748" y="2783"/>
                    <a:pt x="2612" y="2800"/>
                    <a:pt x="2612" y="2800"/>
                  </a:cubicBezTo>
                  <a:moveTo>
                    <a:pt x="2729" y="2845"/>
                  </a:moveTo>
                  <a:lnTo>
                    <a:pt x="2630" y="2858"/>
                  </a:lnTo>
                  <a:cubicBezTo>
                    <a:pt x="2626" y="2848"/>
                    <a:pt x="2622" y="2836"/>
                    <a:pt x="2618" y="2820"/>
                  </a:cubicBezTo>
                  <a:cubicBezTo>
                    <a:pt x="2618" y="2820"/>
                    <a:pt x="2618" y="2819"/>
                    <a:pt x="2617" y="2819"/>
                  </a:cubicBezTo>
                  <a:lnTo>
                    <a:pt x="2742" y="2804"/>
                  </a:lnTo>
                  <a:cubicBezTo>
                    <a:pt x="2740" y="2810"/>
                    <a:pt x="2738" y="2816"/>
                    <a:pt x="2737" y="2821"/>
                  </a:cubicBezTo>
                  <a:cubicBezTo>
                    <a:pt x="2734" y="2830"/>
                    <a:pt x="2732" y="2838"/>
                    <a:pt x="2729" y="2845"/>
                  </a:cubicBezTo>
                  <a:moveTo>
                    <a:pt x="2677" y="2299"/>
                  </a:moveTo>
                  <a:cubicBezTo>
                    <a:pt x="2555" y="2299"/>
                    <a:pt x="2457" y="2398"/>
                    <a:pt x="2457" y="2520"/>
                  </a:cubicBezTo>
                  <a:cubicBezTo>
                    <a:pt x="2457" y="2601"/>
                    <a:pt x="2531" y="2687"/>
                    <a:pt x="2557" y="2762"/>
                  </a:cubicBezTo>
                  <a:cubicBezTo>
                    <a:pt x="2598" y="2875"/>
                    <a:pt x="2593" y="2942"/>
                    <a:pt x="2677" y="2942"/>
                  </a:cubicBezTo>
                  <a:cubicBezTo>
                    <a:pt x="2763" y="2942"/>
                    <a:pt x="2757" y="2875"/>
                    <a:pt x="2797" y="2763"/>
                  </a:cubicBezTo>
                  <a:cubicBezTo>
                    <a:pt x="2824" y="2687"/>
                    <a:pt x="2898" y="2601"/>
                    <a:pt x="2898" y="2520"/>
                  </a:cubicBezTo>
                  <a:cubicBezTo>
                    <a:pt x="2898" y="2398"/>
                    <a:pt x="2799" y="2299"/>
                    <a:pt x="2677" y="2299"/>
                  </a:cubicBezTo>
                </a:path>
                <a:path w="2963" h="2942">
                  <a:moveTo>
                    <a:pt x="2677" y="2400"/>
                  </a:moveTo>
                  <a:cubicBezTo>
                    <a:pt x="2611" y="2400"/>
                    <a:pt x="2557" y="2454"/>
                    <a:pt x="2557" y="2521"/>
                  </a:cubicBezTo>
                  <a:cubicBezTo>
                    <a:pt x="2557" y="2526"/>
                    <a:pt x="2561" y="2531"/>
                    <a:pt x="2567" y="2531"/>
                  </a:cubicBezTo>
                  <a:cubicBezTo>
                    <a:pt x="2572" y="2531"/>
                    <a:pt x="2577" y="2526"/>
                    <a:pt x="2577" y="2521"/>
                  </a:cubicBezTo>
                  <a:cubicBezTo>
                    <a:pt x="2577" y="2465"/>
                    <a:pt x="2622" y="2420"/>
                    <a:pt x="2677" y="2420"/>
                  </a:cubicBezTo>
                  <a:cubicBezTo>
                    <a:pt x="2683" y="2420"/>
                    <a:pt x="2687" y="2416"/>
                    <a:pt x="2687" y="2410"/>
                  </a:cubicBezTo>
                  <a:cubicBezTo>
                    <a:pt x="2687" y="2405"/>
                    <a:pt x="2683" y="2400"/>
                    <a:pt x="2677" y="2400"/>
                  </a:cubicBezTo>
                </a:path>
                <a:path w="2963" h="2942">
                  <a:moveTo>
                    <a:pt x="401" y="441"/>
                  </a:moveTo>
                  <a:cubicBezTo>
                    <a:pt x="290" y="441"/>
                    <a:pt x="200" y="351"/>
                    <a:pt x="200" y="240"/>
                  </a:cubicBezTo>
                  <a:cubicBezTo>
                    <a:pt x="200" y="130"/>
                    <a:pt x="290" y="40"/>
                    <a:pt x="401" y="40"/>
                  </a:cubicBezTo>
                  <a:cubicBezTo>
                    <a:pt x="512" y="40"/>
                    <a:pt x="602" y="130"/>
                    <a:pt x="602" y="240"/>
                  </a:cubicBezTo>
                  <a:cubicBezTo>
                    <a:pt x="602" y="351"/>
                    <a:pt x="512" y="441"/>
                    <a:pt x="401" y="441"/>
                  </a:cubicBezTo>
                  <a:moveTo>
                    <a:pt x="96" y="596"/>
                  </a:moveTo>
                  <a:cubicBezTo>
                    <a:pt x="89" y="602"/>
                    <a:pt x="80" y="607"/>
                    <a:pt x="70" y="607"/>
                  </a:cubicBezTo>
                  <a:cubicBezTo>
                    <a:pt x="51" y="607"/>
                    <a:pt x="35" y="591"/>
                    <a:pt x="35" y="571"/>
                  </a:cubicBezTo>
                  <a:cubicBezTo>
                    <a:pt x="35" y="561"/>
                    <a:pt x="39" y="552"/>
                    <a:pt x="46" y="546"/>
                  </a:cubicBezTo>
                  <a:lnTo>
                    <a:pt x="46" y="546"/>
                  </a:lnTo>
                  <a:lnTo>
                    <a:pt x="208" y="383"/>
                  </a:lnTo>
                  <a:cubicBezTo>
                    <a:pt x="222" y="402"/>
                    <a:pt x="239" y="420"/>
                    <a:pt x="258" y="434"/>
                  </a:cubicBezTo>
                  <a:cubicBezTo>
                    <a:pt x="258" y="434"/>
                    <a:pt x="96" y="596"/>
                    <a:pt x="96" y="596"/>
                  </a:cubicBezTo>
                  <a:moveTo>
                    <a:pt x="401" y="0"/>
                  </a:moveTo>
                  <a:cubicBezTo>
                    <a:pt x="268" y="0"/>
                    <a:pt x="160" y="107"/>
                    <a:pt x="160" y="240"/>
                  </a:cubicBezTo>
                  <a:cubicBezTo>
                    <a:pt x="160" y="281"/>
                    <a:pt x="170" y="319"/>
                    <a:pt x="188" y="353"/>
                  </a:cubicBezTo>
                  <a:lnTo>
                    <a:pt x="21" y="520"/>
                  </a:lnTo>
                  <a:lnTo>
                    <a:pt x="21" y="521"/>
                  </a:lnTo>
                  <a:cubicBezTo>
                    <a:pt x="8" y="533"/>
                    <a:pt x="0" y="551"/>
                    <a:pt x="0" y="571"/>
                  </a:cubicBezTo>
                  <a:cubicBezTo>
                    <a:pt x="0" y="610"/>
                    <a:pt x="31" y="642"/>
                    <a:pt x="70" y="642"/>
                  </a:cubicBezTo>
                  <a:cubicBezTo>
                    <a:pt x="90" y="642"/>
                    <a:pt x="108" y="634"/>
                    <a:pt x="121" y="621"/>
                  </a:cubicBezTo>
                  <a:lnTo>
                    <a:pt x="121" y="621"/>
                  </a:lnTo>
                  <a:lnTo>
                    <a:pt x="288" y="453"/>
                  </a:lnTo>
                  <a:cubicBezTo>
                    <a:pt x="322" y="471"/>
                    <a:pt x="360" y="481"/>
                    <a:pt x="401" y="481"/>
                  </a:cubicBezTo>
                  <a:cubicBezTo>
                    <a:pt x="534" y="481"/>
                    <a:pt x="642" y="373"/>
                    <a:pt x="642" y="240"/>
                  </a:cubicBezTo>
                  <a:cubicBezTo>
                    <a:pt x="642" y="107"/>
                    <a:pt x="534" y="0"/>
                    <a:pt x="401" y="0"/>
                  </a:cubicBezTo>
                </a:path>
                <a:path w="2963" h="2942">
                  <a:moveTo>
                    <a:pt x="401" y="99"/>
                  </a:moveTo>
                  <a:cubicBezTo>
                    <a:pt x="323" y="99"/>
                    <a:pt x="260" y="162"/>
                    <a:pt x="260" y="240"/>
                  </a:cubicBezTo>
                  <a:cubicBezTo>
                    <a:pt x="260" y="245"/>
                    <a:pt x="264" y="250"/>
                    <a:pt x="270" y="250"/>
                  </a:cubicBezTo>
                  <a:cubicBezTo>
                    <a:pt x="276" y="250"/>
                    <a:pt x="280" y="245"/>
                    <a:pt x="280" y="240"/>
                  </a:cubicBezTo>
                  <a:cubicBezTo>
                    <a:pt x="280" y="173"/>
                    <a:pt x="334" y="120"/>
                    <a:pt x="401" y="120"/>
                  </a:cubicBezTo>
                  <a:cubicBezTo>
                    <a:pt x="407" y="120"/>
                    <a:pt x="411" y="115"/>
                    <a:pt x="411" y="109"/>
                  </a:cubicBezTo>
                  <a:cubicBezTo>
                    <a:pt x="411" y="104"/>
                    <a:pt x="407" y="99"/>
                    <a:pt x="401" y="99"/>
                  </a:cubicBez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30" name="rect 43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2" name="rect 43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4" name="textbox 434"/>
          <p:cNvSpPr/>
          <p:nvPr/>
        </p:nvSpPr>
        <p:spPr>
          <a:xfrm>
            <a:off x="313496" y="192115"/>
            <a:ext cx="7781925" cy="7042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第一章：战略解码——跨越战略规划不战略执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行之间的鸿沟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ts val="1850"/>
              </a:lnSpc>
              <a:spcBef>
                <a:spcPts val="0"/>
              </a:spcBef>
              <a:tabLst>
                <a:tab pos="1959610" algn="l"/>
                <a:tab pos="776859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略解码的指南针：</a:t>
            </a:r>
            <a:r>
              <a:rPr sz="1500" strike="sngStrike" kern="0" spc="4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RACE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原则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36" name="picture 4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438" name="textbox 438"/>
          <p:cNvSpPr/>
          <p:nvPr/>
        </p:nvSpPr>
        <p:spPr>
          <a:xfrm>
            <a:off x="5863274" y="2116023"/>
            <a:ext cx="2313304" cy="166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94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参不度：各级成员有多少人参不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共识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度：在多大程度上形成共识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ct val="97000"/>
              </a:lnSpc>
              <a:spcBef>
                <a:spcPts val="76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承诺度：做出了怂样的战略承诺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ct val="97000"/>
              </a:lnSpc>
              <a:spcBef>
                <a:spcPts val="77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协同度：部门间是否有充分协同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  <a:spcBef>
                <a:spcPts val="5"/>
              </a:spcBef>
            </a:pPr>
            <a:r>
              <a:rPr sz="1500" kern="0" spc="80" dirty="0">
                <a:solidFill>
                  <a:srgbClr val="4F81B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组织的支持度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0" name="textbox 440"/>
          <p:cNvSpPr/>
          <p:nvPr/>
        </p:nvSpPr>
        <p:spPr>
          <a:xfrm>
            <a:off x="857494" y="2123643"/>
            <a:ext cx="1773554" cy="16598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265" indent="10160" algn="l" rtl="0" eaLnBrk="0">
              <a:lnSpc>
                <a:spcPct val="9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展方向不未来环境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契合度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8425" algn="l" rtl="0" eaLnBrk="0">
              <a:lnSpc>
                <a:spcPct val="97000"/>
              </a:lnSpc>
              <a:spcBef>
                <a:spcPts val="105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目标不现实的契合度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0"/>
              </a:lnSpc>
              <a:spcBef>
                <a:spcPts val="5"/>
              </a:spcBef>
            </a:pPr>
            <a:r>
              <a:rPr sz="1500" kern="0" spc="90" dirty="0">
                <a:solidFill>
                  <a:srgbClr val="4F81B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实施策略的清晰度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2" name="textbox 442"/>
          <p:cNvSpPr/>
          <p:nvPr/>
        </p:nvSpPr>
        <p:spPr>
          <a:xfrm>
            <a:off x="285724" y="1071575"/>
            <a:ext cx="8644255" cy="307975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330" algn="l" rtl="0" eaLnBrk="0">
              <a:lnSpc>
                <a:spcPct val="95000"/>
              </a:lnSpc>
              <a:spcBef>
                <a:spcPts val="5"/>
              </a:spcBef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战略的执行效力</a:t>
            </a:r>
            <a:r>
              <a:rPr sz="1400" b="1" kern="0" spc="-2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=战略的可靠度（ R）</a:t>
            </a:r>
            <a:r>
              <a:rPr sz="1400" b="1" kern="0" spc="-2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×战略的认同度（A）</a:t>
            </a:r>
            <a:r>
              <a:rPr sz="1400" b="1" kern="0" spc="-2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×实现策略的清晰度（C）</a:t>
            </a:r>
            <a:r>
              <a:rPr sz="1400" b="1" kern="0" spc="-2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×组织的支持度</a:t>
            </a: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E）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4" name="textbox 444"/>
          <p:cNvSpPr/>
          <p:nvPr/>
        </p:nvSpPr>
        <p:spPr>
          <a:xfrm>
            <a:off x="5879058" y="4059428"/>
            <a:ext cx="773430" cy="1026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组织支持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750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人才支持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文化支持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系统支持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6" name="textbox 446"/>
          <p:cNvSpPr/>
          <p:nvPr/>
        </p:nvSpPr>
        <p:spPr>
          <a:xfrm>
            <a:off x="1014780" y="3898188"/>
            <a:ext cx="773430" cy="1026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目标清晰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745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路徂清晰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权责清晰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奖惩清晰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8" name="textbox 448"/>
          <p:cNvSpPr/>
          <p:nvPr/>
        </p:nvSpPr>
        <p:spPr>
          <a:xfrm>
            <a:off x="1337868" y="1635638"/>
            <a:ext cx="1233169" cy="261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战略的可靠度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" name="textbox 450"/>
          <p:cNvSpPr/>
          <p:nvPr/>
        </p:nvSpPr>
        <p:spPr>
          <a:xfrm>
            <a:off x="5869355" y="1635638"/>
            <a:ext cx="1231264" cy="261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战略的认同度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2" name="path 452"/>
          <p:cNvSpPr/>
          <p:nvPr/>
        </p:nvSpPr>
        <p:spPr>
          <a:xfrm>
            <a:off x="2314447" y="3811904"/>
            <a:ext cx="182372" cy="19050"/>
          </a:xfrm>
          <a:custGeom>
            <a:avLst/>
            <a:gdLst/>
            <a:ahLst/>
            <a:cxnLst/>
            <a:rect l="0" t="0" r="0" b="0"/>
            <a:pathLst>
              <a:path w="287" h="30">
                <a:moveTo>
                  <a:pt x="0" y="15"/>
                </a:moveTo>
                <a:lnTo>
                  <a:pt x="287" y="15"/>
                </a:lnTo>
              </a:path>
            </a:pathLst>
          </a:custGeom>
          <a:noFill/>
          <a:ln w="19050" cap="flat">
            <a:solidFill>
              <a:srgbClr val="4F81B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4" name="path 454"/>
          <p:cNvSpPr/>
          <p:nvPr/>
        </p:nvSpPr>
        <p:spPr>
          <a:xfrm>
            <a:off x="5870448" y="1925573"/>
            <a:ext cx="182371" cy="19050"/>
          </a:xfrm>
          <a:custGeom>
            <a:avLst/>
            <a:gdLst/>
            <a:ahLst/>
            <a:cxnLst/>
            <a:rect l="0" t="0" r="0" b="0"/>
            <a:pathLst>
              <a:path w="287" h="30">
                <a:moveTo>
                  <a:pt x="0" y="15"/>
                </a:moveTo>
                <a:lnTo>
                  <a:pt x="287" y="15"/>
                </a:lnTo>
              </a:path>
            </a:pathLst>
          </a:custGeom>
          <a:noFill/>
          <a:ln w="19050" cap="flat">
            <a:solidFill>
              <a:srgbClr val="4F81B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6" name="path 456"/>
          <p:cNvSpPr/>
          <p:nvPr/>
        </p:nvSpPr>
        <p:spPr>
          <a:xfrm>
            <a:off x="5870448" y="3811904"/>
            <a:ext cx="182371" cy="19050"/>
          </a:xfrm>
          <a:custGeom>
            <a:avLst/>
            <a:gdLst/>
            <a:ahLst/>
            <a:cxnLst/>
            <a:rect l="0" t="0" r="0" b="0"/>
            <a:pathLst>
              <a:path w="287" h="30">
                <a:moveTo>
                  <a:pt x="0" y="15"/>
                </a:moveTo>
                <a:lnTo>
                  <a:pt x="287" y="15"/>
                </a:lnTo>
              </a:path>
            </a:pathLst>
          </a:custGeom>
          <a:noFill/>
          <a:ln w="19050" cap="flat">
            <a:solidFill>
              <a:srgbClr val="4F81B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8" name="path 458"/>
          <p:cNvSpPr/>
          <p:nvPr/>
        </p:nvSpPr>
        <p:spPr>
          <a:xfrm>
            <a:off x="2383789" y="1925573"/>
            <a:ext cx="182245" cy="19050"/>
          </a:xfrm>
          <a:custGeom>
            <a:avLst/>
            <a:gdLst/>
            <a:ahLst/>
            <a:cxnLst/>
            <a:rect l="0" t="0" r="0" b="0"/>
            <a:pathLst>
              <a:path w="287" h="30">
                <a:moveTo>
                  <a:pt x="0" y="15"/>
                </a:moveTo>
                <a:lnTo>
                  <a:pt x="287" y="15"/>
                </a:lnTo>
              </a:path>
            </a:pathLst>
          </a:custGeom>
          <a:noFill/>
          <a:ln w="19050" cap="flat">
            <a:solidFill>
              <a:srgbClr val="4F81B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rect 4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2" name="textbox 462"/>
          <p:cNvSpPr/>
          <p:nvPr/>
        </p:nvSpPr>
        <p:spPr>
          <a:xfrm>
            <a:off x="7916116" y="1576470"/>
            <a:ext cx="1136650" cy="30295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890" algn="l" rtl="0" eaLnBrk="0">
              <a:lnSpc>
                <a:spcPct val="144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RIDER模型中的战略澄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清和战略解码步骤，鼓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励管理层与核心骨干通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过集体研讨会的形式参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与讨论、深度互动、达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成共识，这些活动的目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的就是提升战略的“认    </a:t>
            </a:r>
            <a:r>
              <a:rPr sz="8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同度”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3505" algn="l" rtl="0" eaLnBrk="0">
              <a:lnSpc>
                <a:spcPct val="147000"/>
              </a:lnSpc>
              <a:spcBef>
                <a:spcPts val="0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在战略实施阶段和评估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更新步骤，对年度硬仗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进行跟进监控以及进行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绩效奖惩、文化建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设、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IT系统建设、人员能力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建设都是为了提升组织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的“支持度”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4" name="textbox 464"/>
          <p:cNvSpPr/>
          <p:nvPr/>
        </p:nvSpPr>
        <p:spPr>
          <a:xfrm>
            <a:off x="4128642" y="1576470"/>
            <a:ext cx="1054735" cy="32124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8890" algn="l" rtl="0" eaLnBrk="0">
              <a:lnSpc>
                <a:spcPct val="144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RIDER模型中的调研分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析，可有效提高战略的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可靠性；在战略澄清和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战略解码步骤中，管理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层通过群策群力、深入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互动研讨的方式，能大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大提高战略的“可靠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495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度”</a:t>
            </a:r>
            <a:r>
              <a:rPr sz="8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080" algn="l" rtl="0" eaLnBrk="0">
              <a:lnSpc>
                <a:spcPct val="147000"/>
              </a:lnSpc>
              <a:spcBef>
                <a:spcPts val="0"/>
              </a:spcBef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战略澄清与战略解码的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成果，应以员工能够理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解的语言描述出来，并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且据此制定切实可行的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实施路径和行动举措—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—此举就是为了提升战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略及其实施策略的“清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晰度”</a:t>
            </a:r>
            <a:r>
              <a:rPr sz="8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6" name="path 466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68" name="table 468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2000" algn="l" rtl="0" eaLnBrk="0">
                        <a:lnSpc>
                          <a:spcPts val="186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战略解码、 </a:t>
                      </a: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RIDER</a:t>
                      </a:r>
                      <a:r>
                        <a:rPr sz="15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500" kern="0" spc="-1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RACE</a:t>
                      </a:r>
                      <a:r>
                        <a:rPr sz="15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三者关系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70" name="textbox 470"/>
          <p:cNvSpPr/>
          <p:nvPr/>
        </p:nvSpPr>
        <p:spPr>
          <a:xfrm>
            <a:off x="366016" y="4402632"/>
            <a:ext cx="3462654" cy="462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35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RACE原则是基本原则，是确保战略执行效果的指导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165"/>
              </a:lnSpc>
            </a:pPr>
            <a:r>
              <a:rPr sz="1200" kern="0" spc="-1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方针和衡量保准。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2" name="path 472"/>
          <p:cNvSpPr/>
          <p:nvPr/>
        </p:nvSpPr>
        <p:spPr>
          <a:xfrm>
            <a:off x="6042659" y="2144775"/>
            <a:ext cx="1062863" cy="1297178"/>
          </a:xfrm>
          <a:custGeom>
            <a:avLst/>
            <a:gdLst/>
            <a:ahLst/>
            <a:cxnLst/>
            <a:rect l="0" t="0" r="0" b="0"/>
            <a:pathLst>
              <a:path w="1673" h="2042">
                <a:moveTo>
                  <a:pt x="0" y="1021"/>
                </a:moveTo>
                <a:lnTo>
                  <a:pt x="836" y="0"/>
                </a:lnTo>
                <a:lnTo>
                  <a:pt x="1673" y="1021"/>
                </a:lnTo>
                <a:lnTo>
                  <a:pt x="836" y="2042"/>
                </a:lnTo>
                <a:lnTo>
                  <a:pt x="0" y="1021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4" name="textbox 474"/>
          <p:cNvSpPr/>
          <p:nvPr/>
        </p:nvSpPr>
        <p:spPr>
          <a:xfrm>
            <a:off x="313496" y="192115"/>
            <a:ext cx="5531484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第一章：战略解码——跨越战略规划与战略执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行之间的鸿沟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76" name="picture 4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 rot="21600000">
            <a:off x="2643124" y="3125343"/>
            <a:ext cx="1142999" cy="1018044"/>
            <a:chOff x="0" y="0"/>
            <a:chExt cx="1142999" cy="1018044"/>
          </a:xfrm>
        </p:grpSpPr>
        <p:sp>
          <p:nvSpPr>
            <p:cNvPr id="478" name="path 478"/>
            <p:cNvSpPr/>
            <p:nvPr/>
          </p:nvSpPr>
          <p:spPr>
            <a:xfrm>
              <a:off x="0" y="0"/>
              <a:ext cx="1142999" cy="1018044"/>
            </a:xfrm>
            <a:custGeom>
              <a:avLst/>
              <a:gdLst/>
              <a:ahLst/>
              <a:cxnLst/>
              <a:rect l="0" t="0" r="0" b="0"/>
              <a:pathLst>
                <a:path w="1799" h="1603">
                  <a:moveTo>
                    <a:pt x="0" y="801"/>
                  </a:moveTo>
                  <a:cubicBezTo>
                    <a:pt x="0" y="358"/>
                    <a:pt x="402" y="0"/>
                    <a:pt x="900" y="0"/>
                  </a:cubicBez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1397" y="0"/>
                    <a:pt x="1799" y="358"/>
                    <a:pt x="1799" y="801"/>
                  </a:cubicBezTo>
                  <a:cubicBezTo>
                    <a:pt x="1799" y="801"/>
                    <a:pt x="1799" y="801"/>
                    <a:pt x="1799" y="801"/>
                  </a:cubicBezTo>
                  <a:lnTo>
                    <a:pt x="1799" y="801"/>
                  </a:lnTo>
                  <a:cubicBezTo>
                    <a:pt x="1799" y="1244"/>
                    <a:pt x="1397" y="1603"/>
                    <a:pt x="900" y="1603"/>
                  </a:cubicBezTo>
                  <a:cubicBezTo>
                    <a:pt x="900" y="1603"/>
                    <a:pt x="900" y="1603"/>
                    <a:pt x="900" y="1603"/>
                  </a:cubicBezTo>
                  <a:lnTo>
                    <a:pt x="900" y="1603"/>
                  </a:lnTo>
                  <a:cubicBezTo>
                    <a:pt x="402" y="1603"/>
                    <a:pt x="0" y="1244"/>
                    <a:pt x="0" y="801"/>
                  </a:cubicBezTo>
                  <a:cubicBezTo>
                    <a:pt x="0" y="801"/>
                    <a:pt x="0" y="801"/>
                    <a:pt x="0" y="801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0" name="textbox 480"/>
            <p:cNvSpPr/>
            <p:nvPr/>
          </p:nvSpPr>
          <p:spPr>
            <a:xfrm>
              <a:off x="-12700" y="-12700"/>
              <a:ext cx="1168400" cy="10966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60045" algn="l" rtl="0" eaLnBrk="0">
                <a:lnSpc>
                  <a:spcPct val="73000"/>
                </a:lnSpc>
              </a:pPr>
              <a:r>
                <a:rPr sz="1800" kern="0" spc="-5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RACE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 rot="21600000">
            <a:off x="1357249" y="1428750"/>
            <a:ext cx="1143000" cy="1018032"/>
            <a:chOff x="0" y="0"/>
            <a:chExt cx="1143000" cy="1018032"/>
          </a:xfrm>
        </p:grpSpPr>
        <p:sp>
          <p:nvSpPr>
            <p:cNvPr id="482" name="path 482"/>
            <p:cNvSpPr/>
            <p:nvPr/>
          </p:nvSpPr>
          <p:spPr>
            <a:xfrm>
              <a:off x="0" y="0"/>
              <a:ext cx="1143000" cy="1018032"/>
            </a:xfrm>
            <a:custGeom>
              <a:avLst/>
              <a:gdLst/>
              <a:ahLst/>
              <a:cxnLst/>
              <a:rect l="0" t="0" r="0" b="0"/>
              <a:pathLst>
                <a:path w="1800" h="1603">
                  <a:moveTo>
                    <a:pt x="0" y="801"/>
                  </a:moveTo>
                  <a:cubicBezTo>
                    <a:pt x="0" y="358"/>
                    <a:pt x="402" y="0"/>
                    <a:pt x="900" y="0"/>
                  </a:cubicBez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1397" y="0"/>
                    <a:pt x="1800" y="358"/>
                    <a:pt x="1800" y="801"/>
                  </a:cubicBezTo>
                  <a:cubicBezTo>
                    <a:pt x="1800" y="801"/>
                    <a:pt x="1800" y="801"/>
                    <a:pt x="1800" y="801"/>
                  </a:cubicBezTo>
                  <a:lnTo>
                    <a:pt x="1800" y="801"/>
                  </a:lnTo>
                  <a:cubicBezTo>
                    <a:pt x="1800" y="1244"/>
                    <a:pt x="1397" y="1603"/>
                    <a:pt x="900" y="1603"/>
                  </a:cubicBezTo>
                  <a:cubicBezTo>
                    <a:pt x="900" y="1603"/>
                    <a:pt x="900" y="1603"/>
                    <a:pt x="900" y="1603"/>
                  </a:cubicBezTo>
                  <a:lnTo>
                    <a:pt x="900" y="1603"/>
                  </a:lnTo>
                  <a:cubicBezTo>
                    <a:pt x="402" y="1603"/>
                    <a:pt x="0" y="1244"/>
                    <a:pt x="0" y="801"/>
                  </a:cubicBezTo>
                  <a:cubicBezTo>
                    <a:pt x="0" y="801"/>
                    <a:pt x="0" y="801"/>
                    <a:pt x="0" y="801"/>
                  </a:cubicBezTo>
                </a:path>
              </a:pathLst>
            </a:custGeom>
            <a:solidFill>
              <a:srgbClr val="26262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4" name="textbox 484"/>
            <p:cNvSpPr/>
            <p:nvPr/>
          </p:nvSpPr>
          <p:spPr>
            <a:xfrm>
              <a:off x="-12700" y="-12700"/>
              <a:ext cx="1169035" cy="106298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15290" algn="l" rtl="0" eaLnBrk="0">
                <a:lnSpc>
                  <a:spcPct val="89000"/>
                </a:lnSpc>
              </a:pPr>
              <a:r>
                <a:rPr sz="14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战略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408305" algn="l" rtl="0" eaLnBrk="0">
                <a:lnSpc>
                  <a:spcPts val="1835"/>
                </a:lnSpc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解码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 rot="21600000">
            <a:off x="214287" y="3125343"/>
            <a:ext cx="1071587" cy="1018044"/>
            <a:chOff x="0" y="0"/>
            <a:chExt cx="1071587" cy="1018044"/>
          </a:xfrm>
        </p:grpSpPr>
        <p:sp>
          <p:nvSpPr>
            <p:cNvPr id="486" name="path 486"/>
            <p:cNvSpPr/>
            <p:nvPr/>
          </p:nvSpPr>
          <p:spPr>
            <a:xfrm>
              <a:off x="0" y="0"/>
              <a:ext cx="1071587" cy="1018044"/>
            </a:xfrm>
            <a:custGeom>
              <a:avLst/>
              <a:gdLst/>
              <a:ahLst/>
              <a:cxnLst/>
              <a:rect l="0" t="0" r="0" b="0"/>
              <a:pathLst>
                <a:path w="1687" h="1603">
                  <a:moveTo>
                    <a:pt x="0" y="801"/>
                  </a:moveTo>
                  <a:cubicBezTo>
                    <a:pt x="0" y="358"/>
                    <a:pt x="377" y="0"/>
                    <a:pt x="843" y="0"/>
                  </a:cubicBezTo>
                  <a:cubicBezTo>
                    <a:pt x="843" y="0"/>
                    <a:pt x="843" y="0"/>
                    <a:pt x="843" y="0"/>
                  </a:cubicBezTo>
                  <a:lnTo>
                    <a:pt x="843" y="0"/>
                  </a:lnTo>
                  <a:cubicBezTo>
                    <a:pt x="1309" y="0"/>
                    <a:pt x="1687" y="358"/>
                    <a:pt x="1687" y="801"/>
                  </a:cubicBezTo>
                  <a:cubicBezTo>
                    <a:pt x="1687" y="801"/>
                    <a:pt x="1687" y="801"/>
                    <a:pt x="1687" y="801"/>
                  </a:cubicBezTo>
                  <a:lnTo>
                    <a:pt x="1687" y="801"/>
                  </a:lnTo>
                  <a:cubicBezTo>
                    <a:pt x="1687" y="1244"/>
                    <a:pt x="1309" y="1603"/>
                    <a:pt x="843" y="1603"/>
                  </a:cubicBezTo>
                  <a:cubicBezTo>
                    <a:pt x="843" y="1603"/>
                    <a:pt x="843" y="1603"/>
                    <a:pt x="843" y="1603"/>
                  </a:cubicBezTo>
                  <a:lnTo>
                    <a:pt x="843" y="1603"/>
                  </a:lnTo>
                  <a:cubicBezTo>
                    <a:pt x="377" y="1603"/>
                    <a:pt x="0" y="1244"/>
                    <a:pt x="0" y="801"/>
                  </a:cubicBezTo>
                  <a:cubicBezTo>
                    <a:pt x="0" y="801"/>
                    <a:pt x="0" y="801"/>
                    <a:pt x="0" y="801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8" name="textbox 488"/>
            <p:cNvSpPr/>
            <p:nvPr/>
          </p:nvSpPr>
          <p:spPr>
            <a:xfrm>
              <a:off x="-12700" y="-12700"/>
              <a:ext cx="1097280" cy="10979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89560" algn="l" rtl="0" eaLnBrk="0">
                <a:lnSpc>
                  <a:spcPct val="73000"/>
                </a:lnSpc>
              </a:pPr>
              <a:r>
                <a:rPr sz="1800" kern="0" spc="-4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RIDER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pic>
        <p:nvPicPr>
          <p:cNvPr id="490" name="picture 4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0062" y="2287904"/>
            <a:ext cx="784987" cy="837438"/>
          </a:xfrm>
          <a:prstGeom prst="rect">
            <a:avLst/>
          </a:prstGeom>
        </p:spPr>
      </p:pic>
      <p:pic>
        <p:nvPicPr>
          <p:cNvPr id="492" name="picture 4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2206" y="1943989"/>
            <a:ext cx="892149" cy="1016126"/>
          </a:xfrm>
          <a:prstGeom prst="rect">
            <a:avLst/>
          </a:prstGeom>
        </p:spPr>
      </p:pic>
      <p:sp>
        <p:nvSpPr>
          <p:cNvPr id="494" name="textbox 494"/>
          <p:cNvSpPr/>
          <p:nvPr/>
        </p:nvSpPr>
        <p:spPr>
          <a:xfrm>
            <a:off x="4154534" y="1130929"/>
            <a:ext cx="4557395" cy="233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为什么说RIDER模型是</a:t>
            </a: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实现RACE原则的具体步骤和方法？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96" name="picture 4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23083" y="2287270"/>
            <a:ext cx="891540" cy="838073"/>
          </a:xfrm>
          <a:prstGeom prst="rect">
            <a:avLst/>
          </a:prstGeom>
        </p:spPr>
      </p:pic>
      <p:pic>
        <p:nvPicPr>
          <p:cNvPr id="498" name="picture 4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47213" y="1953133"/>
            <a:ext cx="865250" cy="838580"/>
          </a:xfrm>
          <a:prstGeom prst="rect">
            <a:avLst/>
          </a:prstGeom>
        </p:spPr>
      </p:pic>
      <p:sp>
        <p:nvSpPr>
          <p:cNvPr id="500" name="textbox 500"/>
          <p:cNvSpPr/>
          <p:nvPr/>
        </p:nvSpPr>
        <p:spPr>
          <a:xfrm>
            <a:off x="1310763" y="3152679"/>
            <a:ext cx="1362710" cy="3244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6395" indent="-354330" algn="l" rtl="0" eaLnBrk="0">
              <a:lnSpc>
                <a:spcPct val="109000"/>
              </a:lnSpc>
            </a:pP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是实现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RACE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原则的具体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步骤和方法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6" name="group 46"/>
          <p:cNvGrpSpPr/>
          <p:nvPr/>
        </p:nvGrpSpPr>
        <p:grpSpPr>
          <a:xfrm rot="21600000">
            <a:off x="5641975" y="2144775"/>
            <a:ext cx="463930" cy="566293"/>
            <a:chOff x="0" y="0"/>
            <a:chExt cx="463930" cy="566293"/>
          </a:xfrm>
        </p:grpSpPr>
        <p:sp>
          <p:nvSpPr>
            <p:cNvPr id="502" name="path 502"/>
            <p:cNvSpPr/>
            <p:nvPr/>
          </p:nvSpPr>
          <p:spPr>
            <a:xfrm>
              <a:off x="0" y="0"/>
              <a:ext cx="463930" cy="566293"/>
            </a:xfrm>
            <a:custGeom>
              <a:avLst/>
              <a:gdLst/>
              <a:ahLst/>
              <a:cxnLst/>
              <a:rect l="0" t="0" r="0" b="0"/>
              <a:pathLst>
                <a:path w="730" h="891">
                  <a:moveTo>
                    <a:pt x="0" y="445"/>
                  </a:moveTo>
                  <a:lnTo>
                    <a:pt x="365" y="0"/>
                  </a:lnTo>
                  <a:lnTo>
                    <a:pt x="730" y="445"/>
                  </a:lnTo>
                  <a:lnTo>
                    <a:pt x="365" y="891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7F7F7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4" name="textbox 504"/>
            <p:cNvSpPr/>
            <p:nvPr/>
          </p:nvSpPr>
          <p:spPr>
            <a:xfrm>
              <a:off x="-12700" y="-12700"/>
              <a:ext cx="489584" cy="6464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02565" algn="l" rtl="0" eaLnBrk="0">
                <a:lnSpc>
                  <a:spcPct val="73000"/>
                </a:lnSpc>
                <a:spcBef>
                  <a:spcPts val="0"/>
                </a:spcBef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R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5641975" y="3047238"/>
            <a:ext cx="463930" cy="566292"/>
            <a:chOff x="0" y="0"/>
            <a:chExt cx="463930" cy="566292"/>
          </a:xfrm>
        </p:grpSpPr>
        <p:sp>
          <p:nvSpPr>
            <p:cNvPr id="506" name="path 506"/>
            <p:cNvSpPr/>
            <p:nvPr/>
          </p:nvSpPr>
          <p:spPr>
            <a:xfrm>
              <a:off x="0" y="0"/>
              <a:ext cx="463930" cy="566292"/>
            </a:xfrm>
            <a:custGeom>
              <a:avLst/>
              <a:gdLst/>
              <a:ahLst/>
              <a:cxnLst/>
              <a:rect l="0" t="0" r="0" b="0"/>
              <a:pathLst>
                <a:path w="730" h="891">
                  <a:moveTo>
                    <a:pt x="0" y="446"/>
                  </a:moveTo>
                  <a:lnTo>
                    <a:pt x="365" y="0"/>
                  </a:lnTo>
                  <a:lnTo>
                    <a:pt x="730" y="446"/>
                  </a:lnTo>
                  <a:lnTo>
                    <a:pt x="365" y="891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8" name="textbox 508"/>
            <p:cNvSpPr/>
            <p:nvPr/>
          </p:nvSpPr>
          <p:spPr>
            <a:xfrm>
              <a:off x="-12700" y="-12700"/>
              <a:ext cx="489584" cy="6451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94945" algn="l" rtl="0" eaLnBrk="0">
                <a:lnSpc>
                  <a:spcPct val="73000"/>
                </a:lnSpc>
                <a:spcBef>
                  <a:spcPts val="5"/>
                </a:spcBef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C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 rot="21600000">
            <a:off x="7042277" y="2144775"/>
            <a:ext cx="463930" cy="566293"/>
            <a:chOff x="0" y="0"/>
            <a:chExt cx="463930" cy="566293"/>
          </a:xfrm>
        </p:grpSpPr>
        <p:sp>
          <p:nvSpPr>
            <p:cNvPr id="510" name="path 510"/>
            <p:cNvSpPr/>
            <p:nvPr/>
          </p:nvSpPr>
          <p:spPr>
            <a:xfrm>
              <a:off x="0" y="0"/>
              <a:ext cx="463930" cy="566293"/>
            </a:xfrm>
            <a:custGeom>
              <a:avLst/>
              <a:gdLst/>
              <a:ahLst/>
              <a:cxnLst/>
              <a:rect l="0" t="0" r="0" b="0"/>
              <a:pathLst>
                <a:path w="730" h="891">
                  <a:moveTo>
                    <a:pt x="0" y="445"/>
                  </a:moveTo>
                  <a:lnTo>
                    <a:pt x="365" y="0"/>
                  </a:lnTo>
                  <a:lnTo>
                    <a:pt x="730" y="445"/>
                  </a:lnTo>
                  <a:lnTo>
                    <a:pt x="365" y="891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2" name="textbox 512"/>
            <p:cNvSpPr/>
            <p:nvPr/>
          </p:nvSpPr>
          <p:spPr>
            <a:xfrm>
              <a:off x="-12700" y="-12700"/>
              <a:ext cx="489584" cy="6464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3515" algn="l" rtl="0" eaLnBrk="0">
                <a:lnSpc>
                  <a:spcPct val="73000"/>
                </a:lnSpc>
                <a:spcBef>
                  <a:spcPts val="0"/>
                </a:spcBef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A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 rot="21600000">
            <a:off x="7042277" y="3047238"/>
            <a:ext cx="463930" cy="566292"/>
            <a:chOff x="0" y="0"/>
            <a:chExt cx="463930" cy="566292"/>
          </a:xfrm>
        </p:grpSpPr>
        <p:sp>
          <p:nvSpPr>
            <p:cNvPr id="514" name="path 514"/>
            <p:cNvSpPr/>
            <p:nvPr/>
          </p:nvSpPr>
          <p:spPr>
            <a:xfrm>
              <a:off x="0" y="0"/>
              <a:ext cx="463930" cy="566292"/>
            </a:xfrm>
            <a:custGeom>
              <a:avLst/>
              <a:gdLst/>
              <a:ahLst/>
              <a:cxnLst/>
              <a:rect l="0" t="0" r="0" b="0"/>
              <a:pathLst>
                <a:path w="730" h="891">
                  <a:moveTo>
                    <a:pt x="0" y="446"/>
                  </a:moveTo>
                  <a:lnTo>
                    <a:pt x="365" y="0"/>
                  </a:lnTo>
                  <a:lnTo>
                    <a:pt x="730" y="446"/>
                  </a:lnTo>
                  <a:lnTo>
                    <a:pt x="365" y="891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7F7F7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6" name="textbox 516"/>
            <p:cNvSpPr/>
            <p:nvPr/>
          </p:nvSpPr>
          <p:spPr>
            <a:xfrm>
              <a:off x="-12700" y="-12700"/>
              <a:ext cx="489584" cy="6470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08915" algn="l" rtl="0" eaLnBrk="0">
                <a:lnSpc>
                  <a:spcPct val="73000"/>
                </a:lnSpc>
                <a:spcBef>
                  <a:spcPts val="5"/>
                </a:spcBef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E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pic>
        <p:nvPicPr>
          <p:cNvPr id="518" name="picture 5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263765" y="1716659"/>
            <a:ext cx="559434" cy="428116"/>
          </a:xfrm>
          <a:prstGeom prst="rect">
            <a:avLst/>
          </a:prstGeom>
        </p:spPr>
      </p:pic>
      <p:pic>
        <p:nvPicPr>
          <p:cNvPr id="520" name="picture 5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263765" y="3675507"/>
            <a:ext cx="559434" cy="428053"/>
          </a:xfrm>
          <a:prstGeom prst="rect">
            <a:avLst/>
          </a:prstGeom>
        </p:spPr>
      </p:pic>
      <p:pic>
        <p:nvPicPr>
          <p:cNvPr id="522" name="picture 5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320919" y="1716659"/>
            <a:ext cx="559308" cy="428116"/>
          </a:xfrm>
          <a:prstGeom prst="rect">
            <a:avLst/>
          </a:prstGeom>
        </p:spPr>
      </p:pic>
      <p:pic>
        <p:nvPicPr>
          <p:cNvPr id="524" name="picture 5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356995" y="3610736"/>
            <a:ext cx="1261617" cy="857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rect 5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28" name="picture 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61504" y="1580889"/>
            <a:ext cx="6935045" cy="3423146"/>
          </a:xfrm>
          <a:prstGeom prst="rect">
            <a:avLst/>
          </a:prstGeom>
        </p:spPr>
      </p:pic>
      <p:sp>
        <p:nvSpPr>
          <p:cNvPr id="530" name="rect 53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2" name="rect 53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4" name="textbox 534"/>
          <p:cNvSpPr/>
          <p:nvPr/>
        </p:nvSpPr>
        <p:spPr>
          <a:xfrm>
            <a:off x="313496" y="192115"/>
            <a:ext cx="7781925" cy="141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第一章：战略解码——跨越战略规划不战略执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行之间的鸿沟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ts val="1850"/>
              </a:lnSpc>
              <a:spcBef>
                <a:spcPts val="450"/>
              </a:spcBef>
              <a:tabLst>
                <a:tab pos="1959610" algn="l"/>
                <a:tab pos="776859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略解码的前期准备：课研分</a:t>
            </a: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析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3855" algn="l" rtl="0" eaLnBrk="0">
              <a:lnSpc>
                <a:spcPct val="139000"/>
              </a:lnSpc>
              <a:tabLst>
                <a:tab pos="49212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外部环境分析：“环境发化对我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们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有什么影响？新的机会和威胁在哪里？”                    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内部环境分析：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“未来应该如何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扬长避短，形成竞争优势？”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36" name="picture 5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7917" y="1404678"/>
            <a:ext cx="128916" cy="130878"/>
          </a:xfrm>
          <a:prstGeom prst="rect">
            <a:avLst/>
          </a:prstGeom>
        </p:spPr>
      </p:pic>
      <p:pic>
        <p:nvPicPr>
          <p:cNvPr id="538" name="picture 5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7917" y="1084638"/>
            <a:ext cx="128916" cy="130878"/>
          </a:xfrm>
          <a:prstGeom prst="rect">
            <a:avLst/>
          </a:prstGeom>
        </p:spPr>
      </p:pic>
      <p:pic>
        <p:nvPicPr>
          <p:cNvPr id="540" name="picture 5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542" name="textbox 542"/>
          <p:cNvSpPr/>
          <p:nvPr/>
        </p:nvSpPr>
        <p:spPr>
          <a:xfrm>
            <a:off x="4440326" y="2902153"/>
            <a:ext cx="746125" cy="10280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indent="6985" algn="l" rtl="0" eaLnBrk="0">
              <a:lnSpc>
                <a:spcPct val="124000"/>
              </a:lnSpc>
            </a:pPr>
            <a:r>
              <a:rPr sz="1200" kern="0" spc="-3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1200" kern="0" spc="-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不自身期</a:t>
            </a:r>
            <a:r>
              <a:rPr sz="1200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望相比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9525" algn="l" rtl="0" eaLnBrk="0">
              <a:lnSpc>
                <a:spcPct val="124000"/>
              </a:lnSpc>
              <a:spcBef>
                <a:spcPts val="0"/>
              </a:spcBef>
            </a:pPr>
            <a:r>
              <a:rPr sz="1200" kern="0" spc="-3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1200" kern="0" spc="-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不竞争对</a:t>
            </a:r>
            <a:r>
              <a:rPr sz="1200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手相比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4" name="textbox 544"/>
          <p:cNvSpPr/>
          <p:nvPr/>
        </p:nvSpPr>
        <p:spPr>
          <a:xfrm>
            <a:off x="3577818" y="3199841"/>
            <a:ext cx="634365" cy="3867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980" indent="-81915" algn="l" rtl="0" eaLnBrk="0">
              <a:lnSpc>
                <a:spcPct val="99000"/>
              </a:lnSpc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差异不挑</a:t>
            </a:r>
            <a:r>
              <a:rPr sz="1200" b="1" kern="0" spc="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2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 5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8" name="textbox 548"/>
          <p:cNvSpPr/>
          <p:nvPr/>
        </p:nvSpPr>
        <p:spPr>
          <a:xfrm>
            <a:off x="4082014" y="1202175"/>
            <a:ext cx="4867909" cy="3377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速度快、效率高，短时间内可澄清战略内容及行动，有     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利于战略敂捷生成幵快速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迭代。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8010" algn="l" rtl="0" eaLnBrk="0">
              <a:lnSpc>
                <a:spcPct val="97000"/>
              </a:lnSpc>
              <a:spcBef>
                <a:spcPts val="4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强课硬仗、非赢不可，易形成共克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时艰的凝聚力。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2270" indent="-8255" algn="l" rtl="0" eaLnBrk="0">
              <a:lnSpc>
                <a:spcPct val="99000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强课团队的拥有感和参不感，易于实现共创共识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、上下     </a:t>
            </a:r>
            <a:r>
              <a:rPr sz="14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同欲。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4835" algn="l" rtl="0" eaLnBrk="0">
              <a:lnSpc>
                <a:spcPct val="99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可有效建立起“战略目标→支撑策略→行动路徂→任务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计划→个人职责→资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源匘配→支撑系统”的联结。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99000"/>
              </a:lnSpc>
              <a:spcBef>
                <a:spcPts val="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可将战略和行动清晰化、表述通俗化，有利于战略落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和执行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4" name="group 54"/>
          <p:cNvGrpSpPr/>
          <p:nvPr/>
        </p:nvGrpSpPr>
        <p:grpSpPr>
          <a:xfrm rot="21600000">
            <a:off x="1125347" y="1413001"/>
            <a:ext cx="3174873" cy="2751925"/>
            <a:chOff x="0" y="0"/>
            <a:chExt cx="3174873" cy="2751925"/>
          </a:xfrm>
        </p:grpSpPr>
        <p:grpSp>
          <p:nvGrpSpPr>
            <p:cNvPr id="56" name="group 56"/>
            <p:cNvGrpSpPr/>
            <p:nvPr/>
          </p:nvGrpSpPr>
          <p:grpSpPr>
            <a:xfrm rot="21600000">
              <a:off x="0" y="0"/>
              <a:ext cx="3174873" cy="2751925"/>
              <a:chOff x="0" y="0"/>
              <a:chExt cx="3174873" cy="2751925"/>
            </a:xfrm>
          </p:grpSpPr>
          <p:sp>
            <p:nvSpPr>
              <p:cNvPr id="550" name="path 550"/>
              <p:cNvSpPr/>
              <p:nvPr/>
            </p:nvSpPr>
            <p:spPr>
              <a:xfrm>
                <a:off x="0" y="262763"/>
                <a:ext cx="3174873" cy="2489161"/>
              </a:xfrm>
              <a:custGeom>
                <a:avLst/>
                <a:gdLst/>
                <a:ahLst/>
                <a:cxnLst/>
                <a:rect l="0" t="0" r="0" b="0"/>
                <a:pathLst>
                  <a:path w="4999" h="3919">
                    <a:moveTo>
                      <a:pt x="10" y="2064"/>
                    </a:moveTo>
                    <a:cubicBezTo>
                      <a:pt x="1098" y="2127"/>
                      <a:pt x="1715" y="2199"/>
                      <a:pt x="2454" y="2184"/>
                    </a:cubicBezTo>
                    <a:cubicBezTo>
                      <a:pt x="3194" y="2169"/>
                      <a:pt x="4073" y="2077"/>
                      <a:pt x="4449" y="1974"/>
                    </a:cubicBezTo>
                    <a:moveTo>
                      <a:pt x="10" y="2094"/>
                    </a:moveTo>
                    <a:cubicBezTo>
                      <a:pt x="712" y="1952"/>
                      <a:pt x="1812" y="1548"/>
                      <a:pt x="2454" y="1201"/>
                    </a:cubicBezTo>
                    <a:cubicBezTo>
                      <a:pt x="3097" y="853"/>
                      <a:pt x="3432" y="577"/>
                      <a:pt x="3864" y="10"/>
                    </a:cubicBezTo>
                    <a:moveTo>
                      <a:pt x="10" y="2109"/>
                    </a:moveTo>
                    <a:cubicBezTo>
                      <a:pt x="1096" y="1977"/>
                      <a:pt x="2002" y="1919"/>
                      <a:pt x="2829" y="1734"/>
                    </a:cubicBezTo>
                    <a:cubicBezTo>
                      <a:pt x="3657" y="1549"/>
                      <a:pt x="4406" y="1237"/>
                      <a:pt x="4974" y="999"/>
                    </a:cubicBezTo>
                    <a:moveTo>
                      <a:pt x="85" y="2094"/>
                    </a:moveTo>
                    <a:cubicBezTo>
                      <a:pt x="1423" y="2244"/>
                      <a:pt x="2762" y="2394"/>
                      <a:pt x="3579" y="2529"/>
                    </a:cubicBezTo>
                    <a:cubicBezTo>
                      <a:pt x="4397" y="2664"/>
                      <a:pt x="4693" y="2784"/>
                      <a:pt x="4989" y="2904"/>
                    </a:cubicBezTo>
                    <a:moveTo>
                      <a:pt x="25" y="2094"/>
                    </a:moveTo>
                    <a:cubicBezTo>
                      <a:pt x="1265" y="2341"/>
                      <a:pt x="2024" y="2722"/>
                      <a:pt x="2664" y="3024"/>
                    </a:cubicBezTo>
                    <a:cubicBezTo>
                      <a:pt x="3304" y="3327"/>
                      <a:pt x="3734" y="3701"/>
                      <a:pt x="3864" y="3909"/>
                    </a:cubicBezTo>
                  </a:path>
                </a:pathLst>
              </a:custGeom>
              <a:noFill/>
              <a:ln w="12700" cap="flat">
                <a:solidFill>
                  <a:srgbClr val="8064A2"/>
                </a:solidFill>
                <a:prstDash val="solid"/>
                <a:miter lim="8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2" name="path 552"/>
              <p:cNvSpPr/>
              <p:nvPr/>
            </p:nvSpPr>
            <p:spPr>
              <a:xfrm>
                <a:off x="2232660" y="0"/>
                <a:ext cx="841755" cy="1757299"/>
              </a:xfrm>
              <a:custGeom>
                <a:avLst/>
                <a:gdLst/>
                <a:ahLst/>
                <a:cxnLst/>
                <a:rect l="0" t="0" r="0" b="0"/>
                <a:pathLst>
                  <a:path w="1325" h="2767">
                    <a:moveTo>
                      <a:pt x="0" y="394"/>
                    </a:moveTo>
                    <a:cubicBezTo>
                      <a:pt x="0" y="176"/>
                      <a:pt x="176" y="0"/>
                      <a:pt x="394" y="0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94" y="0"/>
                    </a:lnTo>
                    <a:cubicBezTo>
                      <a:pt x="612" y="0"/>
                      <a:pt x="789" y="176"/>
                      <a:pt x="789" y="394"/>
                    </a:cubicBezTo>
                    <a:cubicBezTo>
                      <a:pt x="789" y="394"/>
                      <a:pt x="789" y="394"/>
                      <a:pt x="789" y="394"/>
                    </a:cubicBezTo>
                    <a:lnTo>
                      <a:pt x="789" y="394"/>
                    </a:lnTo>
                    <a:cubicBezTo>
                      <a:pt x="789" y="612"/>
                      <a:pt x="612" y="789"/>
                      <a:pt x="394" y="789"/>
                    </a:cubicBezTo>
                    <a:cubicBezTo>
                      <a:pt x="394" y="789"/>
                      <a:pt x="394" y="789"/>
                      <a:pt x="394" y="789"/>
                    </a:cubicBezTo>
                    <a:lnTo>
                      <a:pt x="394" y="789"/>
                    </a:lnTo>
                    <a:cubicBezTo>
                      <a:pt x="176" y="789"/>
                      <a:pt x="0" y="612"/>
                      <a:pt x="0" y="394"/>
                    </a:cubicBezTo>
                    <a:cubicBezTo>
                      <a:pt x="0" y="394"/>
                      <a:pt x="0" y="394"/>
                      <a:pt x="0" y="394"/>
                    </a:cubicBezTo>
                  </a:path>
                  <a:path w="1325" h="2767">
                    <a:moveTo>
                      <a:pt x="536" y="2371"/>
                    </a:moveTo>
                    <a:cubicBezTo>
                      <a:pt x="536" y="2153"/>
                      <a:pt x="712" y="1976"/>
                      <a:pt x="930" y="1976"/>
                    </a:cubicBezTo>
                    <a:cubicBezTo>
                      <a:pt x="930" y="1976"/>
                      <a:pt x="930" y="1976"/>
                      <a:pt x="930" y="1976"/>
                    </a:cubicBezTo>
                    <a:lnTo>
                      <a:pt x="930" y="1976"/>
                    </a:lnTo>
                    <a:cubicBezTo>
                      <a:pt x="1148" y="1976"/>
                      <a:pt x="1325" y="2153"/>
                      <a:pt x="1325" y="2371"/>
                    </a:cubicBezTo>
                    <a:cubicBezTo>
                      <a:pt x="1325" y="2371"/>
                      <a:pt x="1325" y="2371"/>
                      <a:pt x="1325" y="2371"/>
                    </a:cubicBezTo>
                    <a:lnTo>
                      <a:pt x="1325" y="2371"/>
                    </a:lnTo>
                    <a:cubicBezTo>
                      <a:pt x="1325" y="2590"/>
                      <a:pt x="1148" y="2767"/>
                      <a:pt x="930" y="2767"/>
                    </a:cubicBezTo>
                    <a:cubicBezTo>
                      <a:pt x="930" y="2767"/>
                      <a:pt x="930" y="2767"/>
                      <a:pt x="930" y="2767"/>
                    </a:cubicBezTo>
                    <a:lnTo>
                      <a:pt x="930" y="2767"/>
                    </a:lnTo>
                    <a:cubicBezTo>
                      <a:pt x="712" y="2767"/>
                      <a:pt x="536" y="2590"/>
                      <a:pt x="536" y="2371"/>
                    </a:cubicBezTo>
                    <a:cubicBezTo>
                      <a:pt x="536" y="2371"/>
                      <a:pt x="536" y="2371"/>
                      <a:pt x="536" y="2371"/>
                    </a:cubicBezTo>
                  </a:path>
                </a:pathLst>
              </a:custGeom>
              <a:solidFill>
                <a:srgbClr val="40404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4" name="textbox 554"/>
            <p:cNvSpPr/>
            <p:nvPr/>
          </p:nvSpPr>
          <p:spPr>
            <a:xfrm>
              <a:off x="-12700" y="-12700"/>
              <a:ext cx="3200400" cy="28301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88235" algn="l" rtl="0" eaLnBrk="0">
                <a:lnSpc>
                  <a:spcPct val="73000"/>
                </a:lnSpc>
                <a:spcBef>
                  <a:spcPts val="5"/>
                </a:spcBef>
              </a:pPr>
              <a:r>
                <a:rPr sz="1800" kern="0" spc="-3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01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728595" algn="l" rtl="0" eaLnBrk="0">
                <a:lnSpc>
                  <a:spcPct val="73000"/>
                </a:lnSpc>
                <a:spcBef>
                  <a:spcPts val="0"/>
                </a:spcBef>
              </a:pPr>
              <a:r>
                <a:rPr sz="1800" kern="0" spc="-3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03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 rot="21600000">
            <a:off x="0" y="2126939"/>
            <a:ext cx="1166618" cy="1714331"/>
            <a:chOff x="0" y="0"/>
            <a:chExt cx="1166618" cy="1714331"/>
          </a:xfrm>
        </p:grpSpPr>
        <p:pic>
          <p:nvPicPr>
            <p:cNvPr id="556" name="picture 55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166618" cy="1714331"/>
            </a:xfrm>
            <a:prstGeom prst="rect">
              <a:avLst/>
            </a:prstGeom>
          </p:spPr>
        </p:pic>
        <p:sp>
          <p:nvSpPr>
            <p:cNvPr id="558" name="textbox 558"/>
            <p:cNvSpPr/>
            <p:nvPr/>
          </p:nvSpPr>
          <p:spPr>
            <a:xfrm>
              <a:off x="-12700" y="-12700"/>
              <a:ext cx="1192530" cy="17646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28930" indent="-316230" algn="l" rtl="0" eaLnBrk="0">
                <a:lnSpc>
                  <a:spcPct val="100000"/>
                </a:lnSpc>
                <a:spcBef>
                  <a:spcPts val="5"/>
                </a:spcBef>
              </a:pPr>
              <a:r>
                <a:rPr sz="17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战略解码的</a:t>
              </a:r>
              <a:r>
                <a:rPr sz="17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7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优点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60" name="path 560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62" name="table 562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8825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战略解码是如何发挥作用的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64" name="textbox 564"/>
          <p:cNvSpPr/>
          <p:nvPr/>
        </p:nvSpPr>
        <p:spPr>
          <a:xfrm>
            <a:off x="313496" y="192115"/>
            <a:ext cx="5531484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第一章：战略解码——跨越战略规划不战略执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行之间的鸿沟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66" name="picture 5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grpSp>
        <p:nvGrpSpPr>
          <p:cNvPr id="60" name="group 60"/>
          <p:cNvGrpSpPr/>
          <p:nvPr/>
        </p:nvGrpSpPr>
        <p:grpSpPr>
          <a:xfrm rot="21600000">
            <a:off x="4052189" y="3223894"/>
            <a:ext cx="501141" cy="502539"/>
            <a:chOff x="0" y="0"/>
            <a:chExt cx="501141" cy="502539"/>
          </a:xfrm>
        </p:grpSpPr>
        <p:sp>
          <p:nvSpPr>
            <p:cNvPr id="568" name="path 568"/>
            <p:cNvSpPr/>
            <p:nvPr/>
          </p:nvSpPr>
          <p:spPr>
            <a:xfrm>
              <a:off x="0" y="0"/>
              <a:ext cx="501141" cy="502539"/>
            </a:xfrm>
            <a:custGeom>
              <a:avLst/>
              <a:gdLst/>
              <a:ahLst/>
              <a:cxnLst/>
              <a:rect l="0" t="0" r="0" b="0"/>
              <a:pathLst>
                <a:path w="789" h="791">
                  <a:moveTo>
                    <a:pt x="0" y="395"/>
                  </a:moveTo>
                  <a:cubicBezTo>
                    <a:pt x="0" y="177"/>
                    <a:pt x="176" y="0"/>
                    <a:pt x="394" y="0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94" y="0"/>
                  </a:lnTo>
                  <a:cubicBezTo>
                    <a:pt x="612" y="0"/>
                    <a:pt x="789" y="177"/>
                    <a:pt x="789" y="395"/>
                  </a:cubicBezTo>
                  <a:cubicBezTo>
                    <a:pt x="789" y="395"/>
                    <a:pt x="789" y="395"/>
                    <a:pt x="789" y="395"/>
                  </a:cubicBezTo>
                  <a:lnTo>
                    <a:pt x="789" y="395"/>
                  </a:lnTo>
                  <a:cubicBezTo>
                    <a:pt x="789" y="614"/>
                    <a:pt x="612" y="791"/>
                    <a:pt x="394" y="791"/>
                  </a:cubicBezTo>
                  <a:cubicBezTo>
                    <a:pt x="394" y="791"/>
                    <a:pt x="394" y="791"/>
                    <a:pt x="394" y="791"/>
                  </a:cubicBezTo>
                  <a:lnTo>
                    <a:pt x="394" y="791"/>
                  </a:lnTo>
                  <a:cubicBezTo>
                    <a:pt x="176" y="791"/>
                    <a:pt x="0" y="614"/>
                    <a:pt x="0" y="395"/>
                  </a:cubicBezTo>
                  <a:cubicBezTo>
                    <a:pt x="0" y="395"/>
                    <a:pt x="0" y="395"/>
                    <a:pt x="0" y="395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0" name="textbox 570"/>
            <p:cNvSpPr/>
            <p:nvPr/>
          </p:nvSpPr>
          <p:spPr>
            <a:xfrm>
              <a:off x="-12700" y="-12700"/>
              <a:ext cx="527050" cy="5689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6573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4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04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 rot="21600000">
            <a:off x="4054475" y="2016633"/>
            <a:ext cx="501269" cy="501269"/>
            <a:chOff x="0" y="0"/>
            <a:chExt cx="501269" cy="501269"/>
          </a:xfrm>
        </p:grpSpPr>
        <p:sp>
          <p:nvSpPr>
            <p:cNvPr id="572" name="path 572"/>
            <p:cNvSpPr/>
            <p:nvPr/>
          </p:nvSpPr>
          <p:spPr>
            <a:xfrm>
              <a:off x="0" y="0"/>
              <a:ext cx="501269" cy="501269"/>
            </a:xfrm>
            <a:custGeom>
              <a:avLst/>
              <a:gdLst/>
              <a:ahLst/>
              <a:cxnLst/>
              <a:rect l="0" t="0" r="0" b="0"/>
              <a:pathLst>
                <a:path w="789" h="789">
                  <a:moveTo>
                    <a:pt x="0" y="394"/>
                  </a:moveTo>
                  <a:cubicBezTo>
                    <a:pt x="0" y="176"/>
                    <a:pt x="176" y="0"/>
                    <a:pt x="394" y="0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94" y="0"/>
                  </a:lnTo>
                  <a:cubicBezTo>
                    <a:pt x="612" y="0"/>
                    <a:pt x="789" y="176"/>
                    <a:pt x="789" y="394"/>
                  </a:cubicBezTo>
                  <a:cubicBezTo>
                    <a:pt x="789" y="394"/>
                    <a:pt x="789" y="394"/>
                    <a:pt x="789" y="394"/>
                  </a:cubicBezTo>
                  <a:lnTo>
                    <a:pt x="789" y="394"/>
                  </a:lnTo>
                  <a:cubicBezTo>
                    <a:pt x="789" y="612"/>
                    <a:pt x="612" y="789"/>
                    <a:pt x="394" y="789"/>
                  </a:cubicBezTo>
                  <a:cubicBezTo>
                    <a:pt x="394" y="789"/>
                    <a:pt x="394" y="789"/>
                    <a:pt x="394" y="789"/>
                  </a:cubicBezTo>
                  <a:lnTo>
                    <a:pt x="394" y="789"/>
                  </a:lnTo>
                  <a:cubicBezTo>
                    <a:pt x="176" y="789"/>
                    <a:pt x="0" y="612"/>
                    <a:pt x="0" y="394"/>
                  </a:cubicBezTo>
                  <a:cubicBezTo>
                    <a:pt x="0" y="394"/>
                    <a:pt x="0" y="394"/>
                    <a:pt x="0" y="394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4" name="textbox 574"/>
            <p:cNvSpPr/>
            <p:nvPr/>
          </p:nvSpPr>
          <p:spPr>
            <a:xfrm>
              <a:off x="-12700" y="-12700"/>
              <a:ext cx="527050" cy="5676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6573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4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 rot="21600000">
            <a:off x="3334258" y="3924020"/>
            <a:ext cx="501141" cy="501256"/>
            <a:chOff x="0" y="0"/>
            <a:chExt cx="501141" cy="501256"/>
          </a:xfrm>
        </p:grpSpPr>
        <p:sp>
          <p:nvSpPr>
            <p:cNvPr id="576" name="path 576"/>
            <p:cNvSpPr/>
            <p:nvPr/>
          </p:nvSpPr>
          <p:spPr>
            <a:xfrm>
              <a:off x="0" y="0"/>
              <a:ext cx="501141" cy="501256"/>
            </a:xfrm>
            <a:custGeom>
              <a:avLst/>
              <a:gdLst/>
              <a:ahLst/>
              <a:cxnLst/>
              <a:rect l="0" t="0" r="0" b="0"/>
              <a:pathLst>
                <a:path w="789" h="789">
                  <a:moveTo>
                    <a:pt x="0" y="394"/>
                  </a:moveTo>
                  <a:cubicBezTo>
                    <a:pt x="0" y="176"/>
                    <a:pt x="176" y="0"/>
                    <a:pt x="394" y="0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94" y="0"/>
                  </a:lnTo>
                  <a:cubicBezTo>
                    <a:pt x="612" y="0"/>
                    <a:pt x="789" y="176"/>
                    <a:pt x="789" y="394"/>
                  </a:cubicBezTo>
                  <a:cubicBezTo>
                    <a:pt x="789" y="394"/>
                    <a:pt x="789" y="394"/>
                    <a:pt x="789" y="394"/>
                  </a:cubicBezTo>
                  <a:lnTo>
                    <a:pt x="789" y="394"/>
                  </a:lnTo>
                  <a:cubicBezTo>
                    <a:pt x="789" y="612"/>
                    <a:pt x="612" y="789"/>
                    <a:pt x="394" y="789"/>
                  </a:cubicBezTo>
                  <a:cubicBezTo>
                    <a:pt x="394" y="789"/>
                    <a:pt x="394" y="789"/>
                    <a:pt x="394" y="789"/>
                  </a:cubicBezTo>
                  <a:lnTo>
                    <a:pt x="394" y="789"/>
                  </a:lnTo>
                  <a:cubicBezTo>
                    <a:pt x="176" y="789"/>
                    <a:pt x="0" y="612"/>
                    <a:pt x="0" y="394"/>
                  </a:cubicBezTo>
                  <a:cubicBezTo>
                    <a:pt x="0" y="394"/>
                    <a:pt x="0" y="394"/>
                    <a:pt x="0" y="394"/>
                  </a:cubicBezTo>
                </a:path>
              </a:pathLst>
            </a:custGeom>
            <a:solidFill>
              <a:srgbClr val="40404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8" name="textbox 578"/>
            <p:cNvSpPr/>
            <p:nvPr/>
          </p:nvSpPr>
          <p:spPr>
            <a:xfrm>
              <a:off x="-12700" y="-12700"/>
              <a:ext cx="527050" cy="57975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5575" algn="l" rtl="0" eaLnBrk="0">
                <a:lnSpc>
                  <a:spcPct val="73000"/>
                </a:lnSpc>
                <a:spcBef>
                  <a:spcPts val="0"/>
                </a:spcBef>
              </a:pPr>
              <a:r>
                <a:rPr sz="1800" kern="0" spc="-3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05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rect 58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44450" y="1362075"/>
            <a:ext cx="3599941" cy="2700642"/>
            <a:chOff x="0" y="0"/>
            <a:chExt cx="3599941" cy="2700642"/>
          </a:xfrm>
        </p:grpSpPr>
        <p:pic>
          <p:nvPicPr>
            <p:cNvPr id="582" name="picture 58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599941" cy="2700642"/>
            </a:xfrm>
            <a:prstGeom prst="rect">
              <a:avLst/>
            </a:prstGeom>
          </p:spPr>
        </p:pic>
        <p:sp>
          <p:nvSpPr>
            <p:cNvPr id="584" name="textbox 584"/>
            <p:cNvSpPr/>
            <p:nvPr/>
          </p:nvSpPr>
          <p:spPr>
            <a:xfrm>
              <a:off x="-12700" y="-12700"/>
              <a:ext cx="3625850" cy="28289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015" algn="l" rtl="0" eaLnBrk="0">
                <a:lnSpc>
                  <a:spcPct val="76000"/>
                </a:lnSpc>
                <a:spcBef>
                  <a:spcPts val="5"/>
                </a:spcBef>
              </a:pPr>
              <a:r>
                <a:rPr sz="3600" b="1" kern="0" spc="-80" dirty="0">
                  <a:solidFill>
                    <a:srgbClr val="0070C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PART TWO</a:t>
              </a:r>
              <a:endParaRPr sz="36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586" name="textbox 586"/>
          <p:cNvSpPr/>
          <p:nvPr/>
        </p:nvSpPr>
        <p:spPr>
          <a:xfrm>
            <a:off x="4744176" y="1190898"/>
            <a:ext cx="4352290" cy="1301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28670" indent="55880" algn="l" rtl="0" eaLnBrk="0">
              <a:lnSpc>
                <a:spcPct val="99000"/>
              </a:lnSpc>
            </a:pPr>
            <a:endParaRPr sz="800" kern="0" spc="-5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1910"/>
              </a:spcBef>
            </a:pP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1910"/>
              </a:spcBef>
            </a:pPr>
            <a:r>
              <a:rPr sz="2700" b="1" kern="0" spc="5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战略解码的核心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85950" algn="l" rtl="0" eaLnBrk="0">
              <a:lnSpc>
                <a:spcPts val="1850"/>
              </a:lnSpc>
              <a:spcBef>
                <a:spcPts val="0"/>
              </a:spcBef>
            </a:pP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——三场重要的会议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8" name="textbox 588"/>
          <p:cNvSpPr/>
          <p:nvPr/>
        </p:nvSpPr>
        <p:spPr>
          <a:xfrm>
            <a:off x="4309101" y="2995416"/>
            <a:ext cx="3405504" cy="10871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战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略澄清会：快速穿越战略迷雾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43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战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个人绩效合约PK会：塑造承诺型绩效文化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90" name="picture 5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21801" y="3875718"/>
            <a:ext cx="126598" cy="130878"/>
          </a:xfrm>
          <a:prstGeom prst="rect">
            <a:avLst/>
          </a:prstGeom>
        </p:spPr>
      </p:pic>
      <p:pic>
        <p:nvPicPr>
          <p:cNvPr id="592" name="picture 5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321801" y="3448743"/>
            <a:ext cx="126598" cy="130878"/>
          </a:xfrm>
          <a:prstGeom prst="rect">
            <a:avLst/>
          </a:prstGeom>
        </p:spPr>
      </p:pic>
      <p:pic>
        <p:nvPicPr>
          <p:cNvPr id="594" name="picture 5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21801" y="3022024"/>
            <a:ext cx="126598" cy="130878"/>
          </a:xfrm>
          <a:prstGeom prst="rect">
            <a:avLst/>
          </a:prstGeom>
        </p:spPr>
      </p:pic>
      <p:sp>
        <p:nvSpPr>
          <p:cNvPr id="598" name="textbox 598"/>
          <p:cNvSpPr/>
          <p:nvPr/>
        </p:nvSpPr>
        <p:spPr>
          <a:xfrm>
            <a:off x="5379110" y="4923593"/>
            <a:ext cx="3484879" cy="186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endParaRPr sz="1200" kern="0" spc="0" dirty="0">
              <a:solidFill>
                <a:srgbClr val="59595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5">
                <a:extLst>
                  <a:ext uri="{DAF060AB-1E55-43B9-8AAB-6FB025537F2F}">
                    <wpsdc:hlinkClr xmlns:wpsdc="http://www.wps.cn/officeDocument/2017/drawingmlCustomData" val="595959"/>
                    <wpsdc:folHlinkClr xmlns:wpsdc="http://www.wps.cn/officeDocument/2017/drawingmlCustomData" val="595959"/>
                    <wpsdc:hlinkUnderline xmlns:wpsdc="http://www.wps.cn/officeDocument/2017/drawingmlCustomData" val="0"/>
                  </a:ext>
                </a:extLst>
              </a:hlinkClick>
            </a:endParaRPr>
          </a:p>
        </p:txBody>
      </p:sp>
      <p:pic>
        <p:nvPicPr>
          <p:cNvPr id="600" name="picture 6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932173" y="2507488"/>
            <a:ext cx="4684776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 60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4" name="rect 604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6" name="rect 606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8" name="textbox 608"/>
          <p:cNvSpPr/>
          <p:nvPr/>
        </p:nvSpPr>
        <p:spPr>
          <a:xfrm>
            <a:off x="313496" y="192115"/>
            <a:ext cx="8119109" cy="14909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第事章：战略澄清会：快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速穿越战略迷雾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ct val="98000"/>
              </a:lnSpc>
              <a:spcBef>
                <a:spcPts val="450"/>
              </a:spcBef>
              <a:tabLst>
                <a:tab pos="1959610" algn="l"/>
                <a:tab pos="776859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略澄清：VUCA时代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穿越战略迷雾的利器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0670" indent="-635" algn="l" rtl="0" eaLnBrk="0">
              <a:lnSpc>
                <a:spcPct val="139000"/>
              </a:lnSpc>
              <a:spcBef>
                <a:spcPts val="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召开战略澄清会是一种以团队自我力量为源泉的、以团队共创为特点的、由一定逡辑关系贯穿的战略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制定方式。为什么要召开战略澄清会？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0" name="picture 6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612" name="path 612"/>
          <p:cNvSpPr/>
          <p:nvPr/>
        </p:nvSpPr>
        <p:spPr>
          <a:xfrm>
            <a:off x="7526401" y="2792222"/>
            <a:ext cx="647826" cy="648080"/>
          </a:xfrm>
          <a:custGeom>
            <a:avLst/>
            <a:gdLst/>
            <a:ahLst/>
            <a:cxnLst/>
            <a:rect l="0" t="0" r="0" b="0"/>
            <a:pathLst>
              <a:path w="1020" h="1020">
                <a:moveTo>
                  <a:pt x="0" y="510"/>
                </a:moveTo>
                <a:cubicBezTo>
                  <a:pt x="0" y="228"/>
                  <a:pt x="228" y="0"/>
                  <a:pt x="510" y="0"/>
                </a:cubicBezTo>
                <a:cubicBezTo>
                  <a:pt x="510" y="0"/>
                  <a:pt x="510" y="0"/>
                  <a:pt x="510" y="0"/>
                </a:cubicBezTo>
                <a:lnTo>
                  <a:pt x="510" y="0"/>
                </a:lnTo>
                <a:cubicBezTo>
                  <a:pt x="791" y="0"/>
                  <a:pt x="1020" y="228"/>
                  <a:pt x="1020" y="510"/>
                </a:cubicBezTo>
                <a:cubicBezTo>
                  <a:pt x="1020" y="510"/>
                  <a:pt x="1020" y="510"/>
                  <a:pt x="1020" y="510"/>
                </a:cubicBezTo>
                <a:lnTo>
                  <a:pt x="1020" y="510"/>
                </a:lnTo>
                <a:cubicBezTo>
                  <a:pt x="1020" y="792"/>
                  <a:pt x="791" y="1020"/>
                  <a:pt x="510" y="1020"/>
                </a:cubicBezTo>
                <a:cubicBezTo>
                  <a:pt x="510" y="1020"/>
                  <a:pt x="510" y="1020"/>
                  <a:pt x="510" y="1020"/>
                </a:cubicBezTo>
                <a:lnTo>
                  <a:pt x="510" y="1020"/>
                </a:lnTo>
                <a:cubicBezTo>
                  <a:pt x="228" y="1020"/>
                  <a:pt x="0" y="792"/>
                  <a:pt x="0" y="510"/>
                </a:cubicBezTo>
                <a:cubicBezTo>
                  <a:pt x="0" y="510"/>
                  <a:pt x="0" y="510"/>
                  <a:pt x="0" y="510"/>
                </a:cubicBezTo>
              </a:path>
            </a:pathLst>
          </a:custGeom>
          <a:solidFill>
            <a:srgbClr val="2F5EB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14" name="picture 6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25511" y="2790444"/>
            <a:ext cx="650747" cy="650748"/>
          </a:xfrm>
          <a:prstGeom prst="rect">
            <a:avLst/>
          </a:prstGeom>
        </p:spPr>
      </p:pic>
      <p:sp>
        <p:nvSpPr>
          <p:cNvPr id="616" name="textbox 616"/>
          <p:cNvSpPr/>
          <p:nvPr/>
        </p:nvSpPr>
        <p:spPr>
          <a:xfrm>
            <a:off x="2072386" y="2628392"/>
            <a:ext cx="5926454" cy="711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5725" algn="l" rtl="0" eaLnBrk="0">
              <a:lnSpc>
                <a:spcPct val="103000"/>
              </a:lnSpc>
              <a:spcBef>
                <a:spcPts val="0"/>
              </a:spcBef>
              <a:tabLst>
                <a:tab pos="90805" algn="l"/>
              </a:tabLst>
            </a:pPr>
            <a:r>
              <a:rPr sz="1200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战略不应该是充满神秘艱彩、高深莫测的机密，而应该是</a:t>
            </a:r>
            <a:r>
              <a:rPr sz="1200" kern="0" spc="-1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能让每一位员工都</a:t>
            </a:r>
            <a:r>
              <a:rPr sz="1200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sz="1200" u="sng" kern="0" spc="0" dirty="0">
                <a:solidFill>
                  <a:srgbClr val="0D0D0D">
                    <a:alpha val="100000"/>
                  </a:srgbClr>
                </a:solidFill>
                <a:uFill>
                  <a:solidFill>
                    <a:srgbClr val="2F5EB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u="sng" kern="0" spc="0" dirty="0">
                <a:solidFill>
                  <a:srgbClr val="0D0D0D">
                    <a:alpha val="100000"/>
                  </a:srgbClr>
                </a:solidFill>
                <a:uFill>
                  <a:solidFill>
                    <a:srgbClr val="2F5EB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知晓和理解的                                                                                         </a:t>
            </a:r>
            <a:r>
              <a:rPr sz="1200" u="sng" kern="0" spc="-10" dirty="0">
                <a:solidFill>
                  <a:srgbClr val="0D0D0D">
                    <a:alpha val="100000"/>
                  </a:srgbClr>
                </a:solidFill>
                <a:uFill>
                  <a:solidFill>
                    <a:srgbClr val="2F5EB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200" kern="0" spc="-1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8" name="picture 6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60058" y="2641092"/>
            <a:ext cx="327659" cy="327660"/>
          </a:xfrm>
          <a:prstGeom prst="rect">
            <a:avLst/>
          </a:prstGeom>
        </p:spPr>
      </p:pic>
      <p:pic>
        <p:nvPicPr>
          <p:cNvPr id="620" name="picture 6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526401" y="4495431"/>
            <a:ext cx="647826" cy="648068"/>
          </a:xfrm>
          <a:prstGeom prst="rect">
            <a:avLst/>
          </a:prstGeom>
        </p:spPr>
      </p:pic>
      <p:pic>
        <p:nvPicPr>
          <p:cNvPr id="622" name="picture 6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525511" y="4494276"/>
            <a:ext cx="650747" cy="649223"/>
          </a:xfrm>
          <a:prstGeom prst="rect">
            <a:avLst/>
          </a:prstGeom>
        </p:spPr>
      </p:pic>
      <p:sp>
        <p:nvSpPr>
          <p:cNvPr id="624" name="textbox 624"/>
          <p:cNvSpPr/>
          <p:nvPr/>
        </p:nvSpPr>
        <p:spPr>
          <a:xfrm>
            <a:off x="1939544" y="4332223"/>
            <a:ext cx="6059804" cy="7086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高层战略澄清会是确定公司战略</a:t>
            </a:r>
            <a:r>
              <a:rPr sz="1200" kern="0" spc="-1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方向、形成重要决策、决定战局的关键会议，      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5415" algn="l" rtl="0" eaLnBrk="0">
              <a:lnSpc>
                <a:spcPct val="84000"/>
              </a:lnSpc>
              <a:spcBef>
                <a:spcPts val="0"/>
              </a:spcBef>
              <a:tabLst>
                <a:tab pos="5430520" algn="l"/>
              </a:tabLst>
            </a:pPr>
            <a:r>
              <a:rPr sz="18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2F5EB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26" name="picture 6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337048" y="4344923"/>
            <a:ext cx="327659" cy="327659"/>
          </a:xfrm>
          <a:prstGeom prst="rect">
            <a:avLst/>
          </a:prstGeom>
        </p:spPr>
      </p:pic>
      <p:sp>
        <p:nvSpPr>
          <p:cNvPr id="628" name="path 628"/>
          <p:cNvSpPr/>
          <p:nvPr/>
        </p:nvSpPr>
        <p:spPr>
          <a:xfrm>
            <a:off x="897305" y="1916048"/>
            <a:ext cx="647903" cy="648080"/>
          </a:xfrm>
          <a:custGeom>
            <a:avLst/>
            <a:gdLst/>
            <a:ahLst/>
            <a:cxnLst/>
            <a:rect l="0" t="0" r="0" b="0"/>
            <a:pathLst>
              <a:path w="1020" h="1020">
                <a:moveTo>
                  <a:pt x="0" y="510"/>
                </a:moveTo>
                <a:cubicBezTo>
                  <a:pt x="0" y="228"/>
                  <a:pt x="228" y="0"/>
                  <a:pt x="510" y="0"/>
                </a:cubicBezTo>
                <a:cubicBezTo>
                  <a:pt x="510" y="0"/>
                  <a:pt x="510" y="0"/>
                  <a:pt x="510" y="0"/>
                </a:cubicBezTo>
                <a:lnTo>
                  <a:pt x="510" y="0"/>
                </a:lnTo>
                <a:cubicBezTo>
                  <a:pt x="791" y="0"/>
                  <a:pt x="1020" y="228"/>
                  <a:pt x="1020" y="510"/>
                </a:cubicBezTo>
                <a:cubicBezTo>
                  <a:pt x="1020" y="510"/>
                  <a:pt x="1020" y="510"/>
                  <a:pt x="1020" y="510"/>
                </a:cubicBezTo>
                <a:lnTo>
                  <a:pt x="1020" y="510"/>
                </a:lnTo>
                <a:cubicBezTo>
                  <a:pt x="1020" y="792"/>
                  <a:pt x="791" y="1020"/>
                  <a:pt x="510" y="1020"/>
                </a:cubicBezTo>
                <a:cubicBezTo>
                  <a:pt x="510" y="1020"/>
                  <a:pt x="510" y="1020"/>
                  <a:pt x="510" y="1020"/>
                </a:cubicBezTo>
                <a:lnTo>
                  <a:pt x="510" y="1020"/>
                </a:lnTo>
                <a:cubicBezTo>
                  <a:pt x="228" y="1020"/>
                  <a:pt x="0" y="792"/>
                  <a:pt x="0" y="510"/>
                </a:cubicBezTo>
                <a:cubicBezTo>
                  <a:pt x="0" y="510"/>
                  <a:pt x="0" y="510"/>
                  <a:pt x="0" y="510"/>
                </a:cubicBezTo>
              </a:path>
            </a:pathLst>
          </a:custGeom>
          <a:solidFill>
            <a:srgbClr val="2F5EB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30" name="picture 6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34568" y="1764792"/>
            <a:ext cx="812292" cy="801623"/>
          </a:xfrm>
          <a:prstGeom prst="rect">
            <a:avLst/>
          </a:prstGeom>
        </p:spPr>
      </p:pic>
      <p:sp>
        <p:nvSpPr>
          <p:cNvPr id="632" name="textbox 632"/>
          <p:cNvSpPr/>
          <p:nvPr/>
        </p:nvSpPr>
        <p:spPr>
          <a:xfrm>
            <a:off x="1068894" y="1998675"/>
            <a:ext cx="6344920" cy="507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166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战略不应该是战略规划人员坐在办公客里规划出来的，也不应该是仅靠工具模型演算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3000"/>
              </a:lnSpc>
              <a:spcBef>
                <a:spcPts val="130"/>
              </a:spcBef>
              <a:tabLst>
                <a:tab pos="6330950" algn="l"/>
              </a:tabLst>
            </a:pPr>
            <a:r>
              <a:rPr sz="2700" b="1" kern="0" spc="0" baseline="8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sz="1700" b="1" kern="0" spc="3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u="sng" kern="0" spc="0" dirty="0">
                <a:solidFill>
                  <a:srgbClr val="0D0D0D">
                    <a:alpha val="100000"/>
                  </a:srgbClr>
                </a:solidFill>
                <a:uFill>
                  <a:solidFill>
                    <a:srgbClr val="2F5EB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u="sng" kern="0" spc="0" dirty="0">
                <a:solidFill>
                  <a:srgbClr val="0D0D0D">
                    <a:alpha val="100000"/>
                  </a:srgbClr>
                </a:solidFill>
                <a:uFill>
                  <a:solidFill>
                    <a:srgbClr val="2F5EB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出来的，而应该是一抂手不不同的人集体智慧的结</a:t>
            </a:r>
            <a:r>
              <a:rPr sz="1200" u="sng" kern="0" spc="-10" dirty="0">
                <a:solidFill>
                  <a:srgbClr val="0D0D0D">
                    <a:alpha val="100000"/>
                  </a:srgbClr>
                </a:solidFill>
                <a:uFill>
                  <a:solidFill>
                    <a:srgbClr val="2F5EB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晶</a:t>
            </a:r>
            <a:r>
              <a:rPr sz="1200" u="sng" kern="0" spc="0" dirty="0">
                <a:solidFill>
                  <a:srgbClr val="0D0D0D">
                    <a:alpha val="100000"/>
                  </a:srgbClr>
                </a:solidFill>
                <a:uFill>
                  <a:solidFill>
                    <a:srgbClr val="2F5EB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4" name="path 634"/>
          <p:cNvSpPr/>
          <p:nvPr/>
        </p:nvSpPr>
        <p:spPr>
          <a:xfrm>
            <a:off x="897305" y="3609594"/>
            <a:ext cx="647903" cy="648030"/>
          </a:xfrm>
          <a:custGeom>
            <a:avLst/>
            <a:gdLst/>
            <a:ahLst/>
            <a:cxnLst/>
            <a:rect l="0" t="0" r="0" b="0"/>
            <a:pathLst>
              <a:path w="1020" h="1020">
                <a:moveTo>
                  <a:pt x="0" y="510"/>
                </a:moveTo>
                <a:cubicBezTo>
                  <a:pt x="0" y="228"/>
                  <a:pt x="228" y="0"/>
                  <a:pt x="510" y="0"/>
                </a:cubicBezTo>
                <a:cubicBezTo>
                  <a:pt x="510" y="0"/>
                  <a:pt x="510" y="0"/>
                  <a:pt x="510" y="0"/>
                </a:cubicBezTo>
                <a:lnTo>
                  <a:pt x="510" y="0"/>
                </a:lnTo>
                <a:cubicBezTo>
                  <a:pt x="791" y="0"/>
                  <a:pt x="1020" y="228"/>
                  <a:pt x="1020" y="510"/>
                </a:cubicBezTo>
                <a:cubicBezTo>
                  <a:pt x="1020" y="510"/>
                  <a:pt x="1020" y="510"/>
                  <a:pt x="1020" y="510"/>
                </a:cubicBezTo>
                <a:lnTo>
                  <a:pt x="1020" y="510"/>
                </a:lnTo>
                <a:cubicBezTo>
                  <a:pt x="1020" y="792"/>
                  <a:pt x="791" y="1020"/>
                  <a:pt x="510" y="1020"/>
                </a:cubicBezTo>
                <a:cubicBezTo>
                  <a:pt x="510" y="1020"/>
                  <a:pt x="510" y="1020"/>
                  <a:pt x="510" y="1020"/>
                </a:cubicBezTo>
                <a:lnTo>
                  <a:pt x="510" y="1020"/>
                </a:lnTo>
                <a:cubicBezTo>
                  <a:pt x="228" y="1020"/>
                  <a:pt x="0" y="792"/>
                  <a:pt x="0" y="510"/>
                </a:cubicBezTo>
                <a:cubicBezTo>
                  <a:pt x="0" y="510"/>
                  <a:pt x="0" y="510"/>
                  <a:pt x="0" y="510"/>
                </a:cubicBezTo>
              </a:path>
            </a:pathLst>
          </a:custGeom>
          <a:solidFill>
            <a:srgbClr val="2F5EB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36" name="picture 6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33044" y="3459479"/>
            <a:ext cx="813816" cy="800100"/>
          </a:xfrm>
          <a:prstGeom prst="rect">
            <a:avLst/>
          </a:prstGeom>
        </p:spPr>
      </p:pic>
      <p:sp>
        <p:nvSpPr>
          <p:cNvPr id="638" name="textbox 638"/>
          <p:cNvSpPr/>
          <p:nvPr/>
        </p:nvSpPr>
        <p:spPr>
          <a:xfrm>
            <a:off x="1068882" y="3771696"/>
            <a:ext cx="6344920" cy="4425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96645" algn="l" rtl="0" eaLnBrk="0">
              <a:lnSpc>
                <a:spcPct val="76000"/>
              </a:lnSpc>
            </a:pPr>
            <a:r>
              <a:rPr sz="1200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召开战略澄清会，有劣于形成“同一个愿景、同一个声音”</a:t>
            </a:r>
            <a:r>
              <a:rPr sz="1200" kern="0" spc="-1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的局面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77000"/>
              </a:lnSpc>
              <a:spcBef>
                <a:spcPts val="15"/>
              </a:spcBef>
            </a:pPr>
            <a:r>
              <a:rPr sz="18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0" name="path 640"/>
          <p:cNvSpPr/>
          <p:nvPr/>
        </p:nvSpPr>
        <p:spPr>
          <a:xfrm>
            <a:off x="1466062" y="4138193"/>
            <a:ext cx="5932932" cy="11480"/>
          </a:xfrm>
          <a:custGeom>
            <a:avLst/>
            <a:gdLst/>
            <a:ahLst/>
            <a:cxnLst/>
            <a:rect l="0" t="0" r="0" b="0"/>
            <a:pathLst>
              <a:path w="9343" h="18">
                <a:moveTo>
                  <a:pt x="0" y="9"/>
                </a:moveTo>
                <a:lnTo>
                  <a:pt x="9343" y="9"/>
                </a:lnTo>
              </a:path>
            </a:pathLst>
          </a:custGeom>
          <a:noFill/>
          <a:ln w="11480" cap="flat">
            <a:solidFill>
              <a:srgbClr val="2F5EB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2" name="textbox 642"/>
          <p:cNvSpPr/>
          <p:nvPr/>
        </p:nvSpPr>
        <p:spPr>
          <a:xfrm>
            <a:off x="1938328" y="4677010"/>
            <a:ext cx="3986529" cy="188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通过共创，高层能够统一认知、增强凝聚力，从而促</a:t>
            </a:r>
            <a:r>
              <a:rPr sz="1200" kern="0" spc="-1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200" kern="0" spc="-1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发革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rect 6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6" name="textbox 646"/>
          <p:cNvSpPr/>
          <p:nvPr/>
        </p:nvSpPr>
        <p:spPr>
          <a:xfrm>
            <a:off x="4938928" y="1615897"/>
            <a:ext cx="3986529" cy="746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在高管战略解码会上，京东高层会对公司的使命、愿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景和价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52000"/>
              </a:lnSpc>
              <a:spcBef>
                <a:spcPts val="2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值观进行回顼检核，幵形成集团的“战略屋”，同时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对各个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板块（子集团和职能系统）的“战略屋”进行研讨和确认。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8" name="textbox 648"/>
          <p:cNvSpPr/>
          <p:nvPr/>
        </p:nvSpPr>
        <p:spPr>
          <a:xfrm>
            <a:off x="509727" y="1615897"/>
            <a:ext cx="3487420" cy="751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2000年10月1～3日，在阸里巳巳历叱上具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有转折意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54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义的战略澄清会 “遵义会议”在杭州西湖国宾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馆召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开，确定了3个B2C和3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个方向。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0" name="textbox 650"/>
          <p:cNvSpPr/>
          <p:nvPr/>
        </p:nvSpPr>
        <p:spPr>
          <a:xfrm>
            <a:off x="515518" y="4117035"/>
            <a:ext cx="3298825" cy="751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开源节流，缩编花钱团队，扩大创收团队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文化梳理，提炼使命、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愿景和价值观；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管理升级，主抓领导力培养，建立制度和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体系。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8" name="group 68"/>
          <p:cNvGrpSpPr/>
          <p:nvPr/>
        </p:nvGrpSpPr>
        <p:grpSpPr>
          <a:xfrm rot="21600000">
            <a:off x="3000375" y="214248"/>
            <a:ext cx="3000375" cy="643001"/>
            <a:chOff x="0" y="0"/>
            <a:chExt cx="3000375" cy="643001"/>
          </a:xfrm>
        </p:grpSpPr>
        <p:grpSp>
          <p:nvGrpSpPr>
            <p:cNvPr id="70" name="group 70"/>
            <p:cNvGrpSpPr/>
            <p:nvPr/>
          </p:nvGrpSpPr>
          <p:grpSpPr>
            <a:xfrm rot="21600000">
              <a:off x="0" y="0"/>
              <a:ext cx="3000375" cy="643001"/>
              <a:chOff x="0" y="0"/>
              <a:chExt cx="3000375" cy="643001"/>
            </a:xfrm>
          </p:grpSpPr>
          <p:sp>
            <p:nvSpPr>
              <p:cNvPr id="652" name="path 652"/>
              <p:cNvSpPr/>
              <p:nvPr/>
            </p:nvSpPr>
            <p:spPr>
              <a:xfrm>
                <a:off x="0" y="40259"/>
                <a:ext cx="3000375" cy="602741"/>
              </a:xfrm>
              <a:custGeom>
                <a:avLst/>
                <a:gdLst/>
                <a:ahLst/>
                <a:cxnLst/>
                <a:rect l="0" t="0" r="0" b="0"/>
                <a:pathLst>
                  <a:path w="4725" h="949">
                    <a:moveTo>
                      <a:pt x="4725" y="0"/>
                    </a:moveTo>
                    <a:cubicBezTo>
                      <a:pt x="4725" y="34"/>
                      <a:pt x="4696" y="63"/>
                      <a:pt x="4661" y="63"/>
                    </a:cubicBezTo>
                    <a:cubicBezTo>
                      <a:pt x="4661" y="63"/>
                      <a:pt x="4661" y="63"/>
                      <a:pt x="4661" y="63"/>
                    </a:cubicBezTo>
                    <a:lnTo>
                      <a:pt x="4661" y="63"/>
                    </a:lnTo>
                    <a:lnTo>
                      <a:pt x="4661" y="0"/>
                    </a:lnTo>
                    <a:lnTo>
                      <a:pt x="4661" y="0"/>
                    </a:lnTo>
                    <a:cubicBezTo>
                      <a:pt x="4661" y="17"/>
                      <a:pt x="4647" y="31"/>
                      <a:pt x="4630" y="31"/>
                    </a:cubicBezTo>
                    <a:cubicBezTo>
                      <a:pt x="4612" y="31"/>
                      <a:pt x="4598" y="17"/>
                      <a:pt x="4598" y="0"/>
                    </a:cubicBezTo>
                    <a:cubicBezTo>
                      <a:pt x="4598" y="0"/>
                      <a:pt x="4598" y="0"/>
                      <a:pt x="4598" y="0"/>
                    </a:cubicBezTo>
                    <a:lnTo>
                      <a:pt x="4598" y="0"/>
                    </a:lnTo>
                    <a:lnTo>
                      <a:pt x="4598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28" y="63"/>
                      <a:pt x="0" y="91"/>
                      <a:pt x="0" y="126"/>
                    </a:cubicBezTo>
                    <a:lnTo>
                      <a:pt x="0" y="126"/>
                    </a:lnTo>
                    <a:lnTo>
                      <a:pt x="0" y="885"/>
                    </a:lnTo>
                    <a:lnTo>
                      <a:pt x="0" y="885"/>
                    </a:lnTo>
                    <a:cubicBezTo>
                      <a:pt x="0" y="920"/>
                      <a:pt x="28" y="949"/>
                      <a:pt x="63" y="949"/>
                    </a:cubicBezTo>
                    <a:cubicBezTo>
                      <a:pt x="98" y="949"/>
                      <a:pt x="126" y="920"/>
                      <a:pt x="126" y="885"/>
                    </a:cubicBezTo>
                    <a:lnTo>
                      <a:pt x="126" y="885"/>
                    </a:lnTo>
                    <a:lnTo>
                      <a:pt x="126" y="822"/>
                    </a:lnTo>
                    <a:lnTo>
                      <a:pt x="4661" y="822"/>
                    </a:lnTo>
                    <a:lnTo>
                      <a:pt x="4661" y="822"/>
                    </a:lnTo>
                    <a:cubicBezTo>
                      <a:pt x="4696" y="822"/>
                      <a:pt x="4725" y="794"/>
                      <a:pt x="4725" y="759"/>
                    </a:cubicBezTo>
                    <a:lnTo>
                      <a:pt x="4725" y="0"/>
                    </a:lnTo>
                    <a:close/>
                    <a:moveTo>
                      <a:pt x="63" y="189"/>
                    </a:moveTo>
                    <a:cubicBezTo>
                      <a:pt x="98" y="189"/>
                      <a:pt x="126" y="161"/>
                      <a:pt x="126" y="126"/>
                    </a:cubicBezTo>
                    <a:cubicBezTo>
                      <a:pt x="126" y="108"/>
                      <a:pt x="112" y="94"/>
                      <a:pt x="95" y="94"/>
                    </a:cubicBezTo>
                    <a:cubicBezTo>
                      <a:pt x="77" y="94"/>
                      <a:pt x="63" y="108"/>
                      <a:pt x="63" y="126"/>
                    </a:cubicBezTo>
                    <a:cubicBezTo>
                      <a:pt x="63" y="126"/>
                      <a:pt x="63" y="126"/>
                      <a:pt x="63" y="126"/>
                    </a:cubicBezTo>
                    <a:lnTo>
                      <a:pt x="63" y="189"/>
                    </a:lnTo>
                    <a:close/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4" name="path 654"/>
              <p:cNvSpPr/>
              <p:nvPr/>
            </p:nvSpPr>
            <p:spPr>
              <a:xfrm>
                <a:off x="40131" y="0"/>
                <a:ext cx="2960243" cy="160782"/>
              </a:xfrm>
              <a:custGeom>
                <a:avLst/>
                <a:gdLst/>
                <a:ahLst/>
                <a:cxnLst/>
                <a:rect l="0" t="0" r="0" b="0"/>
                <a:pathLst>
                  <a:path w="4661" h="253">
                    <a:moveTo>
                      <a:pt x="0" y="253"/>
                    </a:moveTo>
                    <a:cubicBezTo>
                      <a:pt x="35" y="253"/>
                      <a:pt x="63" y="224"/>
                      <a:pt x="63" y="190"/>
                    </a:cubicBezTo>
                    <a:cubicBezTo>
                      <a:pt x="63" y="172"/>
                      <a:pt x="49" y="158"/>
                      <a:pt x="31" y="158"/>
                    </a:cubicBezTo>
                    <a:cubicBezTo>
                      <a:pt x="14" y="158"/>
                      <a:pt x="0" y="172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lnTo>
                      <a:pt x="0" y="253"/>
                    </a:lnTo>
                    <a:close/>
                    <a:moveTo>
                      <a:pt x="4598" y="126"/>
                    </a:moveTo>
                    <a:cubicBezTo>
                      <a:pt x="4633" y="126"/>
                      <a:pt x="4661" y="98"/>
                      <a:pt x="4661" y="63"/>
                    </a:cubicBezTo>
                    <a:cubicBezTo>
                      <a:pt x="4661" y="28"/>
                      <a:pt x="4633" y="0"/>
                      <a:pt x="4598" y="0"/>
                    </a:cubicBezTo>
                    <a:cubicBezTo>
                      <a:pt x="4563" y="0"/>
                      <a:pt x="4535" y="28"/>
                      <a:pt x="4535" y="63"/>
                    </a:cubicBezTo>
                    <a:cubicBezTo>
                      <a:pt x="4535" y="63"/>
                      <a:pt x="4535" y="63"/>
                      <a:pt x="4535" y="63"/>
                    </a:cubicBezTo>
                    <a:lnTo>
                      <a:pt x="4535" y="63"/>
                    </a:lnTo>
                    <a:cubicBezTo>
                      <a:pt x="4535" y="80"/>
                      <a:pt x="4549" y="95"/>
                      <a:pt x="4566" y="95"/>
                    </a:cubicBezTo>
                    <a:cubicBezTo>
                      <a:pt x="4584" y="95"/>
                      <a:pt x="4598" y="80"/>
                      <a:pt x="4598" y="63"/>
                    </a:cubicBezTo>
                    <a:lnTo>
                      <a:pt x="4598" y="126"/>
                    </a:lnTo>
                    <a:close/>
                  </a:path>
                </a:pathLst>
              </a:custGeom>
              <a:solidFill>
                <a:srgbClr val="005A9A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6" name="textbox 656"/>
            <p:cNvSpPr/>
            <p:nvPr/>
          </p:nvSpPr>
          <p:spPr>
            <a:xfrm>
              <a:off x="-12700" y="-12700"/>
              <a:ext cx="3025775" cy="6946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27430" algn="l" rtl="0" eaLnBrk="0">
                <a:lnSpc>
                  <a:spcPct val="98000"/>
                </a:lnSpc>
              </a:pPr>
              <a:r>
                <a:rPr sz="20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案例时刻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58" name="path 658"/>
          <p:cNvSpPr/>
          <p:nvPr/>
        </p:nvSpPr>
        <p:spPr>
          <a:xfrm>
            <a:off x="5140112" y="2455370"/>
            <a:ext cx="3435774" cy="498951"/>
          </a:xfrm>
          <a:custGeom>
            <a:avLst/>
            <a:gdLst/>
            <a:ahLst/>
            <a:cxnLst/>
            <a:rect l="0" t="0" r="0" b="0"/>
            <a:pathLst>
              <a:path w="5410" h="785">
                <a:moveTo>
                  <a:pt x="5" y="766"/>
                </a:moveTo>
                <a:lnTo>
                  <a:pt x="2705" y="19"/>
                </a:lnTo>
                <a:lnTo>
                  <a:pt x="5405" y="766"/>
                </a:lnTo>
              </a:path>
            </a:pathLst>
          </a:custGeom>
          <a:noFill/>
          <a:ln w="25400" cap="flat">
            <a:solidFill>
              <a:srgbClr val="0070C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60" name="table 660"/>
          <p:cNvGraphicFramePr>
            <a:graphicFrameLocks noGrp="1"/>
          </p:cNvGraphicFramePr>
          <p:nvPr/>
        </p:nvGraphicFramePr>
        <p:xfrm>
          <a:off x="5130800" y="2997085"/>
          <a:ext cx="3453765" cy="431800"/>
        </p:xfrm>
        <a:graphic>
          <a:graphicData uri="http://schemas.openxmlformats.org/drawingml/2006/table">
            <a:tbl>
              <a:tblPr/>
              <a:tblGrid>
                <a:gridCol w="1078230"/>
                <a:gridCol w="1049655"/>
                <a:gridCol w="1325880"/>
              </a:tblGrid>
              <a:tr h="431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62" name="table 662"/>
          <p:cNvGraphicFramePr>
            <a:graphicFrameLocks noGrp="1"/>
          </p:cNvGraphicFramePr>
          <p:nvPr/>
        </p:nvGraphicFramePr>
        <p:xfrm>
          <a:off x="5130800" y="3945978"/>
          <a:ext cx="3453765" cy="431800"/>
        </p:xfrm>
        <a:graphic>
          <a:graphicData uri="http://schemas.openxmlformats.org/drawingml/2006/table">
            <a:tbl>
              <a:tblPr/>
              <a:tblGrid>
                <a:gridCol w="201295"/>
                <a:gridCol w="769619"/>
                <a:gridCol w="231140"/>
                <a:gridCol w="769619"/>
                <a:gridCol w="387984"/>
                <a:gridCol w="769619"/>
                <a:gridCol w="324484"/>
              </a:tblGrid>
              <a:tr h="431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64" name="table 664"/>
          <p:cNvGraphicFramePr>
            <a:graphicFrameLocks noGrp="1"/>
          </p:cNvGraphicFramePr>
          <p:nvPr/>
        </p:nvGraphicFramePr>
        <p:xfrm>
          <a:off x="5130800" y="4420399"/>
          <a:ext cx="3454400" cy="431800"/>
        </p:xfrm>
        <a:graphic>
          <a:graphicData uri="http://schemas.openxmlformats.org/drawingml/2006/table">
            <a:tbl>
              <a:tblPr/>
              <a:tblGrid>
                <a:gridCol w="3454400"/>
              </a:tblGrid>
              <a:tr h="406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66" name="table 666"/>
          <p:cNvGraphicFramePr>
            <a:graphicFrameLocks noGrp="1"/>
          </p:cNvGraphicFramePr>
          <p:nvPr/>
        </p:nvGraphicFramePr>
        <p:xfrm>
          <a:off x="5130800" y="3471557"/>
          <a:ext cx="3453765" cy="431800"/>
        </p:xfrm>
        <a:graphic>
          <a:graphicData uri="http://schemas.openxmlformats.org/drawingml/2006/table">
            <a:tbl>
              <a:tblPr/>
              <a:tblGrid>
                <a:gridCol w="222884"/>
                <a:gridCol w="769619"/>
                <a:gridCol w="209550"/>
                <a:gridCol w="769619"/>
                <a:gridCol w="1119505"/>
                <a:gridCol w="362584"/>
              </a:tblGrid>
              <a:tr h="431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8" name="textbox 668"/>
          <p:cNvSpPr/>
          <p:nvPr/>
        </p:nvSpPr>
        <p:spPr>
          <a:xfrm>
            <a:off x="526491" y="2802712"/>
            <a:ext cx="2117089" cy="746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Back to China（回到中国）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52000"/>
              </a:lnSpc>
              <a:spcBef>
                <a:spcPts val="2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Back to Co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ast（回到沿海）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Back to Center（回到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中心）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70" name="picture 6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4744" y="866079"/>
            <a:ext cx="2071292" cy="568893"/>
          </a:xfrm>
          <a:prstGeom prst="rect">
            <a:avLst/>
          </a:prstGeom>
        </p:spPr>
      </p:pic>
      <p:sp>
        <p:nvSpPr>
          <p:cNvPr id="672" name="path 672"/>
          <p:cNvSpPr/>
          <p:nvPr/>
        </p:nvSpPr>
        <p:spPr>
          <a:xfrm>
            <a:off x="4493386" y="1286633"/>
            <a:ext cx="14351" cy="3286181"/>
          </a:xfrm>
          <a:custGeom>
            <a:avLst/>
            <a:gdLst/>
            <a:ahLst/>
            <a:cxnLst/>
            <a:rect l="0" t="0" r="0" b="0"/>
            <a:pathLst>
              <a:path w="22" h="5175">
                <a:moveTo>
                  <a:pt x="12" y="0"/>
                </a:moveTo>
                <a:lnTo>
                  <a:pt x="10" y="5175"/>
                </a:lnTo>
              </a:path>
            </a:pathLst>
          </a:custGeom>
          <a:noFill/>
          <a:ln w="12700" cap="flat">
            <a:solidFill>
              <a:srgbClr val="40404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72" name="group 72"/>
          <p:cNvGrpSpPr/>
          <p:nvPr/>
        </p:nvGrpSpPr>
        <p:grpSpPr>
          <a:xfrm rot="21600000">
            <a:off x="4059173" y="2344673"/>
            <a:ext cx="882777" cy="882776"/>
            <a:chOff x="0" y="0"/>
            <a:chExt cx="882777" cy="882776"/>
          </a:xfrm>
        </p:grpSpPr>
        <p:grpSp>
          <p:nvGrpSpPr>
            <p:cNvPr id="74" name="group 74"/>
            <p:cNvGrpSpPr/>
            <p:nvPr/>
          </p:nvGrpSpPr>
          <p:grpSpPr>
            <a:xfrm rot="21600000">
              <a:off x="0" y="0"/>
              <a:ext cx="882777" cy="882776"/>
              <a:chOff x="0" y="0"/>
              <a:chExt cx="882777" cy="882776"/>
            </a:xfrm>
          </p:grpSpPr>
          <p:sp>
            <p:nvSpPr>
              <p:cNvPr id="674" name="path 674"/>
              <p:cNvSpPr/>
              <p:nvPr/>
            </p:nvSpPr>
            <p:spPr>
              <a:xfrm>
                <a:off x="12700" y="12700"/>
                <a:ext cx="857377" cy="857376"/>
              </a:xfrm>
              <a:custGeom>
                <a:avLst/>
                <a:gdLst/>
                <a:ahLst/>
                <a:cxnLst/>
                <a:rect l="0" t="0" r="0" b="0"/>
                <a:pathLst>
                  <a:path w="1350" h="1350">
                    <a:moveTo>
                      <a:pt x="0" y="675"/>
                    </a:moveTo>
                    <a:cubicBezTo>
                      <a:pt x="0" y="302"/>
                      <a:pt x="302" y="0"/>
                      <a:pt x="675" y="0"/>
                    </a:cubicBezTo>
                    <a:cubicBezTo>
                      <a:pt x="675" y="0"/>
                      <a:pt x="675" y="0"/>
                      <a:pt x="675" y="0"/>
                    </a:cubicBezTo>
                    <a:lnTo>
                      <a:pt x="675" y="0"/>
                    </a:lnTo>
                    <a:cubicBezTo>
                      <a:pt x="1047" y="0"/>
                      <a:pt x="1350" y="302"/>
                      <a:pt x="1350" y="675"/>
                    </a:cubicBezTo>
                    <a:cubicBezTo>
                      <a:pt x="1350" y="675"/>
                      <a:pt x="1350" y="675"/>
                      <a:pt x="1350" y="675"/>
                    </a:cubicBezTo>
                    <a:lnTo>
                      <a:pt x="1350" y="675"/>
                    </a:lnTo>
                    <a:cubicBezTo>
                      <a:pt x="1350" y="1047"/>
                      <a:pt x="1047" y="1350"/>
                      <a:pt x="675" y="1350"/>
                    </a:cubicBezTo>
                    <a:cubicBezTo>
                      <a:pt x="675" y="1350"/>
                      <a:pt x="675" y="1350"/>
                      <a:pt x="675" y="1350"/>
                    </a:cubicBezTo>
                    <a:lnTo>
                      <a:pt x="675" y="1350"/>
                    </a:lnTo>
                    <a:cubicBezTo>
                      <a:pt x="302" y="1350"/>
                      <a:pt x="0" y="1047"/>
                      <a:pt x="0" y="675"/>
                    </a:cubicBezTo>
                    <a:cubicBezTo>
                      <a:pt x="0" y="675"/>
                      <a:pt x="0" y="675"/>
                      <a:pt x="0" y="675"/>
                    </a:cubicBezTo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6" name="path 676"/>
              <p:cNvSpPr/>
              <p:nvPr/>
            </p:nvSpPr>
            <p:spPr>
              <a:xfrm>
                <a:off x="0" y="0"/>
                <a:ext cx="882777" cy="882776"/>
              </a:xfrm>
              <a:custGeom>
                <a:avLst/>
                <a:gdLst/>
                <a:ahLst/>
                <a:cxnLst/>
                <a:rect l="0" t="0" r="0" b="0"/>
                <a:pathLst>
                  <a:path w="1390" h="1390">
                    <a:moveTo>
                      <a:pt x="20" y="695"/>
                    </a:moveTo>
                    <a:cubicBezTo>
                      <a:pt x="20" y="322"/>
                      <a:pt x="322" y="20"/>
                      <a:pt x="695" y="20"/>
                    </a:cubicBezTo>
                    <a:cubicBezTo>
                      <a:pt x="695" y="20"/>
                      <a:pt x="695" y="20"/>
                      <a:pt x="695" y="20"/>
                    </a:cubicBezTo>
                    <a:lnTo>
                      <a:pt x="695" y="20"/>
                    </a:lnTo>
                    <a:cubicBezTo>
                      <a:pt x="1067" y="20"/>
                      <a:pt x="1370" y="322"/>
                      <a:pt x="1370" y="695"/>
                    </a:cubicBezTo>
                    <a:cubicBezTo>
                      <a:pt x="1370" y="695"/>
                      <a:pt x="1370" y="695"/>
                      <a:pt x="1370" y="695"/>
                    </a:cubicBezTo>
                    <a:lnTo>
                      <a:pt x="1370" y="695"/>
                    </a:lnTo>
                    <a:cubicBezTo>
                      <a:pt x="1370" y="1067"/>
                      <a:pt x="1067" y="1370"/>
                      <a:pt x="695" y="1370"/>
                    </a:cubicBezTo>
                    <a:cubicBezTo>
                      <a:pt x="695" y="1370"/>
                      <a:pt x="695" y="1370"/>
                      <a:pt x="695" y="1370"/>
                    </a:cubicBezTo>
                    <a:lnTo>
                      <a:pt x="695" y="1370"/>
                    </a:lnTo>
                    <a:cubicBezTo>
                      <a:pt x="322" y="1370"/>
                      <a:pt x="20" y="1067"/>
                      <a:pt x="20" y="695"/>
                    </a:cubicBezTo>
                    <a:cubicBezTo>
                      <a:pt x="20" y="695"/>
                      <a:pt x="20" y="695"/>
                      <a:pt x="20" y="695"/>
                    </a:cubicBezTo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8" name="textbox 678"/>
            <p:cNvSpPr/>
            <p:nvPr/>
          </p:nvSpPr>
          <p:spPr>
            <a:xfrm>
              <a:off x="-12700" y="-12700"/>
              <a:ext cx="908685" cy="9779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0830" algn="l" rtl="0" eaLnBrk="0">
                <a:lnSpc>
                  <a:spcPct val="84000"/>
                </a:lnSpc>
              </a:pPr>
              <a:r>
                <a:rPr sz="24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VS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680" name="picture 6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20184" y="966192"/>
            <a:ext cx="1916920" cy="400050"/>
          </a:xfrm>
          <a:prstGeom prst="rect">
            <a:avLst/>
          </a:prstGeom>
        </p:spPr>
      </p:pic>
      <p:sp>
        <p:nvSpPr>
          <p:cNvPr id="682" name="textbox 682"/>
          <p:cNvSpPr/>
          <p:nvPr/>
        </p:nvSpPr>
        <p:spPr>
          <a:xfrm>
            <a:off x="512279" y="2427477"/>
            <a:ext cx="1714500" cy="2857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60070" algn="l" rtl="0" eaLnBrk="0">
              <a:lnSpc>
                <a:spcPct val="98000"/>
              </a:lnSpc>
              <a:spcBef>
                <a:spcPts val="5"/>
              </a:spcBef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3个B2C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4" name="textbox 684"/>
          <p:cNvSpPr/>
          <p:nvPr/>
        </p:nvSpPr>
        <p:spPr>
          <a:xfrm>
            <a:off x="512279" y="3686861"/>
            <a:ext cx="1714500" cy="2857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9275" algn="l" rtl="0" eaLnBrk="0">
              <a:lnSpc>
                <a:spcPct val="98000"/>
              </a:lnSpc>
              <a:spcBef>
                <a:spcPts val="5"/>
              </a:spcBef>
            </a:pPr>
            <a:r>
              <a:rPr sz="14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3个方向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6" name="textbox 686"/>
          <p:cNvSpPr/>
          <p:nvPr/>
        </p:nvSpPr>
        <p:spPr>
          <a:xfrm>
            <a:off x="5188077" y="4923593"/>
            <a:ext cx="1261110" cy="228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0" algn="l" rtl="0" eaLnBrk="0">
              <a:lnSpc>
                <a:spcPct val="97000"/>
              </a:lnSpc>
              <a:tabLst>
                <a:tab pos="333375" algn="l"/>
              </a:tabLst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代表关键硬仗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6" name="group 76"/>
          <p:cNvGrpSpPr/>
          <p:nvPr/>
        </p:nvGrpSpPr>
        <p:grpSpPr>
          <a:xfrm rot="21600000">
            <a:off x="5200777" y="4962588"/>
            <a:ext cx="165353" cy="160953"/>
            <a:chOff x="0" y="0"/>
            <a:chExt cx="165353" cy="160953"/>
          </a:xfrm>
        </p:grpSpPr>
        <p:sp>
          <p:nvSpPr>
            <p:cNvPr id="688" name="path 688"/>
            <p:cNvSpPr/>
            <p:nvPr/>
          </p:nvSpPr>
          <p:spPr>
            <a:xfrm>
              <a:off x="12700" y="12700"/>
              <a:ext cx="139953" cy="135553"/>
            </a:xfrm>
            <a:custGeom>
              <a:avLst/>
              <a:gdLst/>
              <a:ahLst/>
              <a:cxnLst/>
              <a:rect l="0" t="0" r="0" b="0"/>
              <a:pathLst>
                <a:path w="220" h="213">
                  <a:moveTo>
                    <a:pt x="0" y="81"/>
                  </a:moveTo>
                  <a:lnTo>
                    <a:pt x="84" y="81"/>
                  </a:lnTo>
                  <a:lnTo>
                    <a:pt x="110" y="0"/>
                  </a:lnTo>
                  <a:lnTo>
                    <a:pt x="136" y="81"/>
                  </a:lnTo>
                  <a:lnTo>
                    <a:pt x="220" y="81"/>
                  </a:lnTo>
                  <a:lnTo>
                    <a:pt x="152" y="131"/>
                  </a:lnTo>
                  <a:lnTo>
                    <a:pt x="178" y="213"/>
                  </a:lnTo>
                  <a:lnTo>
                    <a:pt x="110" y="163"/>
                  </a:lnTo>
                  <a:lnTo>
                    <a:pt x="42" y="213"/>
                  </a:lnTo>
                  <a:lnTo>
                    <a:pt x="68" y="13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90" name="path 690"/>
            <p:cNvSpPr/>
            <p:nvPr/>
          </p:nvSpPr>
          <p:spPr>
            <a:xfrm>
              <a:off x="0" y="0"/>
              <a:ext cx="165353" cy="160953"/>
            </a:xfrm>
            <a:custGeom>
              <a:avLst/>
              <a:gdLst/>
              <a:ahLst/>
              <a:cxnLst/>
              <a:rect l="0" t="0" r="0" b="0"/>
              <a:pathLst>
                <a:path w="260" h="253">
                  <a:moveTo>
                    <a:pt x="20" y="101"/>
                  </a:moveTo>
                  <a:lnTo>
                    <a:pt x="104" y="101"/>
                  </a:lnTo>
                  <a:lnTo>
                    <a:pt x="130" y="20"/>
                  </a:lnTo>
                  <a:lnTo>
                    <a:pt x="156" y="101"/>
                  </a:lnTo>
                  <a:lnTo>
                    <a:pt x="240" y="101"/>
                  </a:lnTo>
                  <a:lnTo>
                    <a:pt x="172" y="151"/>
                  </a:lnTo>
                  <a:lnTo>
                    <a:pt x="198" y="233"/>
                  </a:lnTo>
                  <a:lnTo>
                    <a:pt x="130" y="183"/>
                  </a:lnTo>
                  <a:lnTo>
                    <a:pt x="62" y="233"/>
                  </a:lnTo>
                  <a:lnTo>
                    <a:pt x="88" y="151"/>
                  </a:lnTo>
                  <a:lnTo>
                    <a:pt x="20" y="101"/>
                  </a:lnTo>
                  <a:close/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92" name="table 692"/>
          <p:cNvGraphicFramePr>
            <a:graphicFrameLocks noGrp="1"/>
          </p:cNvGraphicFramePr>
          <p:nvPr/>
        </p:nvGraphicFramePr>
        <p:xfrm>
          <a:off x="5340730" y="4498492"/>
          <a:ext cx="934720" cy="219709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934720"/>
              </a:tblGrid>
              <a:tr h="1943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030" algn="l" rtl="0" eaLnBrk="0">
                        <a:lnSpc>
                          <a:spcPct val="86000"/>
                        </a:lnSpc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组织保障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4" name="table 694"/>
          <p:cNvGraphicFramePr>
            <a:graphicFrameLocks noGrp="1"/>
          </p:cNvGraphicFramePr>
          <p:nvPr/>
        </p:nvGraphicFramePr>
        <p:xfrm>
          <a:off x="6390385" y="4488167"/>
          <a:ext cx="934719" cy="219709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934719"/>
              </a:tblGrid>
              <a:tr h="1943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935" algn="l" rtl="0" eaLnBrk="0">
                        <a:lnSpc>
                          <a:spcPct val="86000"/>
                        </a:lnSpc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制度保障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6" name="table 696"/>
          <p:cNvGraphicFramePr>
            <a:graphicFrameLocks noGrp="1"/>
          </p:cNvGraphicFramePr>
          <p:nvPr/>
        </p:nvGraphicFramePr>
        <p:xfrm>
          <a:off x="7440167" y="4488167"/>
          <a:ext cx="934719" cy="219709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934719"/>
              </a:tblGrid>
              <a:tr h="1943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300" algn="l" rtl="0" eaLnBrk="0">
                        <a:lnSpc>
                          <a:spcPct val="86000"/>
                        </a:lnSpc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人才保障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698" name="textbox 698"/>
          <p:cNvSpPr/>
          <p:nvPr/>
        </p:nvSpPr>
        <p:spPr>
          <a:xfrm>
            <a:off x="7440167" y="3552063"/>
            <a:ext cx="782955" cy="216534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/>
        </p:txBody>
      </p:sp>
      <p:sp>
        <p:nvSpPr>
          <p:cNvPr id="700" name="path 700"/>
          <p:cNvSpPr/>
          <p:nvPr/>
        </p:nvSpPr>
        <p:spPr>
          <a:xfrm>
            <a:off x="7440167" y="3552063"/>
            <a:ext cx="782484" cy="216027"/>
          </a:xfrm>
          <a:custGeom>
            <a:avLst/>
            <a:gdLst/>
            <a:ahLst/>
            <a:cxnLst/>
            <a:rect l="0" t="0" r="0" b="0"/>
            <a:pathLst>
              <a:path w="1232" h="340">
                <a:moveTo>
                  <a:pt x="20" y="320"/>
                </a:moveTo>
                <a:lnTo>
                  <a:pt x="1232" y="320"/>
                </a:lnTo>
                <a:moveTo>
                  <a:pt x="20" y="0"/>
                </a:moveTo>
                <a:lnTo>
                  <a:pt x="20" y="320"/>
                </a:lnTo>
              </a:path>
            </a:pathLst>
          </a:custGeom>
          <a:noFill/>
          <a:ln w="25400" cap="flat">
            <a:solidFill>
              <a:srgbClr val="0070C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2" name="textbox 702"/>
          <p:cNvSpPr/>
          <p:nvPr/>
        </p:nvSpPr>
        <p:spPr>
          <a:xfrm>
            <a:off x="5353430" y="3552063"/>
            <a:ext cx="770255" cy="216534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8000"/>
              </a:lnSpc>
              <a:tabLst>
                <a:tab pos="153670" algn="l"/>
                <a:tab pos="768985" algn="l"/>
              </a:tabLst>
            </a:pPr>
            <a:r>
              <a:rPr sz="14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u="sng" kern="0" spc="-1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产品1</a:t>
            </a:r>
            <a:r>
              <a:rPr sz="1400" b="1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4" name="textbox 704"/>
          <p:cNvSpPr/>
          <p:nvPr/>
        </p:nvSpPr>
        <p:spPr>
          <a:xfrm>
            <a:off x="6333109" y="3552063"/>
            <a:ext cx="770255" cy="216534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8000"/>
              </a:lnSpc>
              <a:tabLst>
                <a:tab pos="153670" algn="l"/>
                <a:tab pos="768985" algn="l"/>
              </a:tabLst>
            </a:pPr>
            <a:r>
              <a:rPr sz="14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u="sng" kern="0" spc="-1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产品2</a:t>
            </a:r>
            <a:r>
              <a:rPr sz="1400" b="1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6" name="textbox 706"/>
          <p:cNvSpPr/>
          <p:nvPr/>
        </p:nvSpPr>
        <p:spPr>
          <a:xfrm>
            <a:off x="5332094" y="4047096"/>
            <a:ext cx="770255" cy="216534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8000"/>
              </a:lnSpc>
              <a:spcBef>
                <a:spcPts val="0"/>
              </a:spcBef>
              <a:tabLst>
                <a:tab pos="153670" algn="l"/>
                <a:tab pos="768985" algn="l"/>
              </a:tabLst>
            </a:pPr>
            <a:r>
              <a:rPr sz="14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u="sng" kern="0" spc="-1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策略1</a:t>
            </a:r>
            <a:r>
              <a:rPr sz="1400" b="1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8" name="textbox 708"/>
          <p:cNvSpPr/>
          <p:nvPr/>
        </p:nvSpPr>
        <p:spPr>
          <a:xfrm>
            <a:off x="6333109" y="4036771"/>
            <a:ext cx="770255" cy="216534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8000"/>
              </a:lnSpc>
              <a:spcBef>
                <a:spcPts val="0"/>
              </a:spcBef>
              <a:tabLst>
                <a:tab pos="153670" algn="l"/>
                <a:tab pos="768985" algn="l"/>
              </a:tabLst>
            </a:pPr>
            <a:r>
              <a:rPr sz="14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u="sng" kern="0" spc="-1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策略2</a:t>
            </a:r>
            <a:r>
              <a:rPr sz="1400" b="1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0" name="textbox 710"/>
          <p:cNvSpPr/>
          <p:nvPr/>
        </p:nvSpPr>
        <p:spPr>
          <a:xfrm>
            <a:off x="7490841" y="4026446"/>
            <a:ext cx="770255" cy="216534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8000"/>
              </a:lnSpc>
              <a:tabLst>
                <a:tab pos="153670" algn="l"/>
                <a:tab pos="768985" algn="l"/>
              </a:tabLst>
            </a:pPr>
            <a:r>
              <a:rPr sz="14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u="sng" kern="0" spc="-1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策略3</a:t>
            </a:r>
            <a:r>
              <a:rPr sz="1400" b="1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070C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12" name="table 712"/>
          <p:cNvGraphicFramePr>
            <a:graphicFrameLocks noGrp="1"/>
          </p:cNvGraphicFramePr>
          <p:nvPr/>
        </p:nvGraphicFramePr>
        <p:xfrm>
          <a:off x="7440167" y="3095878"/>
          <a:ext cx="795019" cy="208914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795019"/>
              </a:tblGrid>
              <a:tr h="1835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0" algn="l" rtl="0" eaLnBrk="0">
                        <a:lnSpc>
                          <a:spcPct val="86000"/>
                        </a:lnSpc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现金流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4" name="table 714"/>
          <p:cNvGraphicFramePr>
            <a:graphicFrameLocks noGrp="1"/>
          </p:cNvGraphicFramePr>
          <p:nvPr/>
        </p:nvGraphicFramePr>
        <p:xfrm>
          <a:off x="5340730" y="3095879"/>
          <a:ext cx="654684" cy="22860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654684"/>
              </a:tblGrid>
              <a:tr h="203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收入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6" name="table 716"/>
          <p:cNvGraphicFramePr>
            <a:graphicFrameLocks noGrp="1"/>
          </p:cNvGraphicFramePr>
          <p:nvPr/>
        </p:nvGraphicFramePr>
        <p:xfrm>
          <a:off x="6422390" y="3091307"/>
          <a:ext cx="654684" cy="22860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654684"/>
              </a:tblGrid>
              <a:tr h="203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176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利润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18" name="textbox 718"/>
          <p:cNvSpPr/>
          <p:nvPr/>
        </p:nvSpPr>
        <p:spPr>
          <a:xfrm>
            <a:off x="6555625" y="2662936"/>
            <a:ext cx="736600" cy="234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使命愿景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0" name="textbox 720"/>
          <p:cNvSpPr/>
          <p:nvPr/>
        </p:nvSpPr>
        <p:spPr>
          <a:xfrm>
            <a:off x="7595190" y="3561327"/>
            <a:ext cx="489584" cy="234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服务1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2" name="path 722"/>
          <p:cNvSpPr/>
          <p:nvPr/>
        </p:nvSpPr>
        <p:spPr>
          <a:xfrm>
            <a:off x="5143500" y="2929382"/>
            <a:ext cx="3429000" cy="25400"/>
          </a:xfrm>
          <a:custGeom>
            <a:avLst/>
            <a:gdLst/>
            <a:ahLst/>
            <a:cxnLst/>
            <a:rect l="0" t="0" r="0" b="0"/>
            <a:pathLst>
              <a:path w="5400" h="40">
                <a:moveTo>
                  <a:pt x="5400" y="20"/>
                </a:moveTo>
                <a:lnTo>
                  <a:pt x="0" y="20"/>
                </a:lnTo>
              </a:path>
            </a:pathLst>
          </a:custGeom>
          <a:noFill/>
          <a:ln w="25400" cap="flat">
            <a:solidFill>
              <a:srgbClr val="0070C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78" name="group 78"/>
          <p:cNvGrpSpPr/>
          <p:nvPr/>
        </p:nvGrpSpPr>
        <p:grpSpPr>
          <a:xfrm rot="21600000">
            <a:off x="8209915" y="3607053"/>
            <a:ext cx="165354" cy="161036"/>
            <a:chOff x="0" y="0"/>
            <a:chExt cx="165354" cy="161036"/>
          </a:xfrm>
        </p:grpSpPr>
        <p:sp>
          <p:nvSpPr>
            <p:cNvPr id="724" name="path 724"/>
            <p:cNvSpPr/>
            <p:nvPr/>
          </p:nvSpPr>
          <p:spPr>
            <a:xfrm>
              <a:off x="12700" y="12700"/>
              <a:ext cx="139954" cy="135636"/>
            </a:xfrm>
            <a:custGeom>
              <a:avLst/>
              <a:gdLst/>
              <a:ahLst/>
              <a:cxnLst/>
              <a:rect l="0" t="0" r="0" b="0"/>
              <a:pathLst>
                <a:path w="220" h="213">
                  <a:moveTo>
                    <a:pt x="0" y="81"/>
                  </a:moveTo>
                  <a:lnTo>
                    <a:pt x="84" y="81"/>
                  </a:lnTo>
                  <a:lnTo>
                    <a:pt x="110" y="0"/>
                  </a:lnTo>
                  <a:lnTo>
                    <a:pt x="136" y="81"/>
                  </a:lnTo>
                  <a:lnTo>
                    <a:pt x="220" y="81"/>
                  </a:lnTo>
                  <a:lnTo>
                    <a:pt x="152" y="131"/>
                  </a:lnTo>
                  <a:lnTo>
                    <a:pt x="178" y="213"/>
                  </a:lnTo>
                  <a:lnTo>
                    <a:pt x="110" y="163"/>
                  </a:lnTo>
                  <a:lnTo>
                    <a:pt x="42" y="213"/>
                  </a:lnTo>
                  <a:lnTo>
                    <a:pt x="68" y="13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6" name="path 726"/>
            <p:cNvSpPr/>
            <p:nvPr/>
          </p:nvSpPr>
          <p:spPr>
            <a:xfrm>
              <a:off x="0" y="0"/>
              <a:ext cx="165354" cy="161036"/>
            </a:xfrm>
            <a:custGeom>
              <a:avLst/>
              <a:gdLst/>
              <a:ahLst/>
              <a:cxnLst/>
              <a:rect l="0" t="0" r="0" b="0"/>
              <a:pathLst>
                <a:path w="260" h="253">
                  <a:moveTo>
                    <a:pt x="20" y="101"/>
                  </a:moveTo>
                  <a:lnTo>
                    <a:pt x="104" y="101"/>
                  </a:lnTo>
                  <a:lnTo>
                    <a:pt x="130" y="20"/>
                  </a:lnTo>
                  <a:lnTo>
                    <a:pt x="156" y="101"/>
                  </a:lnTo>
                  <a:lnTo>
                    <a:pt x="240" y="101"/>
                  </a:lnTo>
                  <a:lnTo>
                    <a:pt x="172" y="151"/>
                  </a:lnTo>
                  <a:lnTo>
                    <a:pt x="198" y="233"/>
                  </a:lnTo>
                  <a:lnTo>
                    <a:pt x="130" y="183"/>
                  </a:lnTo>
                  <a:lnTo>
                    <a:pt x="62" y="233"/>
                  </a:lnTo>
                  <a:lnTo>
                    <a:pt x="88" y="151"/>
                  </a:lnTo>
                  <a:lnTo>
                    <a:pt x="20" y="101"/>
                  </a:lnTo>
                  <a:close/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group 80"/>
          <p:cNvGrpSpPr/>
          <p:nvPr/>
        </p:nvGrpSpPr>
        <p:grpSpPr>
          <a:xfrm rot="21600000">
            <a:off x="5200777" y="4488167"/>
            <a:ext cx="165353" cy="160947"/>
            <a:chOff x="0" y="0"/>
            <a:chExt cx="165353" cy="160947"/>
          </a:xfrm>
        </p:grpSpPr>
        <p:sp>
          <p:nvSpPr>
            <p:cNvPr id="728" name="path 728"/>
            <p:cNvSpPr/>
            <p:nvPr/>
          </p:nvSpPr>
          <p:spPr>
            <a:xfrm>
              <a:off x="12700" y="12700"/>
              <a:ext cx="139953" cy="135547"/>
            </a:xfrm>
            <a:custGeom>
              <a:avLst/>
              <a:gdLst/>
              <a:ahLst/>
              <a:cxnLst/>
              <a:rect l="0" t="0" r="0" b="0"/>
              <a:pathLst>
                <a:path w="220" h="213">
                  <a:moveTo>
                    <a:pt x="0" y="81"/>
                  </a:moveTo>
                  <a:lnTo>
                    <a:pt x="84" y="81"/>
                  </a:lnTo>
                  <a:lnTo>
                    <a:pt x="110" y="0"/>
                  </a:lnTo>
                  <a:lnTo>
                    <a:pt x="136" y="81"/>
                  </a:lnTo>
                  <a:lnTo>
                    <a:pt x="220" y="81"/>
                  </a:lnTo>
                  <a:lnTo>
                    <a:pt x="152" y="131"/>
                  </a:lnTo>
                  <a:lnTo>
                    <a:pt x="178" y="213"/>
                  </a:lnTo>
                  <a:lnTo>
                    <a:pt x="110" y="163"/>
                  </a:lnTo>
                  <a:lnTo>
                    <a:pt x="42" y="213"/>
                  </a:lnTo>
                  <a:lnTo>
                    <a:pt x="68" y="13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30" name="path 730"/>
            <p:cNvSpPr/>
            <p:nvPr/>
          </p:nvSpPr>
          <p:spPr>
            <a:xfrm>
              <a:off x="0" y="0"/>
              <a:ext cx="165353" cy="160947"/>
            </a:xfrm>
            <a:custGeom>
              <a:avLst/>
              <a:gdLst/>
              <a:ahLst/>
              <a:cxnLst/>
              <a:rect l="0" t="0" r="0" b="0"/>
              <a:pathLst>
                <a:path w="260" h="253">
                  <a:moveTo>
                    <a:pt x="20" y="101"/>
                  </a:moveTo>
                  <a:lnTo>
                    <a:pt x="104" y="101"/>
                  </a:lnTo>
                  <a:lnTo>
                    <a:pt x="130" y="20"/>
                  </a:lnTo>
                  <a:lnTo>
                    <a:pt x="156" y="101"/>
                  </a:lnTo>
                  <a:lnTo>
                    <a:pt x="240" y="101"/>
                  </a:lnTo>
                  <a:lnTo>
                    <a:pt x="172" y="151"/>
                  </a:lnTo>
                  <a:lnTo>
                    <a:pt x="198" y="233"/>
                  </a:lnTo>
                  <a:lnTo>
                    <a:pt x="130" y="183"/>
                  </a:lnTo>
                  <a:lnTo>
                    <a:pt x="62" y="233"/>
                  </a:lnTo>
                  <a:lnTo>
                    <a:pt x="88" y="151"/>
                  </a:lnTo>
                  <a:lnTo>
                    <a:pt x="20" y="101"/>
                  </a:lnTo>
                  <a:close/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group 82"/>
          <p:cNvGrpSpPr/>
          <p:nvPr/>
        </p:nvGrpSpPr>
        <p:grpSpPr>
          <a:xfrm rot="21600000">
            <a:off x="7090283" y="4081526"/>
            <a:ext cx="165353" cy="160946"/>
            <a:chOff x="0" y="0"/>
            <a:chExt cx="165353" cy="160946"/>
          </a:xfrm>
        </p:grpSpPr>
        <p:sp>
          <p:nvSpPr>
            <p:cNvPr id="732" name="path 732"/>
            <p:cNvSpPr/>
            <p:nvPr/>
          </p:nvSpPr>
          <p:spPr>
            <a:xfrm>
              <a:off x="12700" y="12700"/>
              <a:ext cx="139953" cy="135546"/>
            </a:xfrm>
            <a:custGeom>
              <a:avLst/>
              <a:gdLst/>
              <a:ahLst/>
              <a:cxnLst/>
              <a:rect l="0" t="0" r="0" b="0"/>
              <a:pathLst>
                <a:path w="220" h="213">
                  <a:moveTo>
                    <a:pt x="0" y="81"/>
                  </a:moveTo>
                  <a:lnTo>
                    <a:pt x="84" y="81"/>
                  </a:lnTo>
                  <a:lnTo>
                    <a:pt x="110" y="0"/>
                  </a:lnTo>
                  <a:lnTo>
                    <a:pt x="136" y="81"/>
                  </a:lnTo>
                  <a:lnTo>
                    <a:pt x="220" y="81"/>
                  </a:lnTo>
                  <a:lnTo>
                    <a:pt x="152" y="131"/>
                  </a:lnTo>
                  <a:lnTo>
                    <a:pt x="178" y="213"/>
                  </a:lnTo>
                  <a:lnTo>
                    <a:pt x="110" y="163"/>
                  </a:lnTo>
                  <a:lnTo>
                    <a:pt x="41" y="213"/>
                  </a:lnTo>
                  <a:lnTo>
                    <a:pt x="67" y="13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34" name="path 734"/>
            <p:cNvSpPr/>
            <p:nvPr/>
          </p:nvSpPr>
          <p:spPr>
            <a:xfrm>
              <a:off x="0" y="0"/>
              <a:ext cx="165353" cy="160946"/>
            </a:xfrm>
            <a:custGeom>
              <a:avLst/>
              <a:gdLst/>
              <a:ahLst/>
              <a:cxnLst/>
              <a:rect l="0" t="0" r="0" b="0"/>
              <a:pathLst>
                <a:path w="260" h="253">
                  <a:moveTo>
                    <a:pt x="20" y="101"/>
                  </a:moveTo>
                  <a:lnTo>
                    <a:pt x="104" y="101"/>
                  </a:lnTo>
                  <a:lnTo>
                    <a:pt x="130" y="20"/>
                  </a:lnTo>
                  <a:lnTo>
                    <a:pt x="156" y="101"/>
                  </a:lnTo>
                  <a:lnTo>
                    <a:pt x="240" y="101"/>
                  </a:lnTo>
                  <a:lnTo>
                    <a:pt x="172" y="151"/>
                  </a:lnTo>
                  <a:lnTo>
                    <a:pt x="198" y="233"/>
                  </a:lnTo>
                  <a:lnTo>
                    <a:pt x="130" y="183"/>
                  </a:lnTo>
                  <a:lnTo>
                    <a:pt x="61" y="233"/>
                  </a:lnTo>
                  <a:lnTo>
                    <a:pt x="87" y="151"/>
                  </a:lnTo>
                  <a:lnTo>
                    <a:pt x="20" y="101"/>
                  </a:lnTo>
                  <a:close/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 7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38" name="picture 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31669" y="1387728"/>
            <a:ext cx="4246498" cy="2781300"/>
          </a:xfrm>
          <a:prstGeom prst="rect">
            <a:avLst/>
          </a:prstGeom>
        </p:spPr>
      </p:pic>
      <p:sp>
        <p:nvSpPr>
          <p:cNvPr id="740" name="textbox 740"/>
          <p:cNvSpPr/>
          <p:nvPr/>
        </p:nvSpPr>
        <p:spPr>
          <a:xfrm>
            <a:off x="123089" y="1461973"/>
            <a:ext cx="3101975" cy="3408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管理层成员对企业发展方向和竞争策略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产生了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54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怀疑或分歧，甚至组织内产生了异样的声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音，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企业应及时使高层班子成员统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一怃想和认诃。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3180" algn="l" rtl="0" eaLnBrk="0">
              <a:lnSpc>
                <a:spcPct val="97000"/>
              </a:lnSpc>
              <a:spcBef>
                <a:spcPts val="1540"/>
              </a:spcBef>
            </a:pP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核心管理人员发生较大变化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910" indent="3175" algn="l" rtl="0" eaLnBrk="0">
              <a:lnSpc>
                <a:spcPct val="143000"/>
              </a:lnSpc>
              <a:spcBef>
                <a:spcPts val="11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多个核心高管位置同时或相继发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生人员更迭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丏新旧领导者对原有战略的理解不同、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度不足，需要让管理团队对战略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达成共识。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3180" algn="l" rtl="0" eaLnBrk="0">
              <a:lnSpc>
                <a:spcPct val="97000"/>
              </a:lnSpc>
              <a:spcBef>
                <a:spcPts val="865"/>
              </a:spcBef>
            </a:pP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组织管控关系或公司治理发生重大变化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545" algn="l" rtl="0" eaLnBrk="0">
              <a:lnSpc>
                <a:spcPct val="97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兼幵收贩、机构重组、重要投资者入局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、企业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8260" indent="-3810" algn="l" rtl="0" eaLnBrk="0">
              <a:lnSpc>
                <a:spcPct val="140000"/>
              </a:lnSpc>
              <a:spcBef>
                <a:spcPts val="29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上市等原因引起组织或公司治理发生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重大发化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时应该进行战略澄清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42" name="picture 7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20050" y="1346200"/>
            <a:ext cx="1123950" cy="448436"/>
          </a:xfrm>
          <a:prstGeom prst="rect">
            <a:avLst/>
          </a:prstGeom>
        </p:spPr>
      </p:pic>
      <p:sp>
        <p:nvSpPr>
          <p:cNvPr id="744" name="textbox 744"/>
          <p:cNvSpPr/>
          <p:nvPr/>
        </p:nvSpPr>
        <p:spPr>
          <a:xfrm>
            <a:off x="5510987" y="1544269"/>
            <a:ext cx="3436620" cy="22599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若员工齐心合力执行战略而经营业绩每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冴愈下，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54000"/>
              </a:lnSpc>
              <a:spcBef>
                <a:spcPts val="1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或者企业遇到发展瓶颈难以突破，此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时，为解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决战略失灵等问题带来的消极影响，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需要澄清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70840" algn="l" rtl="0" eaLnBrk="0">
              <a:lnSpc>
                <a:spcPct val="97000"/>
              </a:lnSpc>
              <a:spcBef>
                <a:spcPts val="595"/>
              </a:spcBef>
            </a:pP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管理层成员不员工无法“上下同欲”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70840" indent="-1905" algn="l" rtl="0" eaLnBrk="0">
              <a:lnSpc>
                <a:spcPct val="143000"/>
              </a:lnSpc>
              <a:spcBef>
                <a:spcPts val="60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原有战略是企业领导者自己定的，管理层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成员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了解有限，员工不理解，各部门落地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略时，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经常“跑偏”，目标任务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长期无法落实。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820" algn="l" rtl="0" eaLnBrk="0">
              <a:lnSpc>
                <a:spcPct val="97000"/>
              </a:lnSpc>
            </a:pP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组织能力失衡，缺乏业务协同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46" name="picture 7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20050" y="3679190"/>
            <a:ext cx="1123950" cy="448335"/>
          </a:xfrm>
          <a:prstGeom prst="rect">
            <a:avLst/>
          </a:prstGeom>
        </p:spPr>
      </p:pic>
      <p:sp>
        <p:nvSpPr>
          <p:cNvPr id="748" name="textbox 748"/>
          <p:cNvSpPr/>
          <p:nvPr/>
        </p:nvSpPr>
        <p:spPr>
          <a:xfrm>
            <a:off x="5582208" y="4045407"/>
            <a:ext cx="3072129" cy="752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在原有战略执行过程中，逐渐出现资源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无法匘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905" algn="l" rtl="0" eaLnBrk="0">
              <a:lnSpc>
                <a:spcPct val="140000"/>
              </a:lnSpc>
              <a:spcBef>
                <a:spcPts val="29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配、内部相互扯员工求新求发的意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愿强烈等情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冴，都需要企业战略澄清。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0" name="textbox 750"/>
          <p:cNvSpPr/>
          <p:nvPr/>
        </p:nvSpPr>
        <p:spPr>
          <a:xfrm>
            <a:off x="297747" y="1101083"/>
            <a:ext cx="8086725" cy="2457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30"/>
              </a:lnSpc>
            </a:pPr>
            <a:r>
              <a:rPr sz="2100" b="1" kern="0" spc="20" baseline="70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管理团队成员产生战略分歧</a:t>
            </a:r>
            <a:r>
              <a:rPr sz="1300" b="1" kern="0" spc="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</a:t>
            </a:r>
            <a:r>
              <a:rPr sz="1300" b="1" kern="0" spc="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b="1" kern="0" spc="10" baseline="-30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2100" b="1" kern="0" spc="10" baseline="-30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略失灵、增长乏力，需要战略升级</a:t>
            </a:r>
            <a:endParaRPr sz="2100" baseline="-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2" name="path 752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54" name="table 754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097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战略澄清的最佳时机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56" name="textbox 756"/>
          <p:cNvSpPr/>
          <p:nvPr/>
        </p:nvSpPr>
        <p:spPr>
          <a:xfrm>
            <a:off x="313496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第事章：战略澄清会：快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速穿越战略迷雾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58" name="picture 7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rect 7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84" name="group 84"/>
          <p:cNvGrpSpPr/>
          <p:nvPr/>
        </p:nvGrpSpPr>
        <p:grpSpPr>
          <a:xfrm rot="21600000">
            <a:off x="571474" y="1714500"/>
            <a:ext cx="7929651" cy="1143000"/>
            <a:chOff x="0" y="0"/>
            <a:chExt cx="7929651" cy="1143000"/>
          </a:xfrm>
        </p:grpSpPr>
        <p:sp>
          <p:nvSpPr>
            <p:cNvPr id="762" name="path 762"/>
            <p:cNvSpPr/>
            <p:nvPr/>
          </p:nvSpPr>
          <p:spPr>
            <a:xfrm>
              <a:off x="0" y="0"/>
              <a:ext cx="7929651" cy="1143000"/>
            </a:xfrm>
            <a:custGeom>
              <a:avLst/>
              <a:gdLst/>
              <a:ahLst/>
              <a:cxnLst/>
              <a:rect l="0" t="0" r="0" b="0"/>
              <a:pathLst>
                <a:path w="12487" h="1800">
                  <a:moveTo>
                    <a:pt x="0" y="900"/>
                  </a:moveTo>
                  <a:lnTo>
                    <a:pt x="6243" y="0"/>
                  </a:lnTo>
                  <a:lnTo>
                    <a:pt x="12487" y="900"/>
                  </a:lnTo>
                  <a:lnTo>
                    <a:pt x="12223" y="900"/>
                  </a:lnTo>
                  <a:lnTo>
                    <a:pt x="12223" y="1800"/>
                  </a:lnTo>
                  <a:lnTo>
                    <a:pt x="264" y="1800"/>
                  </a:lnTo>
                  <a:lnTo>
                    <a:pt x="264" y="900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4" name="textbox 764"/>
            <p:cNvSpPr/>
            <p:nvPr/>
          </p:nvSpPr>
          <p:spPr>
            <a:xfrm>
              <a:off x="-12700" y="-12700"/>
              <a:ext cx="7955280" cy="11868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620010" algn="l" rtl="0" eaLnBrk="0">
                <a:lnSpc>
                  <a:spcPct val="97000"/>
                </a:lnSpc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使命、愿景和战略目标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483485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我们是诽？未来我们想达成什么样的目标？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66" name="textbox 766"/>
          <p:cNvSpPr/>
          <p:nvPr/>
        </p:nvSpPr>
        <p:spPr>
          <a:xfrm>
            <a:off x="652736" y="1129411"/>
            <a:ext cx="8213725" cy="5359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一般会议要对以下五个方面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的内容进行认论，幵达成共识和结论：使命、愿景和战略目标；市场不产品；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52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核心竞争力；增长策略；组织能力。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68" name="table 768"/>
          <p:cNvGraphicFramePr>
            <a:graphicFrameLocks noGrp="1"/>
          </p:cNvGraphicFramePr>
          <p:nvPr/>
        </p:nvGraphicFramePr>
        <p:xfrm>
          <a:off x="2689962" y="2900425"/>
          <a:ext cx="1805304" cy="1992629"/>
        </p:xfrm>
        <a:graphic>
          <a:graphicData uri="http://schemas.openxmlformats.org/drawingml/2006/table">
            <a:tbl>
              <a:tblPr/>
              <a:tblGrid>
                <a:gridCol w="1805304"/>
              </a:tblGrid>
              <a:tr h="19354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730" algn="l" rtl="0" eaLnBrk="0">
                        <a:lnSpc>
                          <a:spcPts val="1850"/>
                        </a:lnSpc>
                      </a:pPr>
                      <a:r>
                        <a:rPr sz="1500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核心竞争力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0" algn="l" rtl="0" eaLnBrk="0">
                        <a:lnSpc>
                          <a:spcPct val="98000"/>
                        </a:lnSpc>
                        <a:spcBef>
                          <a:spcPts val="42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锁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定竞争对手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indent="9525" algn="l" rtl="0" eaLnBrk="0">
                        <a:lnSpc>
                          <a:spcPct val="12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自我关键成功因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素诃别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0" name="table 770"/>
          <p:cNvGraphicFramePr>
            <a:graphicFrameLocks noGrp="1"/>
          </p:cNvGraphicFramePr>
          <p:nvPr/>
        </p:nvGraphicFramePr>
        <p:xfrm>
          <a:off x="4622140" y="2900425"/>
          <a:ext cx="1805304" cy="1992629"/>
        </p:xfrm>
        <a:graphic>
          <a:graphicData uri="http://schemas.openxmlformats.org/drawingml/2006/table">
            <a:tbl>
              <a:tblPr/>
              <a:tblGrid>
                <a:gridCol w="1805304"/>
              </a:tblGrid>
              <a:tr h="19354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7525" algn="l" rtl="0" eaLnBrk="0">
                        <a:lnSpc>
                          <a:spcPts val="1860"/>
                        </a:lnSpc>
                      </a:pPr>
                      <a:r>
                        <a:rPr sz="1500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增长战略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6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6525" algn="l" rtl="0" eaLnBrk="0">
                        <a:lnSpc>
                          <a:spcPct val="97000"/>
                        </a:lnSpc>
                        <a:spcBef>
                          <a:spcPts val="37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诃别业务增长机会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36525" algn="l" rtl="0" eaLnBrk="0">
                        <a:lnSpc>
                          <a:spcPct val="97000"/>
                        </a:lnSpc>
                        <a:spcBef>
                          <a:spcPts val="76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内生增长机会挖掘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6525" algn="l" rtl="0" eaLnBrk="0">
                        <a:lnSpc>
                          <a:spcPct val="97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外延增长机会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2" name="table 772"/>
          <p:cNvGraphicFramePr>
            <a:graphicFrameLocks noGrp="1"/>
          </p:cNvGraphicFramePr>
          <p:nvPr/>
        </p:nvGraphicFramePr>
        <p:xfrm>
          <a:off x="6531991" y="2900425"/>
          <a:ext cx="1811655" cy="1976754"/>
        </p:xfrm>
        <a:graphic>
          <a:graphicData uri="http://schemas.openxmlformats.org/drawingml/2006/table">
            <a:tbl>
              <a:tblPr/>
              <a:tblGrid>
                <a:gridCol w="1811655"/>
              </a:tblGrid>
              <a:tr h="19196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863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组织能力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655" algn="l" rtl="0" eaLnBrk="0">
                        <a:lnSpc>
                          <a:spcPct val="97000"/>
                        </a:lnSpc>
                        <a:spcBef>
                          <a:spcPts val="43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应该有的核心能力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" indent="12700" algn="l" rtl="0" eaLnBrk="0">
                        <a:lnSpc>
                          <a:spcPct val="124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如何让配套机制发挥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4" name="table 774"/>
          <p:cNvGraphicFramePr>
            <a:graphicFrameLocks noGrp="1"/>
          </p:cNvGraphicFramePr>
          <p:nvPr/>
        </p:nvGraphicFramePr>
        <p:xfrm>
          <a:off x="728473" y="2900425"/>
          <a:ext cx="1805304" cy="1976754"/>
        </p:xfrm>
        <a:graphic>
          <a:graphicData uri="http://schemas.openxmlformats.org/drawingml/2006/table">
            <a:tbl>
              <a:tblPr/>
              <a:tblGrid>
                <a:gridCol w="1805304"/>
              </a:tblGrid>
              <a:tr h="19196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0" algn="l" rtl="0" eaLnBrk="0">
                        <a:lnSpc>
                          <a:spcPts val="1855"/>
                        </a:lnSpc>
                      </a:pPr>
                      <a:r>
                        <a:rPr sz="1500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市场不产品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785" algn="l" rtl="0" eaLnBrk="0">
                        <a:lnSpc>
                          <a:spcPct val="97000"/>
                        </a:lnSpc>
                        <a:spcBef>
                          <a:spcPts val="42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锁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定客户群体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84785" algn="l" rtl="0" eaLnBrk="0">
                        <a:lnSpc>
                          <a:spcPct val="98000"/>
                        </a:lnSpc>
                        <a:spcBef>
                          <a:spcPts val="88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产品组合不策略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78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商业模式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6" name="path 776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78" name="table 778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649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战略澄清会的组织和认论框架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80" name="textbox 780"/>
          <p:cNvSpPr/>
          <p:nvPr/>
        </p:nvSpPr>
        <p:spPr>
          <a:xfrm>
            <a:off x="313496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第事章：战略澄清会：快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速穿越战略迷雾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82" name="picture 7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784" name="path 784"/>
          <p:cNvSpPr/>
          <p:nvPr/>
        </p:nvSpPr>
        <p:spPr>
          <a:xfrm>
            <a:off x="6538341" y="3007423"/>
            <a:ext cx="1789810" cy="12700"/>
          </a:xfrm>
          <a:custGeom>
            <a:avLst/>
            <a:gdLst/>
            <a:ahLst/>
            <a:cxnLst/>
            <a:rect l="0" t="0" r="0" b="0"/>
            <a:pathLst>
              <a:path w="2818" h="20">
                <a:moveTo>
                  <a:pt x="2818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6" name="path 786"/>
          <p:cNvSpPr/>
          <p:nvPr/>
        </p:nvSpPr>
        <p:spPr>
          <a:xfrm>
            <a:off x="759155" y="3007423"/>
            <a:ext cx="1727200" cy="12700"/>
          </a:xfrm>
          <a:custGeom>
            <a:avLst/>
            <a:gdLst/>
            <a:ahLst/>
            <a:cxnLst/>
            <a:rect l="0" t="0" r="0" b="0"/>
            <a:pathLst>
              <a:path w="2720" h="20">
                <a:moveTo>
                  <a:pt x="2720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8" name="path 788"/>
          <p:cNvSpPr/>
          <p:nvPr/>
        </p:nvSpPr>
        <p:spPr>
          <a:xfrm>
            <a:off x="4654041" y="3023069"/>
            <a:ext cx="1727200" cy="12700"/>
          </a:xfrm>
          <a:custGeom>
            <a:avLst/>
            <a:gdLst/>
            <a:ahLst/>
            <a:cxnLst/>
            <a:rect l="0" t="0" r="0" b="0"/>
            <a:pathLst>
              <a:path w="2720" h="20">
                <a:moveTo>
                  <a:pt x="2720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0" name="path 790"/>
          <p:cNvSpPr/>
          <p:nvPr/>
        </p:nvSpPr>
        <p:spPr>
          <a:xfrm>
            <a:off x="2723133" y="3023069"/>
            <a:ext cx="1727199" cy="12700"/>
          </a:xfrm>
          <a:custGeom>
            <a:avLst/>
            <a:gdLst/>
            <a:ahLst/>
            <a:cxnLst/>
            <a:rect l="0" t="0" r="0" b="0"/>
            <a:pathLst>
              <a:path w="2719" h="20">
                <a:moveTo>
                  <a:pt x="2719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rect 79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94" name="picture 7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6187" y="1254886"/>
            <a:ext cx="2663024" cy="3522624"/>
          </a:xfrm>
          <a:prstGeom prst="rect">
            <a:avLst/>
          </a:prstGeom>
        </p:spPr>
      </p:pic>
      <p:sp>
        <p:nvSpPr>
          <p:cNvPr id="796" name="textbox 796"/>
          <p:cNvSpPr/>
          <p:nvPr/>
        </p:nvSpPr>
        <p:spPr>
          <a:xfrm>
            <a:off x="4284648" y="2460783"/>
            <a:ext cx="4385309" cy="21151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5885" indent="48260" algn="l" rtl="0" eaLnBrk="0">
              <a:lnSpc>
                <a:spcPct val="135000"/>
              </a:lnSpc>
            </a:pP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）激励人心，鼓舞士气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；（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）简单明了，清楚易让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；（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）展现雄心，共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享美好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；（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）内涵丰富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，体现人文关怀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；（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）印让独特，拒绝模仺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indent="39370" algn="l" rtl="0" eaLnBrk="0">
              <a:lnSpc>
                <a:spcPct val="137000"/>
              </a:lnSpc>
              <a:spcBef>
                <a:spcPts val="275"/>
              </a:spcBef>
            </a:pP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）界定企业经营活动的领域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；（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）企业的政策方针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；（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）企业的发展方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向、蓝图、社会责任等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3025" algn="l" rtl="0" eaLnBrk="0">
              <a:lnSpc>
                <a:spcPts val="1120"/>
              </a:lnSpc>
              <a:spcBef>
                <a:spcPts val="1205"/>
              </a:spcBef>
            </a:pP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1 ）价值观是企业的核心信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条，是值得企业所有人遵从的价值理念；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3025" algn="l" rtl="0" eaLnBrk="0">
              <a:lnSpc>
                <a:spcPts val="1120"/>
              </a:lnSpc>
              <a:spcBef>
                <a:spcPts val="680"/>
              </a:spcBef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2 ）价值观可以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作为绩效考核的依据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980" indent="49530" algn="l" rtl="0" eaLnBrk="0">
              <a:lnSpc>
                <a:spcPct val="137000"/>
              </a:lnSpc>
              <a:spcBef>
                <a:spcPts val="0"/>
              </a:spcBef>
            </a:pP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）董亊会的目标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；（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）领导者的追求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；（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）充分考虑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有利因素，明确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做什么，什么不能做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98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51173" y="1121869"/>
            <a:ext cx="4846713" cy="1156702"/>
          </a:xfrm>
          <a:prstGeom prst="rect">
            <a:avLst/>
          </a:prstGeom>
        </p:spPr>
      </p:pic>
      <p:sp>
        <p:nvSpPr>
          <p:cNvPr id="800" name="rect 80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2" name="rect 80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4" name="textbox 804"/>
          <p:cNvSpPr/>
          <p:nvPr/>
        </p:nvSpPr>
        <p:spPr>
          <a:xfrm>
            <a:off x="313496" y="192115"/>
            <a:ext cx="7781925" cy="6883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第事章：战略澄清会：快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速穿越战略迷雾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ct val="97000"/>
              </a:lnSpc>
              <a:spcBef>
                <a:spcPts val="0"/>
              </a:spcBef>
              <a:tabLst>
                <a:tab pos="1959610" algn="l"/>
                <a:tab pos="776859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</a:t>
            </a:r>
            <a:r>
              <a:rPr sz="15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点之一</a:t>
            </a:r>
            <a:r>
              <a:rPr sz="1500" strike="sngStrike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：形成共同的长期价值追求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06" name="picture 8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808" name="textbox 808"/>
          <p:cNvSpPr/>
          <p:nvPr/>
        </p:nvSpPr>
        <p:spPr>
          <a:xfrm>
            <a:off x="3019780" y="2496496"/>
            <a:ext cx="1203325" cy="1936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89000"/>
              </a:lnSpc>
            </a:pPr>
            <a:r>
              <a:rPr sz="1800" b="1" kern="0" spc="-1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愿</a:t>
            </a:r>
            <a:r>
              <a:rPr sz="18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800" b="1" kern="0" spc="-1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2865" algn="l" rtl="0" eaLnBrk="0">
              <a:lnSpc>
                <a:spcPct val="202000"/>
              </a:lnSpc>
              <a:spcBef>
                <a:spcPts val="35"/>
              </a:spcBef>
            </a:pPr>
            <a:r>
              <a:rPr sz="18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      命：</a:t>
            </a:r>
            <a:r>
              <a:rPr sz="18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 值 观：</a:t>
            </a:r>
            <a:r>
              <a:rPr sz="1800" b="1" kern="0" spc="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800" b="1" kern="0" spc="-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0" name="textbox 810"/>
          <p:cNvSpPr/>
          <p:nvPr/>
        </p:nvSpPr>
        <p:spPr>
          <a:xfrm>
            <a:off x="3738267" y="1449793"/>
            <a:ext cx="3194050" cy="479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570"/>
              </a:lnSpc>
            </a:pPr>
            <a:r>
              <a:rPr sz="4300" b="1" kern="0" spc="10" baseline="7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愿景</a:t>
            </a:r>
            <a:r>
              <a:rPr sz="27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7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使命</a:t>
            </a:r>
            <a:r>
              <a:rPr sz="2700" b="1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2" name="textbox 812"/>
          <p:cNvSpPr/>
          <p:nvPr/>
        </p:nvSpPr>
        <p:spPr>
          <a:xfrm>
            <a:off x="7480326" y="1381728"/>
            <a:ext cx="521969" cy="631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830" indent="-24130" algn="l" rtl="0" eaLnBrk="0">
              <a:lnSpc>
                <a:spcPct val="99000"/>
              </a:lnSpc>
            </a:pPr>
            <a:r>
              <a:rPr sz="2000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</a:t>
            </a:r>
            <a:r>
              <a:rPr sz="20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sz="2000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 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" name="path 30"/>
          <p:cNvSpPr/>
          <p:nvPr/>
        </p:nvSpPr>
        <p:spPr>
          <a:xfrm>
            <a:off x="2928874" y="904875"/>
            <a:ext cx="535177" cy="445770"/>
          </a:xfrm>
          <a:custGeom>
            <a:avLst/>
            <a:gdLst/>
            <a:ahLst/>
            <a:cxnLst/>
            <a:rect l="0" t="0" r="0" b="0"/>
            <a:pathLst>
              <a:path w="842" h="702">
                <a:moveTo>
                  <a:pt x="0" y="0"/>
                </a:moveTo>
                <a:lnTo>
                  <a:pt x="842" y="0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" name="textbox 32"/>
          <p:cNvSpPr/>
          <p:nvPr/>
        </p:nvSpPr>
        <p:spPr>
          <a:xfrm>
            <a:off x="2972180" y="960526"/>
            <a:ext cx="5120640" cy="304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95"/>
              </a:lnSpc>
            </a:pPr>
            <a:r>
              <a:rPr sz="2700" kern="0" spc="0" baseline="2200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 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略解码的基础——RIDER模型不RA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CE原则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path 34"/>
          <p:cNvSpPr/>
          <p:nvPr/>
        </p:nvSpPr>
        <p:spPr>
          <a:xfrm>
            <a:off x="2928874" y="2826766"/>
            <a:ext cx="535177" cy="445769"/>
          </a:xfrm>
          <a:custGeom>
            <a:avLst/>
            <a:gdLst/>
            <a:ahLst/>
            <a:cxnLst/>
            <a:rect l="0" t="0" r="0" b="0"/>
            <a:pathLst>
              <a:path w="842" h="701">
                <a:moveTo>
                  <a:pt x="0" y="0"/>
                </a:moveTo>
                <a:lnTo>
                  <a:pt x="842" y="0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" name="textbox 36"/>
          <p:cNvSpPr/>
          <p:nvPr/>
        </p:nvSpPr>
        <p:spPr>
          <a:xfrm>
            <a:off x="2964179" y="2881782"/>
            <a:ext cx="4792979" cy="312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60"/>
              </a:lnSpc>
            </a:pPr>
            <a:r>
              <a:rPr sz="2700" kern="0" spc="0" baseline="2500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 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略解码的落地——战略执行不战略评估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/>
          <p:nvPr/>
        </p:nvSpPr>
        <p:spPr>
          <a:xfrm>
            <a:off x="1358907" y="1783182"/>
            <a:ext cx="652780" cy="15436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4455" algn="l" rtl="0" eaLnBrk="0">
              <a:lnSpc>
                <a:spcPct val="104000"/>
              </a:lnSpc>
            </a:pPr>
            <a:r>
              <a:rPr sz="46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sz="4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彔</a:t>
            </a:r>
            <a:endParaRPr sz="5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textbox 40"/>
          <p:cNvSpPr/>
          <p:nvPr/>
        </p:nvSpPr>
        <p:spPr>
          <a:xfrm>
            <a:off x="3591280" y="1996236"/>
            <a:ext cx="3479800" cy="291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战略解码的核心——三场重要会议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path 42"/>
          <p:cNvSpPr/>
          <p:nvPr/>
        </p:nvSpPr>
        <p:spPr>
          <a:xfrm>
            <a:off x="2928874" y="3787647"/>
            <a:ext cx="535177" cy="445782"/>
          </a:xfrm>
          <a:custGeom>
            <a:avLst/>
            <a:gdLst/>
            <a:ahLst/>
            <a:cxnLst/>
            <a:rect l="0" t="0" r="0" b="0"/>
            <a:pathLst>
              <a:path w="842" h="702">
                <a:moveTo>
                  <a:pt x="0" y="0"/>
                </a:moveTo>
                <a:lnTo>
                  <a:pt x="842" y="0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rgbClr val="5959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" name="textbox 44"/>
          <p:cNvSpPr/>
          <p:nvPr/>
        </p:nvSpPr>
        <p:spPr>
          <a:xfrm>
            <a:off x="2958007" y="3844467"/>
            <a:ext cx="2722245" cy="325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55"/>
              </a:lnSpc>
            </a:pPr>
            <a:r>
              <a:rPr sz="2700" kern="0" spc="-10" baseline="2200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</a:t>
            </a:r>
            <a:r>
              <a:rPr sz="1700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  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略解码的成功保障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textbox 46"/>
          <p:cNvSpPr/>
          <p:nvPr/>
        </p:nvSpPr>
        <p:spPr>
          <a:xfrm rot="5400000">
            <a:off x="111887" y="2426135"/>
            <a:ext cx="144780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0"/>
              </a:spcBef>
            </a:pPr>
            <a:r>
              <a:rPr sz="2100" kern="0" spc="240" dirty="0">
                <a:solidFill>
                  <a:srgbClr val="0070C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CONTENTS</a:t>
            </a:r>
            <a:endParaRPr sz="21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2" name="group 2"/>
          <p:cNvGrpSpPr/>
          <p:nvPr/>
        </p:nvGrpSpPr>
        <p:grpSpPr>
          <a:xfrm rot="21600000">
            <a:off x="2928874" y="1865884"/>
            <a:ext cx="535177" cy="445642"/>
            <a:chOff x="0" y="0"/>
            <a:chExt cx="535177" cy="445642"/>
          </a:xfrm>
        </p:grpSpPr>
        <p:sp>
          <p:nvSpPr>
            <p:cNvPr id="48" name="path 48"/>
            <p:cNvSpPr/>
            <p:nvPr/>
          </p:nvSpPr>
          <p:spPr>
            <a:xfrm>
              <a:off x="0" y="0"/>
              <a:ext cx="535177" cy="445642"/>
            </a:xfrm>
            <a:custGeom>
              <a:avLst/>
              <a:gdLst/>
              <a:ahLst/>
              <a:cxnLst/>
              <a:rect l="0" t="0" r="0" b="0"/>
              <a:pathLst>
                <a:path w="842" h="701">
                  <a:moveTo>
                    <a:pt x="0" y="0"/>
                  </a:moveTo>
                  <a:lnTo>
                    <a:pt x="842" y="0"/>
                  </a:lnTo>
                  <a:lnTo>
                    <a:pt x="0" y="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" name="textbox 50"/>
            <p:cNvSpPr/>
            <p:nvPr/>
          </p:nvSpPr>
          <p:spPr>
            <a:xfrm>
              <a:off x="-12700" y="-12700"/>
              <a:ext cx="560705" cy="5264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1595" algn="l" rtl="0" eaLnBrk="0">
                <a:lnSpc>
                  <a:spcPct val="73000"/>
                </a:lnSpc>
                <a:spcBef>
                  <a:spcPts val="5"/>
                </a:spcBef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2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52" name="path 52"/>
          <p:cNvSpPr/>
          <p:nvPr/>
        </p:nvSpPr>
        <p:spPr>
          <a:xfrm>
            <a:off x="2922524" y="865886"/>
            <a:ext cx="5580126" cy="12700"/>
          </a:xfrm>
          <a:custGeom>
            <a:avLst/>
            <a:gdLst/>
            <a:ahLst/>
            <a:cxnLst/>
            <a:rect l="0" t="0" r="0" b="0"/>
            <a:pathLst>
              <a:path w="8787" h="20">
                <a:moveTo>
                  <a:pt x="10" y="10"/>
                </a:moveTo>
                <a:lnTo>
                  <a:pt x="8777" y="10"/>
                </a:lnTo>
                <a:lnTo>
                  <a:pt x="10" y="10"/>
                </a:lnTo>
              </a:path>
            </a:pathLst>
          </a:custGeom>
          <a:noFill/>
          <a:ln w="12700" cap="sq">
            <a:solidFill>
              <a:srgbClr val="95B3D7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" name="path 54"/>
          <p:cNvSpPr/>
          <p:nvPr/>
        </p:nvSpPr>
        <p:spPr>
          <a:xfrm>
            <a:off x="2922524" y="1381759"/>
            <a:ext cx="5580126" cy="12700"/>
          </a:xfrm>
          <a:custGeom>
            <a:avLst/>
            <a:gdLst/>
            <a:ahLst/>
            <a:cxnLst/>
            <a:rect l="0" t="0" r="0" b="0"/>
            <a:pathLst>
              <a:path w="8787" h="20">
                <a:moveTo>
                  <a:pt x="10" y="10"/>
                </a:moveTo>
                <a:lnTo>
                  <a:pt x="8777" y="10"/>
                </a:lnTo>
                <a:lnTo>
                  <a:pt x="10" y="10"/>
                </a:lnTo>
              </a:path>
            </a:pathLst>
          </a:custGeom>
          <a:noFill/>
          <a:ln w="12700" cap="sq">
            <a:solidFill>
              <a:srgbClr val="95B3D7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" name="path 56"/>
          <p:cNvSpPr/>
          <p:nvPr/>
        </p:nvSpPr>
        <p:spPr>
          <a:xfrm>
            <a:off x="2922524" y="1826767"/>
            <a:ext cx="5580126" cy="12700"/>
          </a:xfrm>
          <a:custGeom>
            <a:avLst/>
            <a:gdLst/>
            <a:ahLst/>
            <a:cxnLst/>
            <a:rect l="0" t="0" r="0" b="0"/>
            <a:pathLst>
              <a:path w="8787" h="20">
                <a:moveTo>
                  <a:pt x="10" y="10"/>
                </a:moveTo>
                <a:lnTo>
                  <a:pt x="8777" y="10"/>
                </a:lnTo>
                <a:lnTo>
                  <a:pt x="10" y="10"/>
                </a:lnTo>
              </a:path>
            </a:pathLst>
          </a:custGeom>
          <a:noFill/>
          <a:ln w="12700" cap="sq">
            <a:solidFill>
              <a:srgbClr val="95B3D7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" name="path 58"/>
          <p:cNvSpPr/>
          <p:nvPr/>
        </p:nvSpPr>
        <p:spPr>
          <a:xfrm>
            <a:off x="2922524" y="2342769"/>
            <a:ext cx="5580126" cy="12700"/>
          </a:xfrm>
          <a:custGeom>
            <a:avLst/>
            <a:gdLst/>
            <a:ahLst/>
            <a:cxnLst/>
            <a:rect l="0" t="0" r="0" b="0"/>
            <a:pathLst>
              <a:path w="8787" h="20">
                <a:moveTo>
                  <a:pt x="10" y="10"/>
                </a:moveTo>
                <a:lnTo>
                  <a:pt x="8777" y="10"/>
                </a:lnTo>
                <a:lnTo>
                  <a:pt x="10" y="10"/>
                </a:lnTo>
              </a:path>
            </a:pathLst>
          </a:custGeom>
          <a:noFill/>
          <a:ln w="12700" cap="sq">
            <a:solidFill>
              <a:srgbClr val="95B3D7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path 60"/>
          <p:cNvSpPr/>
          <p:nvPr/>
        </p:nvSpPr>
        <p:spPr>
          <a:xfrm>
            <a:off x="2922524" y="2787650"/>
            <a:ext cx="5580126" cy="12700"/>
          </a:xfrm>
          <a:custGeom>
            <a:avLst/>
            <a:gdLst/>
            <a:ahLst/>
            <a:cxnLst/>
            <a:rect l="0" t="0" r="0" b="0"/>
            <a:pathLst>
              <a:path w="8787" h="20">
                <a:moveTo>
                  <a:pt x="10" y="10"/>
                </a:moveTo>
                <a:lnTo>
                  <a:pt x="8777" y="10"/>
                </a:lnTo>
                <a:lnTo>
                  <a:pt x="10" y="10"/>
                </a:lnTo>
              </a:path>
            </a:pathLst>
          </a:custGeom>
          <a:noFill/>
          <a:ln w="12700" cap="sq">
            <a:solidFill>
              <a:srgbClr val="95B3D7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" name="path 62"/>
          <p:cNvSpPr/>
          <p:nvPr/>
        </p:nvSpPr>
        <p:spPr>
          <a:xfrm>
            <a:off x="2922524" y="3303651"/>
            <a:ext cx="5580126" cy="12700"/>
          </a:xfrm>
          <a:custGeom>
            <a:avLst/>
            <a:gdLst/>
            <a:ahLst/>
            <a:cxnLst/>
            <a:rect l="0" t="0" r="0" b="0"/>
            <a:pathLst>
              <a:path w="8787" h="20">
                <a:moveTo>
                  <a:pt x="10" y="10"/>
                </a:moveTo>
                <a:lnTo>
                  <a:pt x="8777" y="10"/>
                </a:lnTo>
                <a:lnTo>
                  <a:pt x="10" y="10"/>
                </a:lnTo>
              </a:path>
            </a:pathLst>
          </a:custGeom>
          <a:noFill/>
          <a:ln w="12700" cap="sq">
            <a:solidFill>
              <a:srgbClr val="95B3D7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" name="path 64"/>
          <p:cNvSpPr/>
          <p:nvPr/>
        </p:nvSpPr>
        <p:spPr>
          <a:xfrm>
            <a:off x="2922524" y="3748658"/>
            <a:ext cx="5580126" cy="12700"/>
          </a:xfrm>
          <a:custGeom>
            <a:avLst/>
            <a:gdLst/>
            <a:ahLst/>
            <a:cxnLst/>
            <a:rect l="0" t="0" r="0" b="0"/>
            <a:pathLst>
              <a:path w="8787" h="20">
                <a:moveTo>
                  <a:pt x="10" y="10"/>
                </a:moveTo>
                <a:lnTo>
                  <a:pt x="8777" y="10"/>
                </a:lnTo>
                <a:lnTo>
                  <a:pt x="10" y="10"/>
                </a:lnTo>
              </a:path>
            </a:pathLst>
          </a:custGeom>
          <a:noFill/>
          <a:ln w="12700" cap="sq">
            <a:solidFill>
              <a:srgbClr val="95B3D7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" name="path 66"/>
          <p:cNvSpPr/>
          <p:nvPr/>
        </p:nvSpPr>
        <p:spPr>
          <a:xfrm>
            <a:off x="2922524" y="4264621"/>
            <a:ext cx="5580126" cy="12700"/>
          </a:xfrm>
          <a:custGeom>
            <a:avLst/>
            <a:gdLst/>
            <a:ahLst/>
            <a:cxnLst/>
            <a:rect l="0" t="0" r="0" b="0"/>
            <a:pathLst>
              <a:path w="8787" h="20">
                <a:moveTo>
                  <a:pt x="10" y="10"/>
                </a:moveTo>
                <a:lnTo>
                  <a:pt x="8777" y="10"/>
                </a:lnTo>
                <a:lnTo>
                  <a:pt x="10" y="10"/>
                </a:lnTo>
              </a:path>
            </a:pathLst>
          </a:custGeom>
          <a:noFill/>
          <a:ln w="12700" cap="sq">
            <a:solidFill>
              <a:srgbClr val="95B3D7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rect 8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16" name="table 816"/>
          <p:cNvGraphicFramePr>
            <a:graphicFrameLocks noGrp="1"/>
          </p:cNvGraphicFramePr>
          <p:nvPr/>
        </p:nvGraphicFramePr>
        <p:xfrm>
          <a:off x="3287521" y="3082925"/>
          <a:ext cx="5748655" cy="1685289"/>
        </p:xfrm>
        <a:graphic>
          <a:graphicData uri="http://schemas.openxmlformats.org/drawingml/2006/table">
            <a:tbl>
              <a:tblPr/>
              <a:tblGrid>
                <a:gridCol w="90169"/>
                <a:gridCol w="2589529"/>
                <a:gridCol w="263525"/>
                <a:gridCol w="2805430"/>
              </a:tblGrid>
              <a:tr h="1685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747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500" b="1" kern="0" spc="20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检核产品组合和市场策略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4795" indent="10795" algn="l" rtl="0" eaLnBrk="0">
                        <a:lnSpc>
                          <a:spcPct val="143000"/>
                        </a:lnSpc>
                        <a:spcBef>
                          <a:spcPts val="5"/>
                        </a:spcBef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u</a:t>
                      </a:r>
                      <a:r>
                        <a:rPr sz="1200" kern="0" spc="-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“我们”有什么样的产品组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合（或朋务解决方案，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下同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sz="12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？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u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这些产品分别主打哪些市场？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u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如何打造这些产品（开发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策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略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）？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3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419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500" b="1" kern="0" spc="1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创新商业模式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360"/>
                        </a:spcBef>
                      </a:pP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u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我们的商业模式是否需要创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新？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9550" algn="l" rtl="0" eaLnBrk="0">
                        <a:lnSpc>
                          <a:spcPct val="97000"/>
                        </a:lnSpc>
                        <a:spcBef>
                          <a:spcPts val="765"/>
                        </a:spcBef>
                      </a:pP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u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产品的核心价值是什么？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755" indent="10160" algn="l" rtl="0" eaLnBrk="0">
                        <a:lnSpc>
                          <a:spcPct val="124000"/>
                        </a:lnSpc>
                        <a:spcBef>
                          <a:spcPts val="0"/>
                        </a:spcBef>
                      </a:pP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u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营销渠道、盈利方式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以及产品交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付、客户朋务等环节是否需要改发？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18" name="rect 818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20" name="rect 820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22" name="textbox 822"/>
          <p:cNvSpPr/>
          <p:nvPr/>
        </p:nvSpPr>
        <p:spPr>
          <a:xfrm>
            <a:off x="313496" y="192115"/>
            <a:ext cx="7781925" cy="1095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第事章：战略澄清会：快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速穿越战略迷雾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ct val="97000"/>
              </a:lnSpc>
              <a:spcBef>
                <a:spcPts val="460"/>
              </a:spcBef>
              <a:tabLst>
                <a:tab pos="1959610" algn="l"/>
                <a:tab pos="776859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点之事：定位市场、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产品和客户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4480" algn="l" rtl="0" eaLnBrk="0">
              <a:lnSpc>
                <a:spcPct val="95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</a:t>
            </a:r>
            <a:r>
              <a:rPr sz="1400" b="1" kern="0" spc="-2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=客户+产品（和服务，下同）+交易觃则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24" name="picture 8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826" name="textbox 826"/>
          <p:cNvSpPr/>
          <p:nvPr/>
        </p:nvSpPr>
        <p:spPr>
          <a:xfrm>
            <a:off x="827023" y="3070225"/>
            <a:ext cx="2182495" cy="14522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algn="l" rtl="0" eaLnBrk="0">
              <a:lnSpc>
                <a:spcPct val="97000"/>
              </a:lnSpc>
            </a:pPr>
            <a:r>
              <a:rPr sz="1500" b="1" kern="0" spc="1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明确目标客户及其需求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8265" indent="-48260" algn="l" rtl="0" eaLnBrk="0">
              <a:lnSpc>
                <a:spcPct val="138000"/>
              </a:lnSpc>
              <a:spcBef>
                <a:spcPts val="1160"/>
              </a:spcBef>
            </a:pP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39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“我们”的目标客户有哪些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（涉及其特征）？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005" algn="l" rtl="0" eaLnBrk="0">
              <a:lnSpc>
                <a:spcPct val="97000"/>
              </a:lnSpc>
              <a:spcBef>
                <a:spcPts val="800"/>
              </a:spcBef>
            </a:pP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户的优先级是怂样的？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005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户有哪些核心评求？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6" name="group 86"/>
          <p:cNvGrpSpPr/>
          <p:nvPr/>
        </p:nvGrpSpPr>
        <p:grpSpPr>
          <a:xfrm rot="21600000">
            <a:off x="1273183" y="1352041"/>
            <a:ext cx="1309445" cy="1496331"/>
            <a:chOff x="0" y="0"/>
            <a:chExt cx="1309445" cy="1496331"/>
          </a:xfrm>
        </p:grpSpPr>
        <p:grpSp>
          <p:nvGrpSpPr>
            <p:cNvPr id="88" name="group 88"/>
            <p:cNvGrpSpPr/>
            <p:nvPr/>
          </p:nvGrpSpPr>
          <p:grpSpPr>
            <a:xfrm rot="21600000">
              <a:off x="0" y="0"/>
              <a:ext cx="1309445" cy="1496331"/>
              <a:chOff x="0" y="0"/>
              <a:chExt cx="1309445" cy="1496331"/>
            </a:xfrm>
          </p:grpSpPr>
          <p:sp>
            <p:nvSpPr>
              <p:cNvPr id="828" name="path 828"/>
              <p:cNvSpPr/>
              <p:nvPr/>
            </p:nvSpPr>
            <p:spPr>
              <a:xfrm>
                <a:off x="289170" y="953770"/>
                <a:ext cx="1020275" cy="542560"/>
              </a:xfrm>
              <a:custGeom>
                <a:avLst/>
                <a:gdLst/>
                <a:ahLst/>
                <a:cxnLst/>
                <a:rect l="0" t="0" r="0" b="0"/>
                <a:pathLst>
                  <a:path w="1606" h="854">
                    <a:moveTo>
                      <a:pt x="0" y="0"/>
                    </a:moveTo>
                    <a:lnTo>
                      <a:pt x="1515" y="0"/>
                    </a:lnTo>
                    <a:lnTo>
                      <a:pt x="1559" y="81"/>
                    </a:lnTo>
                    <a:cubicBezTo>
                      <a:pt x="1618" y="188"/>
                      <a:pt x="1579" y="323"/>
                      <a:pt x="1471" y="381"/>
                    </a:cubicBezTo>
                    <a:lnTo>
                      <a:pt x="694" y="807"/>
                    </a:lnTo>
                    <a:cubicBezTo>
                      <a:pt x="587" y="865"/>
                      <a:pt x="452" y="826"/>
                      <a:pt x="394" y="71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5782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0" name="path 830"/>
              <p:cNvSpPr/>
              <p:nvPr/>
            </p:nvSpPr>
            <p:spPr>
              <a:xfrm>
                <a:off x="0" y="0"/>
                <a:ext cx="1251195" cy="953770"/>
              </a:xfrm>
              <a:custGeom>
                <a:avLst/>
                <a:gdLst/>
                <a:ahLst/>
                <a:cxnLst/>
                <a:rect l="0" t="0" r="0" b="0"/>
                <a:pathLst>
                  <a:path w="1970" h="1502">
                    <a:moveTo>
                      <a:pt x="1038" y="3"/>
                    </a:moveTo>
                    <a:cubicBezTo>
                      <a:pt x="1109" y="10"/>
                      <a:pt x="1176" y="51"/>
                      <a:pt x="1212" y="117"/>
                    </a:cubicBezTo>
                    <a:lnTo>
                      <a:pt x="1970" y="1502"/>
                    </a:lnTo>
                    <a:lnTo>
                      <a:pt x="455" y="1502"/>
                    </a:lnTo>
                    <a:lnTo>
                      <a:pt x="47" y="756"/>
                    </a:lnTo>
                    <a:cubicBezTo>
                      <a:pt x="-11" y="649"/>
                      <a:pt x="27" y="514"/>
                      <a:pt x="135" y="455"/>
                    </a:cubicBezTo>
                    <a:lnTo>
                      <a:pt x="912" y="30"/>
                    </a:lnTo>
                    <a:cubicBezTo>
                      <a:pt x="952" y="8"/>
                      <a:pt x="996" y="0"/>
                      <a:pt x="1038" y="3"/>
                    </a:cubicBezTo>
                  </a:path>
                </a:pathLst>
              </a:custGeom>
              <a:solidFill>
                <a:srgbClr val="1F74AD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2" name="path 832"/>
              <p:cNvSpPr/>
              <p:nvPr/>
            </p:nvSpPr>
            <p:spPr>
              <a:xfrm>
                <a:off x="386452" y="363982"/>
                <a:ext cx="383031" cy="323722"/>
              </a:xfrm>
              <a:custGeom>
                <a:avLst/>
                <a:gdLst/>
                <a:ahLst/>
                <a:cxnLst/>
                <a:rect l="0" t="0" r="0" b="0"/>
                <a:pathLst>
                  <a:path w="603" h="509">
                    <a:moveTo>
                      <a:pt x="81" y="467"/>
                    </a:moveTo>
                    <a:cubicBezTo>
                      <a:pt x="74" y="467"/>
                      <a:pt x="67" y="474"/>
                      <a:pt x="67" y="482"/>
                    </a:cubicBezTo>
                    <a:cubicBezTo>
                      <a:pt x="67" y="491"/>
                      <a:pt x="74" y="498"/>
                      <a:pt x="81" y="498"/>
                    </a:cubicBezTo>
                    <a:cubicBezTo>
                      <a:pt x="89" y="498"/>
                      <a:pt x="96" y="491"/>
                      <a:pt x="96" y="482"/>
                    </a:cubicBezTo>
                    <a:cubicBezTo>
                      <a:pt x="96" y="474"/>
                      <a:pt x="89" y="467"/>
                      <a:pt x="81" y="467"/>
                    </a:cubicBezTo>
                    <a:moveTo>
                      <a:pt x="513" y="328"/>
                    </a:moveTo>
                    <a:cubicBezTo>
                      <a:pt x="503" y="328"/>
                      <a:pt x="495" y="336"/>
                      <a:pt x="495" y="346"/>
                    </a:cubicBezTo>
                    <a:cubicBezTo>
                      <a:pt x="495" y="356"/>
                      <a:pt x="503" y="365"/>
                      <a:pt x="513" y="365"/>
                    </a:cubicBezTo>
                    <a:cubicBezTo>
                      <a:pt x="524" y="365"/>
                      <a:pt x="532" y="356"/>
                      <a:pt x="532" y="346"/>
                    </a:cubicBezTo>
                    <a:cubicBezTo>
                      <a:pt x="532" y="336"/>
                      <a:pt x="524" y="328"/>
                      <a:pt x="513" y="328"/>
                    </a:cubicBezTo>
                    <a:moveTo>
                      <a:pt x="33" y="294"/>
                    </a:moveTo>
                    <a:lnTo>
                      <a:pt x="33" y="433"/>
                    </a:lnTo>
                    <a:lnTo>
                      <a:pt x="130" y="433"/>
                    </a:lnTo>
                    <a:lnTo>
                      <a:pt x="130" y="294"/>
                    </a:lnTo>
                    <a:lnTo>
                      <a:pt x="33" y="294"/>
                    </a:lnTo>
                    <a:close/>
                    <a:moveTo>
                      <a:pt x="21" y="251"/>
                    </a:moveTo>
                    <a:cubicBezTo>
                      <a:pt x="21" y="251"/>
                      <a:pt x="21" y="251"/>
                      <a:pt x="145" y="251"/>
                    </a:cubicBezTo>
                    <a:cubicBezTo>
                      <a:pt x="154" y="251"/>
                      <a:pt x="164" y="261"/>
                      <a:pt x="164" y="273"/>
                    </a:cubicBezTo>
                    <a:cubicBezTo>
                      <a:pt x="164" y="273"/>
                      <a:pt x="164" y="273"/>
                      <a:pt x="164" y="488"/>
                    </a:cubicBezTo>
                    <a:cubicBezTo>
                      <a:pt x="164" y="500"/>
                      <a:pt x="154" y="509"/>
                      <a:pt x="145" y="509"/>
                    </a:cubicBezTo>
                    <a:cubicBezTo>
                      <a:pt x="145" y="509"/>
                      <a:pt x="145" y="509"/>
                      <a:pt x="21" y="509"/>
                    </a:cubicBezTo>
                    <a:cubicBezTo>
                      <a:pt x="9" y="509"/>
                      <a:pt x="0" y="500"/>
                      <a:pt x="0" y="488"/>
                    </a:cubicBezTo>
                    <a:cubicBezTo>
                      <a:pt x="0" y="488"/>
                      <a:pt x="0" y="488"/>
                      <a:pt x="0" y="273"/>
                    </a:cubicBezTo>
                    <a:cubicBezTo>
                      <a:pt x="0" y="261"/>
                      <a:pt x="9" y="251"/>
                      <a:pt x="21" y="251"/>
                    </a:cubicBezTo>
                    <a:moveTo>
                      <a:pt x="97" y="147"/>
                    </a:moveTo>
                    <a:cubicBezTo>
                      <a:pt x="97" y="147"/>
                      <a:pt x="97" y="147"/>
                      <a:pt x="312" y="147"/>
                    </a:cubicBezTo>
                    <a:cubicBezTo>
                      <a:pt x="331" y="147"/>
                      <a:pt x="345" y="161"/>
                      <a:pt x="345" y="177"/>
                    </a:cubicBezTo>
                    <a:cubicBezTo>
                      <a:pt x="345" y="177"/>
                      <a:pt x="345" y="177"/>
                      <a:pt x="345" y="479"/>
                    </a:cubicBezTo>
                    <a:cubicBezTo>
                      <a:pt x="345" y="495"/>
                      <a:pt x="331" y="509"/>
                      <a:pt x="312" y="509"/>
                    </a:cubicBezTo>
                    <a:cubicBezTo>
                      <a:pt x="312" y="509"/>
                      <a:pt x="312" y="509"/>
                      <a:pt x="192" y="509"/>
                    </a:cubicBezTo>
                    <a:cubicBezTo>
                      <a:pt x="194" y="504"/>
                      <a:pt x="194" y="500"/>
                      <a:pt x="194" y="493"/>
                    </a:cubicBezTo>
                    <a:cubicBezTo>
                      <a:pt x="194" y="493"/>
                      <a:pt x="194" y="493"/>
                      <a:pt x="194" y="488"/>
                    </a:cubicBezTo>
                    <a:cubicBezTo>
                      <a:pt x="196" y="488"/>
                      <a:pt x="201" y="490"/>
                      <a:pt x="206" y="490"/>
                    </a:cubicBezTo>
                    <a:cubicBezTo>
                      <a:pt x="215" y="490"/>
                      <a:pt x="222" y="483"/>
                      <a:pt x="222" y="471"/>
                    </a:cubicBezTo>
                    <a:cubicBezTo>
                      <a:pt x="222" y="462"/>
                      <a:pt x="215" y="453"/>
                      <a:pt x="206" y="453"/>
                    </a:cubicBezTo>
                    <a:cubicBezTo>
                      <a:pt x="201" y="453"/>
                      <a:pt x="196" y="455"/>
                      <a:pt x="194" y="457"/>
                    </a:cubicBezTo>
                    <a:cubicBezTo>
                      <a:pt x="194" y="457"/>
                      <a:pt x="194" y="457"/>
                      <a:pt x="194" y="420"/>
                    </a:cubicBezTo>
                    <a:cubicBezTo>
                      <a:pt x="194" y="420"/>
                      <a:pt x="194" y="420"/>
                      <a:pt x="300" y="420"/>
                    </a:cubicBezTo>
                    <a:cubicBezTo>
                      <a:pt x="300" y="420"/>
                      <a:pt x="300" y="420"/>
                      <a:pt x="300" y="196"/>
                    </a:cubicBezTo>
                    <a:cubicBezTo>
                      <a:pt x="300" y="196"/>
                      <a:pt x="300" y="196"/>
                      <a:pt x="109" y="196"/>
                    </a:cubicBezTo>
                    <a:cubicBezTo>
                      <a:pt x="109" y="196"/>
                      <a:pt x="109" y="196"/>
                      <a:pt x="109" y="224"/>
                    </a:cubicBezTo>
                    <a:cubicBezTo>
                      <a:pt x="109" y="224"/>
                      <a:pt x="109" y="224"/>
                      <a:pt x="64" y="224"/>
                    </a:cubicBezTo>
                    <a:cubicBezTo>
                      <a:pt x="64" y="224"/>
                      <a:pt x="64" y="224"/>
                      <a:pt x="64" y="177"/>
                    </a:cubicBezTo>
                    <a:cubicBezTo>
                      <a:pt x="64" y="161"/>
                      <a:pt x="81" y="147"/>
                      <a:pt x="97" y="147"/>
                    </a:cubicBezTo>
                    <a:moveTo>
                      <a:pt x="183" y="0"/>
                    </a:moveTo>
                    <a:cubicBezTo>
                      <a:pt x="183" y="0"/>
                      <a:pt x="183" y="0"/>
                      <a:pt x="544" y="0"/>
                    </a:cubicBezTo>
                    <a:cubicBezTo>
                      <a:pt x="577" y="0"/>
                      <a:pt x="603" y="28"/>
                      <a:pt x="603" y="60"/>
                    </a:cubicBezTo>
                    <a:cubicBezTo>
                      <a:pt x="603" y="60"/>
                      <a:pt x="603" y="60"/>
                      <a:pt x="603" y="335"/>
                    </a:cubicBezTo>
                    <a:cubicBezTo>
                      <a:pt x="603" y="368"/>
                      <a:pt x="577" y="394"/>
                      <a:pt x="544" y="394"/>
                    </a:cubicBezTo>
                    <a:cubicBezTo>
                      <a:pt x="544" y="394"/>
                      <a:pt x="544" y="394"/>
                      <a:pt x="417" y="394"/>
                    </a:cubicBezTo>
                    <a:cubicBezTo>
                      <a:pt x="417" y="394"/>
                      <a:pt x="417" y="394"/>
                      <a:pt x="417" y="434"/>
                    </a:cubicBezTo>
                    <a:cubicBezTo>
                      <a:pt x="417" y="434"/>
                      <a:pt x="417" y="434"/>
                      <a:pt x="474" y="434"/>
                    </a:cubicBezTo>
                    <a:cubicBezTo>
                      <a:pt x="485" y="434"/>
                      <a:pt x="495" y="446"/>
                      <a:pt x="495" y="457"/>
                    </a:cubicBezTo>
                    <a:cubicBezTo>
                      <a:pt x="495" y="457"/>
                      <a:pt x="495" y="457"/>
                      <a:pt x="495" y="486"/>
                    </a:cubicBezTo>
                    <a:cubicBezTo>
                      <a:pt x="495" y="500"/>
                      <a:pt x="485" y="509"/>
                      <a:pt x="474" y="509"/>
                    </a:cubicBezTo>
                    <a:cubicBezTo>
                      <a:pt x="474" y="509"/>
                      <a:pt x="474" y="509"/>
                      <a:pt x="366" y="509"/>
                    </a:cubicBezTo>
                    <a:cubicBezTo>
                      <a:pt x="370" y="500"/>
                      <a:pt x="373" y="490"/>
                      <a:pt x="375" y="481"/>
                    </a:cubicBezTo>
                    <a:cubicBezTo>
                      <a:pt x="375" y="479"/>
                      <a:pt x="375" y="380"/>
                      <a:pt x="375" y="380"/>
                    </a:cubicBezTo>
                    <a:cubicBezTo>
                      <a:pt x="375" y="380"/>
                      <a:pt x="375" y="380"/>
                      <a:pt x="375" y="307"/>
                    </a:cubicBezTo>
                    <a:cubicBezTo>
                      <a:pt x="375" y="307"/>
                      <a:pt x="375" y="307"/>
                      <a:pt x="527" y="307"/>
                    </a:cubicBezTo>
                    <a:cubicBezTo>
                      <a:pt x="542" y="307"/>
                      <a:pt x="551" y="295"/>
                      <a:pt x="551" y="284"/>
                    </a:cubicBezTo>
                    <a:cubicBezTo>
                      <a:pt x="551" y="284"/>
                      <a:pt x="551" y="284"/>
                      <a:pt x="551" y="70"/>
                    </a:cubicBezTo>
                    <a:cubicBezTo>
                      <a:pt x="551" y="58"/>
                      <a:pt x="542" y="49"/>
                      <a:pt x="527" y="49"/>
                    </a:cubicBezTo>
                    <a:cubicBezTo>
                      <a:pt x="527" y="49"/>
                      <a:pt x="527" y="49"/>
                      <a:pt x="197" y="49"/>
                    </a:cubicBezTo>
                    <a:cubicBezTo>
                      <a:pt x="185" y="49"/>
                      <a:pt x="176" y="58"/>
                      <a:pt x="176" y="70"/>
                    </a:cubicBezTo>
                    <a:cubicBezTo>
                      <a:pt x="176" y="70"/>
                      <a:pt x="176" y="70"/>
                      <a:pt x="176" y="117"/>
                    </a:cubicBezTo>
                    <a:cubicBezTo>
                      <a:pt x="176" y="117"/>
                      <a:pt x="176" y="117"/>
                      <a:pt x="124" y="117"/>
                    </a:cubicBezTo>
                    <a:cubicBezTo>
                      <a:pt x="124" y="117"/>
                      <a:pt x="124" y="117"/>
                      <a:pt x="124" y="60"/>
                    </a:cubicBezTo>
                    <a:cubicBezTo>
                      <a:pt x="124" y="28"/>
                      <a:pt x="150" y="0"/>
                      <a:pt x="183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4" name="textbox 834"/>
            <p:cNvSpPr/>
            <p:nvPr/>
          </p:nvSpPr>
          <p:spPr>
            <a:xfrm>
              <a:off x="-12700" y="-12700"/>
              <a:ext cx="1335405" cy="15767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438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8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 rot="21600000">
            <a:off x="4005182" y="1352041"/>
            <a:ext cx="1309403" cy="1496331"/>
            <a:chOff x="0" y="0"/>
            <a:chExt cx="1309403" cy="1496331"/>
          </a:xfrm>
        </p:grpSpPr>
        <p:grpSp>
          <p:nvGrpSpPr>
            <p:cNvPr id="92" name="group 92"/>
            <p:cNvGrpSpPr/>
            <p:nvPr/>
          </p:nvGrpSpPr>
          <p:grpSpPr>
            <a:xfrm rot="21600000">
              <a:off x="0" y="0"/>
              <a:ext cx="1309403" cy="1496331"/>
              <a:chOff x="0" y="0"/>
              <a:chExt cx="1309403" cy="1496331"/>
            </a:xfrm>
          </p:grpSpPr>
          <p:sp>
            <p:nvSpPr>
              <p:cNvPr id="836" name="path 836"/>
              <p:cNvSpPr/>
              <p:nvPr/>
            </p:nvSpPr>
            <p:spPr>
              <a:xfrm>
                <a:off x="289195" y="953770"/>
                <a:ext cx="1020207" cy="542560"/>
              </a:xfrm>
              <a:custGeom>
                <a:avLst/>
                <a:gdLst/>
                <a:ahLst/>
                <a:cxnLst/>
                <a:rect l="0" t="0" r="0" b="0"/>
                <a:pathLst>
                  <a:path w="1606" h="854">
                    <a:moveTo>
                      <a:pt x="0" y="0"/>
                    </a:moveTo>
                    <a:lnTo>
                      <a:pt x="1514" y="0"/>
                    </a:lnTo>
                    <a:lnTo>
                      <a:pt x="1559" y="81"/>
                    </a:lnTo>
                    <a:cubicBezTo>
                      <a:pt x="1618" y="188"/>
                      <a:pt x="1578" y="323"/>
                      <a:pt x="1471" y="381"/>
                    </a:cubicBezTo>
                    <a:lnTo>
                      <a:pt x="694" y="807"/>
                    </a:lnTo>
                    <a:cubicBezTo>
                      <a:pt x="587" y="865"/>
                      <a:pt x="452" y="826"/>
                      <a:pt x="393" y="71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8" name="path 838"/>
              <p:cNvSpPr/>
              <p:nvPr/>
            </p:nvSpPr>
            <p:spPr>
              <a:xfrm>
                <a:off x="0" y="0"/>
                <a:ext cx="1251220" cy="953770"/>
              </a:xfrm>
              <a:custGeom>
                <a:avLst/>
                <a:gdLst/>
                <a:ahLst/>
                <a:cxnLst/>
                <a:rect l="0" t="0" r="0" b="0"/>
                <a:pathLst>
                  <a:path w="1970" h="1502">
                    <a:moveTo>
                      <a:pt x="1038" y="3"/>
                    </a:moveTo>
                    <a:cubicBezTo>
                      <a:pt x="1109" y="10"/>
                      <a:pt x="1176" y="51"/>
                      <a:pt x="1212" y="117"/>
                    </a:cubicBezTo>
                    <a:lnTo>
                      <a:pt x="1970" y="1502"/>
                    </a:lnTo>
                    <a:lnTo>
                      <a:pt x="455" y="1502"/>
                    </a:lnTo>
                    <a:lnTo>
                      <a:pt x="47" y="756"/>
                    </a:lnTo>
                    <a:cubicBezTo>
                      <a:pt x="-11" y="649"/>
                      <a:pt x="27" y="514"/>
                      <a:pt x="135" y="455"/>
                    </a:cubicBezTo>
                    <a:lnTo>
                      <a:pt x="912" y="30"/>
                    </a:lnTo>
                    <a:cubicBezTo>
                      <a:pt x="952" y="8"/>
                      <a:pt x="996" y="0"/>
                      <a:pt x="1038" y="3"/>
                    </a:cubicBezTo>
                  </a:path>
                </a:pathLst>
              </a:custGeom>
              <a:solidFill>
                <a:srgbClr val="D9D9D9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0" name="path 840"/>
              <p:cNvSpPr/>
              <p:nvPr/>
            </p:nvSpPr>
            <p:spPr>
              <a:xfrm>
                <a:off x="389017" y="387858"/>
                <a:ext cx="381634" cy="322452"/>
              </a:xfrm>
              <a:custGeom>
                <a:avLst/>
                <a:gdLst/>
                <a:ahLst/>
                <a:cxnLst/>
                <a:rect l="0" t="0" r="0" b="0"/>
                <a:pathLst>
                  <a:path w="600" h="507">
                    <a:moveTo>
                      <a:pt x="81" y="465"/>
                    </a:moveTo>
                    <a:cubicBezTo>
                      <a:pt x="74" y="465"/>
                      <a:pt x="67" y="472"/>
                      <a:pt x="67" y="481"/>
                    </a:cubicBezTo>
                    <a:cubicBezTo>
                      <a:pt x="67" y="489"/>
                      <a:pt x="74" y="496"/>
                      <a:pt x="81" y="496"/>
                    </a:cubicBezTo>
                    <a:cubicBezTo>
                      <a:pt x="89" y="496"/>
                      <a:pt x="95" y="489"/>
                      <a:pt x="95" y="481"/>
                    </a:cubicBezTo>
                    <a:cubicBezTo>
                      <a:pt x="95" y="472"/>
                      <a:pt x="89" y="465"/>
                      <a:pt x="81" y="465"/>
                    </a:cubicBezTo>
                    <a:moveTo>
                      <a:pt x="512" y="327"/>
                    </a:moveTo>
                    <a:cubicBezTo>
                      <a:pt x="502" y="327"/>
                      <a:pt x="493" y="335"/>
                      <a:pt x="493" y="345"/>
                    </a:cubicBezTo>
                    <a:cubicBezTo>
                      <a:pt x="493" y="355"/>
                      <a:pt x="502" y="363"/>
                      <a:pt x="512" y="363"/>
                    </a:cubicBezTo>
                    <a:cubicBezTo>
                      <a:pt x="522" y="363"/>
                      <a:pt x="530" y="355"/>
                      <a:pt x="530" y="345"/>
                    </a:cubicBezTo>
                    <a:cubicBezTo>
                      <a:pt x="530" y="335"/>
                      <a:pt x="522" y="327"/>
                      <a:pt x="512" y="327"/>
                    </a:cubicBezTo>
                    <a:moveTo>
                      <a:pt x="33" y="293"/>
                    </a:moveTo>
                    <a:lnTo>
                      <a:pt x="33" y="431"/>
                    </a:lnTo>
                    <a:lnTo>
                      <a:pt x="129" y="431"/>
                    </a:lnTo>
                    <a:lnTo>
                      <a:pt x="129" y="293"/>
                    </a:lnTo>
                    <a:lnTo>
                      <a:pt x="33" y="293"/>
                    </a:lnTo>
                    <a:close/>
                    <a:moveTo>
                      <a:pt x="21" y="251"/>
                    </a:moveTo>
                    <a:cubicBezTo>
                      <a:pt x="21" y="251"/>
                      <a:pt x="21" y="251"/>
                      <a:pt x="144" y="251"/>
                    </a:cubicBezTo>
                    <a:cubicBezTo>
                      <a:pt x="154" y="251"/>
                      <a:pt x="163" y="260"/>
                      <a:pt x="163" y="272"/>
                    </a:cubicBezTo>
                    <a:cubicBezTo>
                      <a:pt x="163" y="272"/>
                      <a:pt x="163" y="272"/>
                      <a:pt x="163" y="486"/>
                    </a:cubicBezTo>
                    <a:cubicBezTo>
                      <a:pt x="163" y="498"/>
                      <a:pt x="154" y="507"/>
                      <a:pt x="144" y="507"/>
                    </a:cubicBezTo>
                    <a:cubicBezTo>
                      <a:pt x="144" y="507"/>
                      <a:pt x="144" y="507"/>
                      <a:pt x="21" y="507"/>
                    </a:cubicBezTo>
                    <a:cubicBezTo>
                      <a:pt x="9" y="507"/>
                      <a:pt x="0" y="498"/>
                      <a:pt x="0" y="486"/>
                    </a:cubicBezTo>
                    <a:cubicBezTo>
                      <a:pt x="0" y="486"/>
                      <a:pt x="0" y="486"/>
                      <a:pt x="0" y="272"/>
                    </a:cubicBezTo>
                    <a:cubicBezTo>
                      <a:pt x="0" y="260"/>
                      <a:pt x="9" y="251"/>
                      <a:pt x="21" y="251"/>
                    </a:cubicBezTo>
                    <a:moveTo>
                      <a:pt x="97" y="146"/>
                    </a:moveTo>
                    <a:cubicBezTo>
                      <a:pt x="97" y="146"/>
                      <a:pt x="97" y="146"/>
                      <a:pt x="311" y="146"/>
                    </a:cubicBezTo>
                    <a:cubicBezTo>
                      <a:pt x="330" y="146"/>
                      <a:pt x="344" y="160"/>
                      <a:pt x="344" y="177"/>
                    </a:cubicBezTo>
                    <a:cubicBezTo>
                      <a:pt x="344" y="177"/>
                      <a:pt x="344" y="177"/>
                      <a:pt x="344" y="477"/>
                    </a:cubicBezTo>
                    <a:cubicBezTo>
                      <a:pt x="344" y="493"/>
                      <a:pt x="330" y="507"/>
                      <a:pt x="311" y="507"/>
                    </a:cubicBezTo>
                    <a:cubicBezTo>
                      <a:pt x="311" y="507"/>
                      <a:pt x="311" y="507"/>
                      <a:pt x="191" y="507"/>
                    </a:cubicBezTo>
                    <a:cubicBezTo>
                      <a:pt x="194" y="503"/>
                      <a:pt x="194" y="498"/>
                      <a:pt x="194" y="491"/>
                    </a:cubicBezTo>
                    <a:cubicBezTo>
                      <a:pt x="194" y="491"/>
                      <a:pt x="194" y="491"/>
                      <a:pt x="194" y="486"/>
                    </a:cubicBezTo>
                    <a:cubicBezTo>
                      <a:pt x="196" y="486"/>
                      <a:pt x="200" y="489"/>
                      <a:pt x="205" y="489"/>
                    </a:cubicBezTo>
                    <a:cubicBezTo>
                      <a:pt x="215" y="489"/>
                      <a:pt x="222" y="482"/>
                      <a:pt x="222" y="470"/>
                    </a:cubicBezTo>
                    <a:cubicBezTo>
                      <a:pt x="222" y="461"/>
                      <a:pt x="215" y="451"/>
                      <a:pt x="205" y="451"/>
                    </a:cubicBezTo>
                    <a:cubicBezTo>
                      <a:pt x="200" y="451"/>
                      <a:pt x="196" y="453"/>
                      <a:pt x="194" y="456"/>
                    </a:cubicBezTo>
                    <a:cubicBezTo>
                      <a:pt x="194" y="456"/>
                      <a:pt x="194" y="456"/>
                      <a:pt x="194" y="418"/>
                    </a:cubicBezTo>
                    <a:cubicBezTo>
                      <a:pt x="194" y="418"/>
                      <a:pt x="194" y="418"/>
                      <a:pt x="299" y="418"/>
                    </a:cubicBezTo>
                    <a:cubicBezTo>
                      <a:pt x="299" y="418"/>
                      <a:pt x="299" y="418"/>
                      <a:pt x="299" y="195"/>
                    </a:cubicBezTo>
                    <a:cubicBezTo>
                      <a:pt x="299" y="195"/>
                      <a:pt x="299" y="195"/>
                      <a:pt x="109" y="195"/>
                    </a:cubicBezTo>
                    <a:cubicBezTo>
                      <a:pt x="109" y="195"/>
                      <a:pt x="109" y="195"/>
                      <a:pt x="109" y="224"/>
                    </a:cubicBezTo>
                    <a:cubicBezTo>
                      <a:pt x="109" y="224"/>
                      <a:pt x="109" y="224"/>
                      <a:pt x="64" y="224"/>
                    </a:cubicBezTo>
                    <a:cubicBezTo>
                      <a:pt x="64" y="224"/>
                      <a:pt x="64" y="224"/>
                      <a:pt x="64" y="177"/>
                    </a:cubicBezTo>
                    <a:cubicBezTo>
                      <a:pt x="64" y="160"/>
                      <a:pt x="81" y="146"/>
                      <a:pt x="97" y="146"/>
                    </a:cubicBezTo>
                    <a:moveTo>
                      <a:pt x="182" y="0"/>
                    </a:moveTo>
                    <a:cubicBezTo>
                      <a:pt x="182" y="0"/>
                      <a:pt x="182" y="0"/>
                      <a:pt x="542" y="0"/>
                    </a:cubicBezTo>
                    <a:cubicBezTo>
                      <a:pt x="575" y="0"/>
                      <a:pt x="600" y="27"/>
                      <a:pt x="600" y="60"/>
                    </a:cubicBezTo>
                    <a:cubicBezTo>
                      <a:pt x="600" y="60"/>
                      <a:pt x="600" y="60"/>
                      <a:pt x="600" y="334"/>
                    </a:cubicBezTo>
                    <a:cubicBezTo>
                      <a:pt x="600" y="367"/>
                      <a:pt x="575" y="393"/>
                      <a:pt x="542" y="393"/>
                    </a:cubicBezTo>
                    <a:cubicBezTo>
                      <a:pt x="542" y="393"/>
                      <a:pt x="542" y="393"/>
                      <a:pt x="416" y="393"/>
                    </a:cubicBezTo>
                    <a:cubicBezTo>
                      <a:pt x="416" y="393"/>
                      <a:pt x="416" y="393"/>
                      <a:pt x="416" y="432"/>
                    </a:cubicBezTo>
                    <a:cubicBezTo>
                      <a:pt x="416" y="432"/>
                      <a:pt x="416" y="432"/>
                      <a:pt x="472" y="432"/>
                    </a:cubicBezTo>
                    <a:cubicBezTo>
                      <a:pt x="484" y="432"/>
                      <a:pt x="493" y="444"/>
                      <a:pt x="493" y="456"/>
                    </a:cubicBezTo>
                    <a:cubicBezTo>
                      <a:pt x="493" y="456"/>
                      <a:pt x="493" y="456"/>
                      <a:pt x="493" y="484"/>
                    </a:cubicBezTo>
                    <a:cubicBezTo>
                      <a:pt x="493" y="498"/>
                      <a:pt x="484" y="507"/>
                      <a:pt x="472" y="507"/>
                    </a:cubicBezTo>
                    <a:cubicBezTo>
                      <a:pt x="472" y="507"/>
                      <a:pt x="472" y="507"/>
                      <a:pt x="364" y="507"/>
                    </a:cubicBezTo>
                    <a:cubicBezTo>
                      <a:pt x="369" y="498"/>
                      <a:pt x="372" y="489"/>
                      <a:pt x="374" y="479"/>
                    </a:cubicBezTo>
                    <a:cubicBezTo>
                      <a:pt x="374" y="477"/>
                      <a:pt x="374" y="379"/>
                      <a:pt x="374" y="379"/>
                    </a:cubicBezTo>
                    <a:cubicBezTo>
                      <a:pt x="374" y="379"/>
                      <a:pt x="374" y="379"/>
                      <a:pt x="374" y="306"/>
                    </a:cubicBezTo>
                    <a:cubicBezTo>
                      <a:pt x="374" y="306"/>
                      <a:pt x="374" y="306"/>
                      <a:pt x="526" y="306"/>
                    </a:cubicBezTo>
                    <a:cubicBezTo>
                      <a:pt x="540" y="306"/>
                      <a:pt x="549" y="294"/>
                      <a:pt x="549" y="283"/>
                    </a:cubicBezTo>
                    <a:cubicBezTo>
                      <a:pt x="549" y="283"/>
                      <a:pt x="549" y="283"/>
                      <a:pt x="549" y="70"/>
                    </a:cubicBezTo>
                    <a:cubicBezTo>
                      <a:pt x="549" y="58"/>
                      <a:pt x="540" y="49"/>
                      <a:pt x="526" y="49"/>
                    </a:cubicBezTo>
                    <a:cubicBezTo>
                      <a:pt x="526" y="49"/>
                      <a:pt x="526" y="49"/>
                      <a:pt x="196" y="49"/>
                    </a:cubicBezTo>
                    <a:cubicBezTo>
                      <a:pt x="185" y="49"/>
                      <a:pt x="175" y="58"/>
                      <a:pt x="175" y="70"/>
                    </a:cubicBezTo>
                    <a:cubicBezTo>
                      <a:pt x="175" y="70"/>
                      <a:pt x="175" y="70"/>
                      <a:pt x="175" y="117"/>
                    </a:cubicBezTo>
                    <a:cubicBezTo>
                      <a:pt x="175" y="117"/>
                      <a:pt x="175" y="117"/>
                      <a:pt x="124" y="117"/>
                    </a:cubicBezTo>
                    <a:cubicBezTo>
                      <a:pt x="124" y="117"/>
                      <a:pt x="124" y="117"/>
                      <a:pt x="124" y="60"/>
                    </a:cubicBezTo>
                    <a:cubicBezTo>
                      <a:pt x="124" y="27"/>
                      <a:pt x="149" y="0"/>
                      <a:pt x="182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2" name="textbox 842"/>
            <p:cNvSpPr/>
            <p:nvPr/>
          </p:nvSpPr>
          <p:spPr>
            <a:xfrm>
              <a:off x="-12700" y="-12700"/>
              <a:ext cx="1335405" cy="15767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4866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8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 rot="21600000">
            <a:off x="6743488" y="1352041"/>
            <a:ext cx="1296768" cy="1489981"/>
            <a:chOff x="0" y="0"/>
            <a:chExt cx="1296768" cy="1489981"/>
          </a:xfrm>
        </p:grpSpPr>
        <p:grpSp>
          <p:nvGrpSpPr>
            <p:cNvPr id="96" name="group 96"/>
            <p:cNvGrpSpPr/>
            <p:nvPr/>
          </p:nvGrpSpPr>
          <p:grpSpPr>
            <a:xfrm rot="21600000">
              <a:off x="0" y="0"/>
              <a:ext cx="1296768" cy="1489981"/>
              <a:chOff x="0" y="0"/>
              <a:chExt cx="1296768" cy="1489981"/>
            </a:xfrm>
          </p:grpSpPr>
          <p:sp>
            <p:nvSpPr>
              <p:cNvPr id="844" name="path 844"/>
              <p:cNvSpPr/>
              <p:nvPr/>
            </p:nvSpPr>
            <p:spPr>
              <a:xfrm>
                <a:off x="282913" y="953770"/>
                <a:ext cx="1013854" cy="536210"/>
              </a:xfrm>
              <a:custGeom>
                <a:avLst/>
                <a:gdLst/>
                <a:ahLst/>
                <a:cxnLst/>
                <a:rect l="0" t="0" r="0" b="0"/>
                <a:pathLst>
                  <a:path w="1596" h="844">
                    <a:moveTo>
                      <a:pt x="0" y="0"/>
                    </a:moveTo>
                    <a:lnTo>
                      <a:pt x="1514" y="0"/>
                    </a:lnTo>
                    <a:lnTo>
                      <a:pt x="1559" y="81"/>
                    </a:lnTo>
                    <a:cubicBezTo>
                      <a:pt x="1618" y="188"/>
                      <a:pt x="1578" y="323"/>
                      <a:pt x="1471" y="381"/>
                    </a:cubicBezTo>
                    <a:lnTo>
                      <a:pt x="694" y="807"/>
                    </a:lnTo>
                    <a:cubicBezTo>
                      <a:pt x="587" y="865"/>
                      <a:pt x="452" y="826"/>
                      <a:pt x="393" y="71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5782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6" name="path 846"/>
              <p:cNvSpPr/>
              <p:nvPr/>
            </p:nvSpPr>
            <p:spPr>
              <a:xfrm>
                <a:off x="0" y="0"/>
                <a:ext cx="1244811" cy="953770"/>
              </a:xfrm>
              <a:custGeom>
                <a:avLst/>
                <a:gdLst/>
                <a:ahLst/>
                <a:cxnLst/>
                <a:rect l="0" t="0" r="0" b="0"/>
                <a:pathLst>
                  <a:path w="1960" h="1502">
                    <a:moveTo>
                      <a:pt x="1028" y="3"/>
                    </a:moveTo>
                    <a:cubicBezTo>
                      <a:pt x="1099" y="10"/>
                      <a:pt x="1166" y="51"/>
                      <a:pt x="1202" y="117"/>
                    </a:cubicBezTo>
                    <a:lnTo>
                      <a:pt x="1960" y="1502"/>
                    </a:lnTo>
                    <a:lnTo>
                      <a:pt x="445" y="1502"/>
                    </a:lnTo>
                    <a:lnTo>
                      <a:pt x="37" y="756"/>
                    </a:lnTo>
                    <a:cubicBezTo>
                      <a:pt x="-21" y="649"/>
                      <a:pt x="17" y="514"/>
                      <a:pt x="125" y="455"/>
                    </a:cubicBezTo>
                    <a:lnTo>
                      <a:pt x="902" y="30"/>
                    </a:lnTo>
                    <a:cubicBezTo>
                      <a:pt x="942" y="8"/>
                      <a:pt x="986" y="0"/>
                      <a:pt x="1028" y="3"/>
                    </a:cubicBezTo>
                  </a:path>
                </a:pathLst>
              </a:custGeom>
              <a:solidFill>
                <a:srgbClr val="1F74AD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8" name="path 848"/>
              <p:cNvSpPr/>
              <p:nvPr/>
            </p:nvSpPr>
            <p:spPr>
              <a:xfrm>
                <a:off x="380069" y="363982"/>
                <a:ext cx="383031" cy="323722"/>
              </a:xfrm>
              <a:custGeom>
                <a:avLst/>
                <a:gdLst/>
                <a:ahLst/>
                <a:cxnLst/>
                <a:rect l="0" t="0" r="0" b="0"/>
                <a:pathLst>
                  <a:path w="603" h="509">
                    <a:moveTo>
                      <a:pt x="82" y="467"/>
                    </a:moveTo>
                    <a:cubicBezTo>
                      <a:pt x="74" y="467"/>
                      <a:pt x="67" y="474"/>
                      <a:pt x="67" y="482"/>
                    </a:cubicBezTo>
                    <a:cubicBezTo>
                      <a:pt x="67" y="491"/>
                      <a:pt x="74" y="498"/>
                      <a:pt x="82" y="498"/>
                    </a:cubicBezTo>
                    <a:cubicBezTo>
                      <a:pt x="90" y="498"/>
                      <a:pt x="96" y="491"/>
                      <a:pt x="96" y="482"/>
                    </a:cubicBezTo>
                    <a:cubicBezTo>
                      <a:pt x="96" y="474"/>
                      <a:pt x="90" y="467"/>
                      <a:pt x="82" y="467"/>
                    </a:cubicBezTo>
                    <a:moveTo>
                      <a:pt x="513" y="328"/>
                    </a:moveTo>
                    <a:cubicBezTo>
                      <a:pt x="503" y="328"/>
                      <a:pt x="495" y="336"/>
                      <a:pt x="495" y="346"/>
                    </a:cubicBezTo>
                    <a:cubicBezTo>
                      <a:pt x="495" y="356"/>
                      <a:pt x="503" y="365"/>
                      <a:pt x="513" y="365"/>
                    </a:cubicBezTo>
                    <a:cubicBezTo>
                      <a:pt x="524" y="365"/>
                      <a:pt x="532" y="356"/>
                      <a:pt x="532" y="346"/>
                    </a:cubicBezTo>
                    <a:cubicBezTo>
                      <a:pt x="532" y="336"/>
                      <a:pt x="524" y="328"/>
                      <a:pt x="513" y="328"/>
                    </a:cubicBezTo>
                    <a:moveTo>
                      <a:pt x="33" y="294"/>
                    </a:moveTo>
                    <a:lnTo>
                      <a:pt x="33" y="433"/>
                    </a:lnTo>
                    <a:lnTo>
                      <a:pt x="130" y="433"/>
                    </a:lnTo>
                    <a:lnTo>
                      <a:pt x="130" y="294"/>
                    </a:lnTo>
                    <a:lnTo>
                      <a:pt x="33" y="294"/>
                    </a:lnTo>
                    <a:close/>
                    <a:moveTo>
                      <a:pt x="21" y="251"/>
                    </a:moveTo>
                    <a:cubicBezTo>
                      <a:pt x="21" y="251"/>
                      <a:pt x="21" y="251"/>
                      <a:pt x="145" y="251"/>
                    </a:cubicBezTo>
                    <a:cubicBezTo>
                      <a:pt x="154" y="251"/>
                      <a:pt x="164" y="261"/>
                      <a:pt x="164" y="273"/>
                    </a:cubicBezTo>
                    <a:cubicBezTo>
                      <a:pt x="164" y="273"/>
                      <a:pt x="164" y="273"/>
                      <a:pt x="164" y="488"/>
                    </a:cubicBezTo>
                    <a:cubicBezTo>
                      <a:pt x="164" y="500"/>
                      <a:pt x="154" y="509"/>
                      <a:pt x="145" y="509"/>
                    </a:cubicBezTo>
                    <a:cubicBezTo>
                      <a:pt x="145" y="509"/>
                      <a:pt x="145" y="509"/>
                      <a:pt x="21" y="509"/>
                    </a:cubicBezTo>
                    <a:cubicBezTo>
                      <a:pt x="9" y="509"/>
                      <a:pt x="0" y="500"/>
                      <a:pt x="0" y="488"/>
                    </a:cubicBezTo>
                    <a:cubicBezTo>
                      <a:pt x="0" y="488"/>
                      <a:pt x="0" y="488"/>
                      <a:pt x="0" y="273"/>
                    </a:cubicBezTo>
                    <a:cubicBezTo>
                      <a:pt x="0" y="261"/>
                      <a:pt x="9" y="251"/>
                      <a:pt x="21" y="251"/>
                    </a:cubicBezTo>
                    <a:moveTo>
                      <a:pt x="98" y="147"/>
                    </a:moveTo>
                    <a:cubicBezTo>
                      <a:pt x="98" y="147"/>
                      <a:pt x="98" y="147"/>
                      <a:pt x="312" y="147"/>
                    </a:cubicBezTo>
                    <a:cubicBezTo>
                      <a:pt x="331" y="147"/>
                      <a:pt x="345" y="161"/>
                      <a:pt x="345" y="177"/>
                    </a:cubicBezTo>
                    <a:cubicBezTo>
                      <a:pt x="345" y="177"/>
                      <a:pt x="345" y="177"/>
                      <a:pt x="345" y="479"/>
                    </a:cubicBezTo>
                    <a:cubicBezTo>
                      <a:pt x="345" y="495"/>
                      <a:pt x="331" y="509"/>
                      <a:pt x="312" y="509"/>
                    </a:cubicBezTo>
                    <a:cubicBezTo>
                      <a:pt x="312" y="509"/>
                      <a:pt x="312" y="509"/>
                      <a:pt x="192" y="509"/>
                    </a:cubicBezTo>
                    <a:cubicBezTo>
                      <a:pt x="194" y="504"/>
                      <a:pt x="194" y="500"/>
                      <a:pt x="194" y="493"/>
                    </a:cubicBezTo>
                    <a:cubicBezTo>
                      <a:pt x="194" y="493"/>
                      <a:pt x="194" y="493"/>
                      <a:pt x="194" y="488"/>
                    </a:cubicBezTo>
                    <a:cubicBezTo>
                      <a:pt x="196" y="488"/>
                      <a:pt x="201" y="490"/>
                      <a:pt x="206" y="490"/>
                    </a:cubicBezTo>
                    <a:cubicBezTo>
                      <a:pt x="215" y="490"/>
                      <a:pt x="222" y="483"/>
                      <a:pt x="222" y="471"/>
                    </a:cubicBezTo>
                    <a:cubicBezTo>
                      <a:pt x="222" y="462"/>
                      <a:pt x="215" y="453"/>
                      <a:pt x="206" y="453"/>
                    </a:cubicBezTo>
                    <a:cubicBezTo>
                      <a:pt x="201" y="453"/>
                      <a:pt x="196" y="455"/>
                      <a:pt x="194" y="457"/>
                    </a:cubicBezTo>
                    <a:cubicBezTo>
                      <a:pt x="194" y="457"/>
                      <a:pt x="194" y="457"/>
                      <a:pt x="194" y="420"/>
                    </a:cubicBezTo>
                    <a:cubicBezTo>
                      <a:pt x="194" y="420"/>
                      <a:pt x="194" y="420"/>
                      <a:pt x="300" y="420"/>
                    </a:cubicBezTo>
                    <a:cubicBezTo>
                      <a:pt x="300" y="420"/>
                      <a:pt x="300" y="420"/>
                      <a:pt x="300" y="196"/>
                    </a:cubicBezTo>
                    <a:cubicBezTo>
                      <a:pt x="300" y="196"/>
                      <a:pt x="300" y="196"/>
                      <a:pt x="109" y="196"/>
                    </a:cubicBezTo>
                    <a:cubicBezTo>
                      <a:pt x="109" y="196"/>
                      <a:pt x="109" y="196"/>
                      <a:pt x="109" y="224"/>
                    </a:cubicBezTo>
                    <a:cubicBezTo>
                      <a:pt x="109" y="224"/>
                      <a:pt x="109" y="224"/>
                      <a:pt x="65" y="224"/>
                    </a:cubicBezTo>
                    <a:cubicBezTo>
                      <a:pt x="65" y="224"/>
                      <a:pt x="65" y="224"/>
                      <a:pt x="65" y="177"/>
                    </a:cubicBezTo>
                    <a:cubicBezTo>
                      <a:pt x="65" y="161"/>
                      <a:pt x="81" y="147"/>
                      <a:pt x="98" y="147"/>
                    </a:cubicBezTo>
                    <a:moveTo>
                      <a:pt x="183" y="0"/>
                    </a:moveTo>
                    <a:cubicBezTo>
                      <a:pt x="183" y="0"/>
                      <a:pt x="183" y="0"/>
                      <a:pt x="544" y="0"/>
                    </a:cubicBezTo>
                    <a:cubicBezTo>
                      <a:pt x="577" y="0"/>
                      <a:pt x="603" y="28"/>
                      <a:pt x="603" y="60"/>
                    </a:cubicBezTo>
                    <a:cubicBezTo>
                      <a:pt x="603" y="60"/>
                      <a:pt x="603" y="60"/>
                      <a:pt x="603" y="335"/>
                    </a:cubicBezTo>
                    <a:cubicBezTo>
                      <a:pt x="603" y="368"/>
                      <a:pt x="577" y="394"/>
                      <a:pt x="544" y="394"/>
                    </a:cubicBezTo>
                    <a:cubicBezTo>
                      <a:pt x="544" y="394"/>
                      <a:pt x="544" y="394"/>
                      <a:pt x="417" y="394"/>
                    </a:cubicBezTo>
                    <a:cubicBezTo>
                      <a:pt x="417" y="394"/>
                      <a:pt x="417" y="394"/>
                      <a:pt x="417" y="434"/>
                    </a:cubicBezTo>
                    <a:cubicBezTo>
                      <a:pt x="417" y="434"/>
                      <a:pt x="417" y="434"/>
                      <a:pt x="474" y="434"/>
                    </a:cubicBezTo>
                    <a:cubicBezTo>
                      <a:pt x="485" y="434"/>
                      <a:pt x="495" y="446"/>
                      <a:pt x="495" y="457"/>
                    </a:cubicBezTo>
                    <a:cubicBezTo>
                      <a:pt x="495" y="457"/>
                      <a:pt x="495" y="457"/>
                      <a:pt x="495" y="486"/>
                    </a:cubicBezTo>
                    <a:cubicBezTo>
                      <a:pt x="495" y="500"/>
                      <a:pt x="485" y="509"/>
                      <a:pt x="474" y="509"/>
                    </a:cubicBezTo>
                    <a:cubicBezTo>
                      <a:pt x="474" y="509"/>
                      <a:pt x="474" y="509"/>
                      <a:pt x="366" y="509"/>
                    </a:cubicBezTo>
                    <a:cubicBezTo>
                      <a:pt x="370" y="500"/>
                      <a:pt x="373" y="490"/>
                      <a:pt x="375" y="481"/>
                    </a:cubicBezTo>
                    <a:cubicBezTo>
                      <a:pt x="375" y="479"/>
                      <a:pt x="375" y="380"/>
                      <a:pt x="375" y="380"/>
                    </a:cubicBezTo>
                    <a:cubicBezTo>
                      <a:pt x="375" y="380"/>
                      <a:pt x="375" y="380"/>
                      <a:pt x="375" y="307"/>
                    </a:cubicBezTo>
                    <a:cubicBezTo>
                      <a:pt x="375" y="307"/>
                      <a:pt x="375" y="307"/>
                      <a:pt x="528" y="307"/>
                    </a:cubicBezTo>
                    <a:cubicBezTo>
                      <a:pt x="542" y="307"/>
                      <a:pt x="551" y="295"/>
                      <a:pt x="551" y="284"/>
                    </a:cubicBezTo>
                    <a:cubicBezTo>
                      <a:pt x="551" y="284"/>
                      <a:pt x="551" y="284"/>
                      <a:pt x="551" y="70"/>
                    </a:cubicBezTo>
                    <a:cubicBezTo>
                      <a:pt x="551" y="58"/>
                      <a:pt x="542" y="49"/>
                      <a:pt x="528" y="49"/>
                    </a:cubicBezTo>
                    <a:cubicBezTo>
                      <a:pt x="528" y="49"/>
                      <a:pt x="528" y="49"/>
                      <a:pt x="197" y="49"/>
                    </a:cubicBezTo>
                    <a:cubicBezTo>
                      <a:pt x="185" y="49"/>
                      <a:pt x="176" y="58"/>
                      <a:pt x="176" y="70"/>
                    </a:cubicBezTo>
                    <a:cubicBezTo>
                      <a:pt x="176" y="70"/>
                      <a:pt x="176" y="70"/>
                      <a:pt x="176" y="117"/>
                    </a:cubicBezTo>
                    <a:cubicBezTo>
                      <a:pt x="176" y="117"/>
                      <a:pt x="176" y="117"/>
                      <a:pt x="124" y="117"/>
                    </a:cubicBezTo>
                    <a:cubicBezTo>
                      <a:pt x="124" y="117"/>
                      <a:pt x="124" y="117"/>
                      <a:pt x="124" y="60"/>
                    </a:cubicBezTo>
                    <a:cubicBezTo>
                      <a:pt x="124" y="28"/>
                      <a:pt x="150" y="0"/>
                      <a:pt x="183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0" name="textbox 850"/>
            <p:cNvSpPr/>
            <p:nvPr/>
          </p:nvSpPr>
          <p:spPr>
            <a:xfrm>
              <a:off x="-12700" y="-12700"/>
              <a:ext cx="1322705" cy="15678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4739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8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52" name="path 852"/>
          <p:cNvSpPr/>
          <p:nvPr/>
        </p:nvSpPr>
        <p:spPr>
          <a:xfrm>
            <a:off x="3287521" y="3119247"/>
            <a:ext cx="12700" cy="714755"/>
          </a:xfrm>
          <a:custGeom>
            <a:avLst/>
            <a:gdLst/>
            <a:ahLst/>
            <a:cxnLst/>
            <a:rect l="0" t="0" r="0" b="0"/>
            <a:pathLst>
              <a:path w="20" h="1125">
                <a:moveTo>
                  <a:pt x="10" y="10"/>
                </a:moveTo>
                <a:lnTo>
                  <a:pt x="10" y="1115"/>
                </a:lnTo>
              </a:path>
            </a:pathLst>
          </a:custGeom>
          <a:noFill/>
          <a:ln w="12700" cap="rnd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54" name="path 854"/>
          <p:cNvSpPr/>
          <p:nvPr/>
        </p:nvSpPr>
        <p:spPr>
          <a:xfrm>
            <a:off x="6019545" y="3119247"/>
            <a:ext cx="12700" cy="714755"/>
          </a:xfrm>
          <a:custGeom>
            <a:avLst/>
            <a:gdLst/>
            <a:ahLst/>
            <a:cxnLst/>
            <a:rect l="0" t="0" r="0" b="0"/>
            <a:pathLst>
              <a:path w="20" h="1125">
                <a:moveTo>
                  <a:pt x="10" y="10"/>
                </a:moveTo>
                <a:lnTo>
                  <a:pt x="10" y="1115"/>
                </a:lnTo>
              </a:path>
            </a:pathLst>
          </a:custGeom>
          <a:noFill/>
          <a:ln w="12700" cap="rnd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rect 8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58" name="table 858"/>
          <p:cNvGraphicFramePr>
            <a:graphicFrameLocks noGrp="1"/>
          </p:cNvGraphicFramePr>
          <p:nvPr/>
        </p:nvGraphicFramePr>
        <p:xfrm>
          <a:off x="685596" y="1565275"/>
          <a:ext cx="3584575" cy="1441450"/>
        </p:xfrm>
        <a:graphic>
          <a:graphicData uri="http://schemas.openxmlformats.org/drawingml/2006/table">
            <a:tbl>
              <a:tblPr/>
              <a:tblGrid>
                <a:gridCol w="3584575"/>
              </a:tblGrid>
              <a:tr h="143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0" name="rect 86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2" name="rect 86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4" name="textbox 864"/>
          <p:cNvSpPr/>
          <p:nvPr/>
        </p:nvSpPr>
        <p:spPr>
          <a:xfrm>
            <a:off x="313496" y="192115"/>
            <a:ext cx="7781925" cy="723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第于章：战略澄清会：快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速穿越战略迷雾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ct val="97000"/>
              </a:lnSpc>
              <a:tabLst>
                <a:tab pos="1959610" algn="l"/>
                <a:tab pos="7768590" algn="l"/>
              </a:tabLst>
            </a:pPr>
            <a:r>
              <a:rPr sz="15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u="sng" kern="0" spc="6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关键点之三：确定未来核心竞争力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和竞争策略</a:t>
            </a:r>
            <a:r>
              <a:rPr sz="15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6" name="picture 8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868" name="textbox 868"/>
          <p:cNvSpPr/>
          <p:nvPr/>
        </p:nvSpPr>
        <p:spPr>
          <a:xfrm>
            <a:off x="3269663" y="3911259"/>
            <a:ext cx="2461895" cy="6553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5460" algn="l" rtl="0" eaLnBrk="0">
              <a:lnSpc>
                <a:spcPct val="94000"/>
              </a:lnSpc>
              <a:tabLst>
                <a:tab pos="62484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产品或技术的  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855"/>
              </a:lnSpc>
              <a:spcBef>
                <a:spcPts val="220"/>
              </a:spcBef>
              <a:tabLst>
                <a:tab pos="72453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不可模仿性            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0" name="path 870"/>
          <p:cNvSpPr/>
          <p:nvPr/>
        </p:nvSpPr>
        <p:spPr>
          <a:xfrm>
            <a:off x="5208113" y="3923959"/>
            <a:ext cx="493298" cy="367419"/>
          </a:xfrm>
          <a:custGeom>
            <a:avLst/>
            <a:gdLst/>
            <a:ahLst/>
            <a:cxnLst/>
            <a:rect l="0" t="0" r="0" b="0"/>
            <a:pathLst>
              <a:path w="776" h="578">
                <a:moveTo>
                  <a:pt x="5" y="8"/>
                </a:moveTo>
                <a:lnTo>
                  <a:pt x="770" y="570"/>
                </a:lnTo>
              </a:path>
            </a:pathLst>
          </a:custGeom>
          <a:noFill/>
          <a:ln w="12700" cap="flat">
            <a:solidFill>
              <a:srgbClr val="385D8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2" name="path 872"/>
          <p:cNvSpPr/>
          <p:nvPr/>
        </p:nvSpPr>
        <p:spPr>
          <a:xfrm>
            <a:off x="3282363" y="3923959"/>
            <a:ext cx="493298" cy="367419"/>
          </a:xfrm>
          <a:custGeom>
            <a:avLst/>
            <a:gdLst/>
            <a:ahLst/>
            <a:cxnLst/>
            <a:rect l="0" t="0" r="0" b="0"/>
            <a:pathLst>
              <a:path w="776" h="578">
                <a:moveTo>
                  <a:pt x="5" y="570"/>
                </a:moveTo>
                <a:lnTo>
                  <a:pt x="770" y="8"/>
                </a:lnTo>
              </a:path>
            </a:pathLst>
          </a:custGeom>
          <a:noFill/>
          <a:ln w="12700" cap="flat">
            <a:solidFill>
              <a:srgbClr val="385D8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4" name="textbox 874"/>
          <p:cNvSpPr/>
          <p:nvPr/>
        </p:nvSpPr>
        <p:spPr>
          <a:xfrm>
            <a:off x="6270038" y="3911259"/>
            <a:ext cx="2461895" cy="6546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5460" algn="l" rtl="0" eaLnBrk="0">
              <a:lnSpc>
                <a:spcPct val="94000"/>
              </a:lnSpc>
              <a:tabLst>
                <a:tab pos="62547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资源或能力的  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850"/>
              </a:lnSpc>
              <a:spcBef>
                <a:spcPts val="220"/>
              </a:spcBef>
              <a:tabLst>
                <a:tab pos="93027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垄断性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6" name="path 876"/>
          <p:cNvSpPr/>
          <p:nvPr/>
        </p:nvSpPr>
        <p:spPr>
          <a:xfrm>
            <a:off x="8209122" y="3923959"/>
            <a:ext cx="493298" cy="367419"/>
          </a:xfrm>
          <a:custGeom>
            <a:avLst/>
            <a:gdLst/>
            <a:ahLst/>
            <a:cxnLst/>
            <a:rect l="0" t="0" r="0" b="0"/>
            <a:pathLst>
              <a:path w="776" h="578">
                <a:moveTo>
                  <a:pt x="5" y="8"/>
                </a:moveTo>
                <a:lnTo>
                  <a:pt x="770" y="570"/>
                </a:lnTo>
              </a:path>
            </a:pathLst>
          </a:custGeom>
          <a:noFill/>
          <a:ln w="12700" cap="flat">
            <a:solidFill>
              <a:srgbClr val="385D8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8" name="path 878"/>
          <p:cNvSpPr/>
          <p:nvPr/>
        </p:nvSpPr>
        <p:spPr>
          <a:xfrm>
            <a:off x="6282738" y="3923959"/>
            <a:ext cx="493298" cy="367419"/>
          </a:xfrm>
          <a:custGeom>
            <a:avLst/>
            <a:gdLst/>
            <a:ahLst/>
            <a:cxnLst/>
            <a:rect l="0" t="0" r="0" b="0"/>
            <a:pathLst>
              <a:path w="776" h="578">
                <a:moveTo>
                  <a:pt x="5" y="570"/>
                </a:moveTo>
                <a:lnTo>
                  <a:pt x="770" y="8"/>
                </a:lnTo>
              </a:path>
            </a:pathLst>
          </a:custGeom>
          <a:noFill/>
          <a:ln w="12700" cap="flat">
            <a:solidFill>
              <a:srgbClr val="385D8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0" name="textbox 880"/>
          <p:cNvSpPr/>
          <p:nvPr/>
        </p:nvSpPr>
        <p:spPr>
          <a:xfrm>
            <a:off x="340552" y="3911371"/>
            <a:ext cx="2319654" cy="6553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7520" algn="l" rtl="0" eaLnBrk="0">
              <a:lnSpc>
                <a:spcPct val="94000"/>
              </a:lnSpc>
              <a:spcBef>
                <a:spcPts val="5"/>
              </a:spcBef>
              <a:tabLst>
                <a:tab pos="65341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客户认知价   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855"/>
              </a:lnSpc>
              <a:spcBef>
                <a:spcPts val="220"/>
              </a:spcBef>
              <a:tabLst>
                <a:tab pos="65405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值的独特性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2" name="path 882"/>
          <p:cNvSpPr/>
          <p:nvPr/>
        </p:nvSpPr>
        <p:spPr>
          <a:xfrm>
            <a:off x="2159779" y="3924071"/>
            <a:ext cx="465018" cy="367195"/>
          </a:xfrm>
          <a:custGeom>
            <a:avLst/>
            <a:gdLst/>
            <a:ahLst/>
            <a:cxnLst/>
            <a:rect l="0" t="0" r="0" b="0"/>
            <a:pathLst>
              <a:path w="732" h="578">
                <a:moveTo>
                  <a:pt x="6" y="7"/>
                </a:moveTo>
                <a:lnTo>
                  <a:pt x="726" y="570"/>
                </a:lnTo>
              </a:path>
            </a:pathLst>
          </a:custGeom>
          <a:noFill/>
          <a:ln w="12700" cap="flat">
            <a:solidFill>
              <a:srgbClr val="385D8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4" name="path 884"/>
          <p:cNvSpPr/>
          <p:nvPr/>
        </p:nvSpPr>
        <p:spPr>
          <a:xfrm>
            <a:off x="353252" y="3924071"/>
            <a:ext cx="465018" cy="367195"/>
          </a:xfrm>
          <a:custGeom>
            <a:avLst/>
            <a:gdLst/>
            <a:ahLst/>
            <a:cxnLst/>
            <a:rect l="0" t="0" r="0" b="0"/>
            <a:pathLst>
              <a:path w="732" h="578">
                <a:moveTo>
                  <a:pt x="6" y="570"/>
                </a:moveTo>
                <a:lnTo>
                  <a:pt x="726" y="7"/>
                </a:lnTo>
              </a:path>
            </a:pathLst>
          </a:custGeom>
          <a:noFill/>
          <a:ln w="12700" cap="flat">
            <a:solidFill>
              <a:srgbClr val="385D8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6" name="textbox 886"/>
          <p:cNvSpPr/>
          <p:nvPr/>
        </p:nvSpPr>
        <p:spPr>
          <a:xfrm>
            <a:off x="5835522" y="1428750"/>
            <a:ext cx="1357630" cy="2857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4825" algn="l" rtl="0" eaLnBrk="0">
              <a:lnSpc>
                <a:spcPct val="98000"/>
              </a:lnSpc>
              <a:spcBef>
                <a:spcPts val="0"/>
              </a:spcBef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8" name="group 98"/>
          <p:cNvGrpSpPr/>
          <p:nvPr/>
        </p:nvGrpSpPr>
        <p:grpSpPr>
          <a:xfrm rot="21600000">
            <a:off x="4757547" y="1565275"/>
            <a:ext cx="3584574" cy="250825"/>
            <a:chOff x="0" y="0"/>
            <a:chExt cx="3584574" cy="250825"/>
          </a:xfrm>
        </p:grpSpPr>
        <p:sp>
          <p:nvSpPr>
            <p:cNvPr id="888" name="path 888"/>
            <p:cNvSpPr/>
            <p:nvPr/>
          </p:nvSpPr>
          <p:spPr>
            <a:xfrm>
              <a:off x="0" y="0"/>
              <a:ext cx="3584574" cy="250825"/>
            </a:xfrm>
            <a:custGeom>
              <a:avLst/>
              <a:gdLst/>
              <a:ahLst/>
              <a:cxnLst/>
              <a:rect l="0" t="0" r="0" b="0"/>
              <a:pathLst>
                <a:path w="5644" h="395">
                  <a:moveTo>
                    <a:pt x="10" y="385"/>
                  </a:moveTo>
                  <a:cubicBezTo>
                    <a:pt x="10" y="177"/>
                    <a:pt x="177" y="10"/>
                    <a:pt x="384" y="10"/>
                  </a:cubicBezTo>
                  <a:cubicBezTo>
                    <a:pt x="384" y="10"/>
                    <a:pt x="384" y="10"/>
                    <a:pt x="384" y="10"/>
                  </a:cubicBezTo>
                  <a:lnTo>
                    <a:pt x="384" y="10"/>
                  </a:lnTo>
                  <a:lnTo>
                    <a:pt x="5259" y="10"/>
                  </a:lnTo>
                  <a:lnTo>
                    <a:pt x="5259" y="10"/>
                  </a:lnTo>
                  <a:cubicBezTo>
                    <a:pt x="5467" y="10"/>
                    <a:pt x="5634" y="177"/>
                    <a:pt x="5634" y="385"/>
                  </a:cubicBezTo>
                  <a:cubicBezTo>
                    <a:pt x="5634" y="385"/>
                    <a:pt x="5634" y="385"/>
                    <a:pt x="5634" y="385"/>
                  </a:cubicBezTo>
                </a:path>
              </a:pathLst>
            </a:custGeom>
            <a:noFill/>
            <a:ln w="127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90" name="path 890"/>
            <p:cNvSpPr/>
            <p:nvPr/>
          </p:nvSpPr>
          <p:spPr>
            <a:xfrm>
              <a:off x="1077975" y="136525"/>
              <a:ext cx="1357376" cy="25400"/>
            </a:xfrm>
            <a:custGeom>
              <a:avLst/>
              <a:gdLst/>
              <a:ahLst/>
              <a:cxnLst/>
              <a:rect l="0" t="0" r="0" b="0"/>
              <a:pathLst>
                <a:path w="2137" h="40">
                  <a:moveTo>
                    <a:pt x="0" y="20"/>
                  </a:moveTo>
                  <a:lnTo>
                    <a:pt x="2137" y="20"/>
                  </a:lnTo>
                </a:path>
              </a:pathLst>
            </a:custGeom>
            <a:noFill/>
            <a:ln w="254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92" name="textbox 892"/>
          <p:cNvSpPr/>
          <p:nvPr/>
        </p:nvSpPr>
        <p:spPr>
          <a:xfrm>
            <a:off x="357162" y="1000125"/>
            <a:ext cx="2643504" cy="2857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9375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竞争优势的“四胜”和“五度”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4" name="textbox 894"/>
          <p:cNvSpPr/>
          <p:nvPr/>
        </p:nvSpPr>
        <p:spPr>
          <a:xfrm>
            <a:off x="285724" y="3143250"/>
            <a:ext cx="2643504" cy="2857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2435" algn="l" rtl="0" eaLnBrk="0">
              <a:lnSpc>
                <a:spcPct val="97000"/>
              </a:lnSpc>
              <a:spcBef>
                <a:spcPts val="0"/>
              </a:spcBef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核心竞争力的三个维度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96" name="table 896"/>
          <p:cNvGraphicFramePr>
            <a:graphicFrameLocks noGrp="1"/>
          </p:cNvGraphicFramePr>
          <p:nvPr/>
        </p:nvGraphicFramePr>
        <p:xfrm>
          <a:off x="1750822" y="1416050"/>
          <a:ext cx="1382395" cy="31115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1382395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95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四胜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8" name="table 898"/>
          <p:cNvGraphicFramePr>
            <a:graphicFrameLocks noGrp="1"/>
          </p:cNvGraphicFramePr>
          <p:nvPr/>
        </p:nvGraphicFramePr>
        <p:xfrm>
          <a:off x="971346" y="1922398"/>
          <a:ext cx="1369694" cy="298450"/>
        </p:xfrm>
        <a:graphic>
          <a:graphicData uri="http://schemas.openxmlformats.org/drawingml/2006/table">
            <a:tbl>
              <a:tblPr/>
              <a:tblGrid>
                <a:gridCol w="1369694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718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以新取胜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00" name="table 900"/>
          <p:cNvGraphicFramePr>
            <a:graphicFrameLocks noGrp="1"/>
          </p:cNvGraphicFramePr>
          <p:nvPr/>
        </p:nvGraphicFramePr>
        <p:xfrm>
          <a:off x="971346" y="2422525"/>
          <a:ext cx="1369694" cy="298450"/>
        </p:xfrm>
        <a:graphic>
          <a:graphicData uri="http://schemas.openxmlformats.org/drawingml/2006/table">
            <a:tbl>
              <a:tblPr/>
              <a:tblGrid>
                <a:gridCol w="1369694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718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以廉取胜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02" name="table 902"/>
          <p:cNvGraphicFramePr>
            <a:graphicFrameLocks noGrp="1"/>
          </p:cNvGraphicFramePr>
          <p:nvPr/>
        </p:nvGraphicFramePr>
        <p:xfrm>
          <a:off x="5043297" y="1851025"/>
          <a:ext cx="1369695" cy="298450"/>
        </p:xfrm>
        <a:graphic>
          <a:graphicData uri="http://schemas.openxmlformats.org/drawingml/2006/table">
            <a:tbl>
              <a:tblPr/>
              <a:tblGrid>
                <a:gridCol w="1369695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优势重要度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04" name="table 904"/>
          <p:cNvGraphicFramePr>
            <a:graphicFrameLocks noGrp="1"/>
          </p:cNvGraphicFramePr>
          <p:nvPr/>
        </p:nvGraphicFramePr>
        <p:xfrm>
          <a:off x="6686423" y="1851025"/>
          <a:ext cx="1369694" cy="298450"/>
        </p:xfrm>
        <a:graphic>
          <a:graphicData uri="http://schemas.openxmlformats.org/drawingml/2006/table">
            <a:tbl>
              <a:tblPr/>
              <a:tblGrid>
                <a:gridCol w="1369694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147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优势程度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06" name="table 906"/>
          <p:cNvGraphicFramePr>
            <a:graphicFrameLocks noGrp="1"/>
          </p:cNvGraphicFramePr>
          <p:nvPr/>
        </p:nvGraphicFramePr>
        <p:xfrm>
          <a:off x="5829172" y="2208148"/>
          <a:ext cx="1369694" cy="298450"/>
        </p:xfrm>
        <a:graphic>
          <a:graphicData uri="http://schemas.openxmlformats.org/drawingml/2006/table">
            <a:tbl>
              <a:tblPr/>
              <a:tblGrid>
                <a:gridCol w="1369694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30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优势持续时间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08" name="table 908"/>
          <p:cNvGraphicFramePr>
            <a:graphicFrameLocks noGrp="1"/>
          </p:cNvGraphicFramePr>
          <p:nvPr/>
        </p:nvGraphicFramePr>
        <p:xfrm>
          <a:off x="5043297" y="2565400"/>
          <a:ext cx="1369695" cy="298450"/>
        </p:xfrm>
        <a:graphic>
          <a:graphicData uri="http://schemas.openxmlformats.org/drawingml/2006/table">
            <a:tbl>
              <a:tblPr/>
              <a:tblGrid>
                <a:gridCol w="1369695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147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优势来源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10" name="table 910"/>
          <p:cNvGraphicFramePr>
            <a:graphicFrameLocks noGrp="1"/>
          </p:cNvGraphicFramePr>
          <p:nvPr/>
        </p:nvGraphicFramePr>
        <p:xfrm>
          <a:off x="6686423" y="2565400"/>
          <a:ext cx="1369694" cy="298450"/>
        </p:xfrm>
        <a:graphic>
          <a:graphicData uri="http://schemas.openxmlformats.org/drawingml/2006/table">
            <a:tbl>
              <a:tblPr/>
              <a:tblGrid>
                <a:gridCol w="1369694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30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优势维持成本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12" name="table 912"/>
          <p:cNvGraphicFramePr>
            <a:graphicFrameLocks noGrp="1"/>
          </p:cNvGraphicFramePr>
          <p:nvPr/>
        </p:nvGraphicFramePr>
        <p:xfrm>
          <a:off x="2614422" y="1922398"/>
          <a:ext cx="1369694" cy="298450"/>
        </p:xfrm>
        <a:graphic>
          <a:graphicData uri="http://schemas.openxmlformats.org/drawingml/2006/table">
            <a:tbl>
              <a:tblPr/>
              <a:tblGrid>
                <a:gridCol w="1369694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718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以优取胜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14" name="table 914"/>
          <p:cNvGraphicFramePr>
            <a:graphicFrameLocks noGrp="1"/>
          </p:cNvGraphicFramePr>
          <p:nvPr/>
        </p:nvGraphicFramePr>
        <p:xfrm>
          <a:off x="2614422" y="2422525"/>
          <a:ext cx="1369694" cy="298450"/>
        </p:xfrm>
        <a:graphic>
          <a:graphicData uri="http://schemas.openxmlformats.org/drawingml/2006/table">
            <a:tbl>
              <a:tblPr/>
              <a:tblGrid>
                <a:gridCol w="1369694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718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以快取胜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16" name="path 916"/>
          <p:cNvSpPr/>
          <p:nvPr/>
        </p:nvSpPr>
        <p:spPr>
          <a:xfrm>
            <a:off x="5822822" y="1428750"/>
            <a:ext cx="1382776" cy="285750"/>
          </a:xfrm>
          <a:custGeom>
            <a:avLst/>
            <a:gdLst/>
            <a:ahLst/>
            <a:cxnLst/>
            <a:rect l="0" t="0" r="0" b="0"/>
            <a:pathLst>
              <a:path w="2177" h="450">
                <a:moveTo>
                  <a:pt x="2157" y="450"/>
                </a:moveTo>
                <a:lnTo>
                  <a:pt x="2157" y="0"/>
                </a:lnTo>
                <a:moveTo>
                  <a:pt x="20" y="0"/>
                </a:moveTo>
                <a:lnTo>
                  <a:pt x="20" y="450"/>
                </a:lnTo>
              </a:path>
            </a:pathLst>
          </a:custGeom>
          <a:noFill/>
          <a:ln w="25400" cap="flat">
            <a:solidFill>
              <a:srgbClr val="0070C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8" name="path 918"/>
          <p:cNvSpPr/>
          <p:nvPr/>
        </p:nvSpPr>
        <p:spPr>
          <a:xfrm>
            <a:off x="8091296" y="1809750"/>
            <a:ext cx="250825" cy="1196975"/>
          </a:xfrm>
          <a:custGeom>
            <a:avLst/>
            <a:gdLst/>
            <a:ahLst/>
            <a:cxnLst/>
            <a:rect l="0" t="0" r="0" b="0"/>
            <a:pathLst>
              <a:path w="395" h="1885">
                <a:moveTo>
                  <a:pt x="385" y="0"/>
                </a:moveTo>
                <a:lnTo>
                  <a:pt x="385" y="1500"/>
                </a:lnTo>
                <a:lnTo>
                  <a:pt x="385" y="1500"/>
                </a:lnTo>
                <a:cubicBezTo>
                  <a:pt x="385" y="1707"/>
                  <a:pt x="217" y="1875"/>
                  <a:pt x="10" y="1875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0" name="path 920"/>
          <p:cNvSpPr/>
          <p:nvPr/>
        </p:nvSpPr>
        <p:spPr>
          <a:xfrm>
            <a:off x="4757547" y="1809750"/>
            <a:ext cx="250824" cy="1196975"/>
          </a:xfrm>
          <a:custGeom>
            <a:avLst/>
            <a:gdLst/>
            <a:ahLst/>
            <a:cxnLst/>
            <a:rect l="0" t="0" r="0" b="0"/>
            <a:pathLst>
              <a:path w="394" h="1885">
                <a:moveTo>
                  <a:pt x="384" y="1875"/>
                </a:moveTo>
                <a:cubicBezTo>
                  <a:pt x="177" y="1875"/>
                  <a:pt x="10" y="1707"/>
                  <a:pt x="10" y="1500"/>
                </a:cubicBezTo>
                <a:moveTo>
                  <a:pt x="10" y="1500"/>
                </a:move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2" name="path 922"/>
          <p:cNvSpPr/>
          <p:nvPr/>
        </p:nvSpPr>
        <p:spPr>
          <a:xfrm>
            <a:off x="5002021" y="2994025"/>
            <a:ext cx="3101975" cy="12700"/>
          </a:xfrm>
          <a:custGeom>
            <a:avLst/>
            <a:gdLst/>
            <a:ahLst/>
            <a:cxnLst/>
            <a:rect l="0" t="0" r="0" b="0"/>
            <a:pathLst>
              <a:path w="4885" h="20">
                <a:moveTo>
                  <a:pt x="4875" y="10"/>
                </a:moveTo>
                <a:cubicBezTo>
                  <a:pt x="4875" y="10"/>
                  <a:pt x="4875" y="10"/>
                  <a:pt x="4875" y="10"/>
                </a:cubicBezTo>
                <a:lnTo>
                  <a:pt x="4875" y="10"/>
                </a:ln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4" name="path 924"/>
          <p:cNvSpPr/>
          <p:nvPr/>
        </p:nvSpPr>
        <p:spPr>
          <a:xfrm>
            <a:off x="5835522" y="1416050"/>
            <a:ext cx="1357376" cy="25400"/>
          </a:xfrm>
          <a:custGeom>
            <a:avLst/>
            <a:gdLst/>
            <a:ahLst/>
            <a:cxnLst/>
            <a:rect l="0" t="0" r="0" b="0"/>
            <a:pathLst>
              <a:path w="2137" h="40">
                <a:moveTo>
                  <a:pt x="2137" y="20"/>
                </a:moveTo>
                <a:lnTo>
                  <a:pt x="0" y="20"/>
                </a:lnTo>
              </a:path>
            </a:pathLst>
          </a:custGeom>
          <a:noFill/>
          <a:ln w="25400" cap="flat">
            <a:solidFill>
              <a:srgbClr val="0070C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6" name="path 926"/>
          <p:cNvSpPr/>
          <p:nvPr/>
        </p:nvSpPr>
        <p:spPr>
          <a:xfrm>
            <a:off x="3771900" y="3922725"/>
            <a:ext cx="1457325" cy="12700"/>
          </a:xfrm>
          <a:custGeom>
            <a:avLst/>
            <a:gdLst/>
            <a:ahLst/>
            <a:cxnLst/>
            <a:rect l="0" t="0" r="0" b="0"/>
            <a:pathLst>
              <a:path w="2295" h="20">
                <a:moveTo>
                  <a:pt x="0" y="10"/>
                </a:moveTo>
                <a:lnTo>
                  <a:pt x="2295" y="10"/>
                </a:lnTo>
              </a:path>
            </a:pathLst>
          </a:custGeom>
          <a:noFill/>
          <a:ln w="12700" cap="flat">
            <a:solidFill>
              <a:srgbClr val="385D8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8" name="path 928"/>
          <p:cNvSpPr/>
          <p:nvPr/>
        </p:nvSpPr>
        <p:spPr>
          <a:xfrm>
            <a:off x="6772275" y="3922725"/>
            <a:ext cx="1457325" cy="12700"/>
          </a:xfrm>
          <a:custGeom>
            <a:avLst/>
            <a:gdLst/>
            <a:ahLst/>
            <a:cxnLst/>
            <a:rect l="0" t="0" r="0" b="0"/>
            <a:pathLst>
              <a:path w="2295" h="20">
                <a:moveTo>
                  <a:pt x="0" y="10"/>
                </a:moveTo>
                <a:lnTo>
                  <a:pt x="2295" y="10"/>
                </a:lnTo>
              </a:path>
            </a:pathLst>
          </a:custGeom>
          <a:noFill/>
          <a:ln w="12700" cap="flat">
            <a:solidFill>
              <a:srgbClr val="385D8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0" name="path 930"/>
          <p:cNvSpPr/>
          <p:nvPr/>
        </p:nvSpPr>
        <p:spPr>
          <a:xfrm>
            <a:off x="814362" y="3922725"/>
            <a:ext cx="1371562" cy="12700"/>
          </a:xfrm>
          <a:custGeom>
            <a:avLst/>
            <a:gdLst/>
            <a:ahLst/>
            <a:cxnLst/>
            <a:rect l="0" t="0" r="0" b="0"/>
            <a:pathLst>
              <a:path w="2159" h="20">
                <a:moveTo>
                  <a:pt x="0" y="10"/>
                </a:moveTo>
                <a:lnTo>
                  <a:pt x="2159" y="10"/>
                </a:lnTo>
              </a:path>
            </a:pathLst>
          </a:custGeom>
          <a:noFill/>
          <a:ln w="12700" cap="flat">
            <a:solidFill>
              <a:srgbClr val="385D8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2" name="path 932"/>
          <p:cNvSpPr/>
          <p:nvPr/>
        </p:nvSpPr>
        <p:spPr>
          <a:xfrm>
            <a:off x="4757547" y="2755900"/>
            <a:ext cx="12700" cy="12700"/>
          </a:xfrm>
          <a:custGeom>
            <a:avLst/>
            <a:gdLst/>
            <a:ahLst/>
            <a:cxnLst/>
            <a:rect l="0" t="0" r="0" b="0"/>
            <a:pathLst>
              <a:path w="20" h="20">
                <a:moveTo>
                  <a:pt x="10" y="10"/>
                </a:moveTo>
                <a:cubicBezTo>
                  <a:pt x="10" y="10"/>
                  <a:pt x="10" y="10"/>
                  <a:pt x="10" y="10"/>
                </a:cubicBezTo>
              </a:path>
            </a:pathLst>
          </a:custGeom>
          <a:noFill/>
          <a:ln w="12700" cap="flat">
            <a:solidFill>
              <a:srgbClr val="0070C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rect 9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936" name="table 936"/>
          <p:cNvGraphicFramePr>
            <a:graphicFrameLocks noGrp="1"/>
          </p:cNvGraphicFramePr>
          <p:nvPr/>
        </p:nvGraphicFramePr>
        <p:xfrm>
          <a:off x="4357623" y="987425"/>
          <a:ext cx="4500245" cy="3668394"/>
        </p:xfrm>
        <a:graphic>
          <a:graphicData uri="http://schemas.openxmlformats.org/drawingml/2006/table">
            <a:tbl>
              <a:tblPr/>
              <a:tblGrid>
                <a:gridCol w="1000125"/>
                <a:gridCol w="1000125"/>
                <a:gridCol w="2499995"/>
              </a:tblGrid>
              <a:tr h="3295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176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战略类型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176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战略选择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40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含义/特点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6854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一体化战略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717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前向一体化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97000"/>
                        </a:lnSpc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对分销商和零售商取得所有权或者增加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掎制权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489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26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后向一体化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对供应商取得所有权或者增加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掎制权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49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26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横向一体化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对竞争者取得所有权或者增加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掎制权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49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780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多元化战略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6535" algn="l" rtl="0" eaLnBrk="0">
                        <a:lnSpc>
                          <a:spcPct val="9700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相关多元化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增加新的相关产品或朋务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49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93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非相关多元化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增加新的不相关的产品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或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朋务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432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市场渗透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通过营销、提高产品或朋务的市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场仹额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49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增强型战略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432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市场开发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现有产品或朋务引入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新领域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49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产品开发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52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改善或开发产品或朋务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，增加销量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49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925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收缩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降本、裁员或重组，业务收缩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49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161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防御性战略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735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剥离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将业务拆分、进行部分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卒出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49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6715" algn="l" rtl="0" eaLnBrk="0">
                        <a:lnSpc>
                          <a:spcPct val="9700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清算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卒掉所有资产或部分有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形资产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indent="-22923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迈克尔波特的竞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争战略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9565" algn="l" rtl="0" eaLnBrk="0">
                        <a:lnSpc>
                          <a:spcPct val="9700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差异化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对价格不敂感客户提供差异化产品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或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朋务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49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17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成本领先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低成本高价值的产品或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朋务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825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73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聚焦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将成本领先战略聚焦小部分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群体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0" name="group 100"/>
          <p:cNvGrpSpPr/>
          <p:nvPr/>
        </p:nvGrpSpPr>
        <p:grpSpPr>
          <a:xfrm rot="21600000">
            <a:off x="939608" y="1605191"/>
            <a:ext cx="2545651" cy="2507226"/>
            <a:chOff x="0" y="0"/>
            <a:chExt cx="2545651" cy="2507226"/>
          </a:xfrm>
        </p:grpSpPr>
        <p:sp>
          <p:nvSpPr>
            <p:cNvPr id="938" name="path 938"/>
            <p:cNvSpPr/>
            <p:nvPr/>
          </p:nvSpPr>
          <p:spPr>
            <a:xfrm>
              <a:off x="0" y="473703"/>
              <a:ext cx="1339152" cy="1074388"/>
            </a:xfrm>
            <a:custGeom>
              <a:avLst/>
              <a:gdLst/>
              <a:ahLst/>
              <a:cxnLst/>
              <a:rect l="0" t="0" r="0" b="0"/>
              <a:pathLst>
                <a:path w="2108" h="1691">
                  <a:moveTo>
                    <a:pt x="385" y="1691"/>
                  </a:moveTo>
                  <a:cubicBezTo>
                    <a:pt x="385" y="1691"/>
                    <a:pt x="-236" y="1112"/>
                    <a:pt x="138" y="498"/>
                  </a:cubicBezTo>
                  <a:cubicBezTo>
                    <a:pt x="592" y="-253"/>
                    <a:pt x="2108" y="105"/>
                    <a:pt x="2108" y="105"/>
                  </a:cubicBezTo>
                  <a:cubicBezTo>
                    <a:pt x="2108" y="105"/>
                    <a:pt x="1333" y="90"/>
                    <a:pt x="874" y="640"/>
                  </a:cubicBezTo>
                  <a:cubicBezTo>
                    <a:pt x="553" y="1028"/>
                    <a:pt x="385" y="1691"/>
                    <a:pt x="385" y="1691"/>
                  </a:cubicBez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40" name="path 940"/>
            <p:cNvSpPr/>
            <p:nvPr/>
          </p:nvSpPr>
          <p:spPr>
            <a:xfrm>
              <a:off x="723202" y="0"/>
              <a:ext cx="1297051" cy="1135341"/>
            </a:xfrm>
            <a:custGeom>
              <a:avLst/>
              <a:gdLst/>
              <a:ahLst/>
              <a:cxnLst/>
              <a:rect l="0" t="0" r="0" b="0"/>
              <a:pathLst>
                <a:path w="2042" h="1787">
                  <a:moveTo>
                    <a:pt x="0" y="652"/>
                  </a:moveTo>
                  <a:cubicBezTo>
                    <a:pt x="0" y="652"/>
                    <a:pt x="360" y="-119"/>
                    <a:pt x="1060" y="42"/>
                  </a:cubicBezTo>
                  <a:cubicBezTo>
                    <a:pt x="1919" y="243"/>
                    <a:pt x="2042" y="1787"/>
                    <a:pt x="2042" y="1787"/>
                  </a:cubicBezTo>
                  <a:cubicBezTo>
                    <a:pt x="2042" y="1787"/>
                    <a:pt x="1825" y="1050"/>
                    <a:pt x="1154" y="784"/>
                  </a:cubicBezTo>
                  <a:cubicBezTo>
                    <a:pt x="685" y="597"/>
                    <a:pt x="0" y="652"/>
                    <a:pt x="0" y="652"/>
                  </a:cubicBezTo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42" name="path 942"/>
            <p:cNvSpPr/>
            <p:nvPr/>
          </p:nvSpPr>
          <p:spPr>
            <a:xfrm>
              <a:off x="1667828" y="516343"/>
              <a:ext cx="877823" cy="1453261"/>
            </a:xfrm>
            <a:custGeom>
              <a:avLst/>
              <a:gdLst/>
              <a:ahLst/>
              <a:cxnLst/>
              <a:rect l="0" t="0" r="0" b="0"/>
              <a:pathLst>
                <a:path w="1382" h="2288">
                  <a:moveTo>
                    <a:pt x="454" y="0"/>
                  </a:moveTo>
                  <a:cubicBezTo>
                    <a:pt x="454" y="0"/>
                    <a:pt x="1303" y="103"/>
                    <a:pt x="1362" y="820"/>
                  </a:cubicBezTo>
                  <a:cubicBezTo>
                    <a:pt x="1436" y="1694"/>
                    <a:pt x="0" y="2288"/>
                    <a:pt x="0" y="2288"/>
                  </a:cubicBezTo>
                  <a:cubicBezTo>
                    <a:pt x="0" y="2288"/>
                    <a:pt x="636" y="1851"/>
                    <a:pt x="681" y="1134"/>
                  </a:cubicBezTo>
                  <a:cubicBezTo>
                    <a:pt x="710" y="633"/>
                    <a:pt x="454" y="0"/>
                    <a:pt x="454" y="0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44" name="path 944"/>
            <p:cNvSpPr/>
            <p:nvPr/>
          </p:nvSpPr>
          <p:spPr>
            <a:xfrm>
              <a:off x="761683" y="1749513"/>
              <a:ext cx="1498801" cy="757712"/>
            </a:xfrm>
            <a:custGeom>
              <a:avLst/>
              <a:gdLst/>
              <a:ahLst/>
              <a:cxnLst/>
              <a:rect l="0" t="0" r="0" b="0"/>
              <a:pathLst>
                <a:path w="2360" h="1193">
                  <a:moveTo>
                    <a:pt x="2323" y="0"/>
                  </a:moveTo>
                  <a:cubicBezTo>
                    <a:pt x="2323" y="0"/>
                    <a:pt x="2485" y="837"/>
                    <a:pt x="1824" y="1112"/>
                  </a:cubicBezTo>
                  <a:cubicBezTo>
                    <a:pt x="1011" y="1457"/>
                    <a:pt x="0" y="275"/>
                    <a:pt x="0" y="275"/>
                  </a:cubicBezTo>
                  <a:cubicBezTo>
                    <a:pt x="0" y="275"/>
                    <a:pt x="611" y="743"/>
                    <a:pt x="1312" y="566"/>
                  </a:cubicBezTo>
                  <a:cubicBezTo>
                    <a:pt x="1800" y="438"/>
                    <a:pt x="2323" y="0"/>
                    <a:pt x="2323" y="0"/>
                  </a:cubicBezTo>
                </a:path>
              </a:pathLst>
            </a:custGeom>
            <a:solidFill>
              <a:srgbClr val="7F7F7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46" name="path 946"/>
            <p:cNvSpPr/>
            <p:nvPr/>
          </p:nvSpPr>
          <p:spPr>
            <a:xfrm>
              <a:off x="265630" y="1044917"/>
              <a:ext cx="916549" cy="1451086"/>
            </a:xfrm>
            <a:custGeom>
              <a:avLst/>
              <a:gdLst/>
              <a:ahLst/>
              <a:cxnLst/>
              <a:rect l="0" t="0" r="0" b="0"/>
              <a:pathLst>
                <a:path w="1443" h="2285">
                  <a:moveTo>
                    <a:pt x="1443" y="2117"/>
                  </a:moveTo>
                  <a:cubicBezTo>
                    <a:pt x="1443" y="2117"/>
                    <a:pt x="696" y="2525"/>
                    <a:pt x="221" y="1985"/>
                  </a:cubicBezTo>
                  <a:cubicBezTo>
                    <a:pt x="-352" y="1321"/>
                    <a:pt x="459" y="0"/>
                    <a:pt x="459" y="0"/>
                  </a:cubicBezTo>
                  <a:cubicBezTo>
                    <a:pt x="459" y="0"/>
                    <a:pt x="201" y="722"/>
                    <a:pt x="587" y="1331"/>
                  </a:cubicBezTo>
                  <a:cubicBezTo>
                    <a:pt x="859" y="1754"/>
                    <a:pt x="1443" y="2117"/>
                    <a:pt x="1443" y="2117"/>
                  </a:cubicBezTo>
                </a:path>
              </a:pathLst>
            </a:custGeom>
            <a:solidFill>
              <a:srgbClr val="4BACC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48" name="path 948"/>
            <p:cNvSpPr/>
            <p:nvPr/>
          </p:nvSpPr>
          <p:spPr>
            <a:xfrm>
              <a:off x="172492" y="100037"/>
              <a:ext cx="2289848" cy="2283218"/>
            </a:xfrm>
            <a:custGeom>
              <a:avLst/>
              <a:gdLst/>
              <a:ahLst/>
              <a:cxnLst/>
              <a:rect l="0" t="0" r="0" b="0"/>
              <a:pathLst>
                <a:path w="3606" h="3595">
                  <a:moveTo>
                    <a:pt x="0" y="1404"/>
                  </a:moveTo>
                  <a:cubicBezTo>
                    <a:pt x="0" y="1427"/>
                    <a:pt x="37" y="1464"/>
                    <a:pt x="59" y="1471"/>
                  </a:cubicBezTo>
                  <a:cubicBezTo>
                    <a:pt x="66" y="1471"/>
                    <a:pt x="74" y="1464"/>
                    <a:pt x="89" y="1464"/>
                  </a:cubicBezTo>
                  <a:cubicBezTo>
                    <a:pt x="89" y="1464"/>
                    <a:pt x="192" y="1471"/>
                    <a:pt x="222" y="1456"/>
                  </a:cubicBezTo>
                  <a:cubicBezTo>
                    <a:pt x="244" y="1449"/>
                    <a:pt x="319" y="1382"/>
                    <a:pt x="319" y="1367"/>
                  </a:cubicBezTo>
                  <a:cubicBezTo>
                    <a:pt x="319" y="1352"/>
                    <a:pt x="311" y="1345"/>
                    <a:pt x="296" y="1360"/>
                  </a:cubicBezTo>
                  <a:cubicBezTo>
                    <a:pt x="274" y="1367"/>
                    <a:pt x="259" y="1390"/>
                    <a:pt x="244" y="1404"/>
                  </a:cubicBezTo>
                  <a:cubicBezTo>
                    <a:pt x="215" y="1427"/>
                    <a:pt x="155" y="1434"/>
                    <a:pt x="126" y="1397"/>
                  </a:cubicBezTo>
                  <a:cubicBezTo>
                    <a:pt x="126" y="1397"/>
                    <a:pt x="207" y="1404"/>
                    <a:pt x="222" y="1382"/>
                  </a:cubicBezTo>
                  <a:cubicBezTo>
                    <a:pt x="229" y="1367"/>
                    <a:pt x="222" y="1352"/>
                    <a:pt x="207" y="1360"/>
                  </a:cubicBezTo>
                  <a:cubicBezTo>
                    <a:pt x="192" y="1360"/>
                    <a:pt x="126" y="1360"/>
                    <a:pt x="111" y="1360"/>
                  </a:cubicBezTo>
                  <a:cubicBezTo>
                    <a:pt x="89" y="1352"/>
                    <a:pt x="59" y="1345"/>
                    <a:pt x="51" y="1352"/>
                  </a:cubicBezTo>
                  <a:cubicBezTo>
                    <a:pt x="37" y="1360"/>
                    <a:pt x="7" y="1382"/>
                    <a:pt x="0" y="1404"/>
                  </a:cubicBezTo>
                </a:path>
                <a:path w="3606" h="3595">
                  <a:moveTo>
                    <a:pt x="230" y="1280"/>
                  </a:moveTo>
                  <a:cubicBezTo>
                    <a:pt x="133" y="1280"/>
                    <a:pt x="133" y="1280"/>
                    <a:pt x="133" y="1280"/>
                  </a:cubicBezTo>
                  <a:cubicBezTo>
                    <a:pt x="126" y="1280"/>
                    <a:pt x="118" y="1287"/>
                    <a:pt x="118" y="1294"/>
                  </a:cubicBezTo>
                  <a:cubicBezTo>
                    <a:pt x="118" y="1301"/>
                    <a:pt x="126" y="1308"/>
                    <a:pt x="133" y="1308"/>
                  </a:cubicBezTo>
                  <a:cubicBezTo>
                    <a:pt x="155" y="1308"/>
                    <a:pt x="155" y="1308"/>
                    <a:pt x="155" y="1308"/>
                  </a:cubicBezTo>
                  <a:cubicBezTo>
                    <a:pt x="155" y="1308"/>
                    <a:pt x="155" y="1308"/>
                    <a:pt x="155" y="1308"/>
                  </a:cubicBezTo>
                  <a:cubicBezTo>
                    <a:pt x="155" y="1322"/>
                    <a:pt x="163" y="1329"/>
                    <a:pt x="185" y="1329"/>
                  </a:cubicBezTo>
                  <a:cubicBezTo>
                    <a:pt x="200" y="1329"/>
                    <a:pt x="215" y="1322"/>
                    <a:pt x="215" y="1308"/>
                  </a:cubicBezTo>
                  <a:cubicBezTo>
                    <a:pt x="215" y="1308"/>
                    <a:pt x="208" y="1308"/>
                    <a:pt x="208" y="1308"/>
                  </a:cubicBezTo>
                  <a:cubicBezTo>
                    <a:pt x="230" y="1308"/>
                    <a:pt x="230" y="1308"/>
                    <a:pt x="230" y="1308"/>
                  </a:cubicBezTo>
                  <a:cubicBezTo>
                    <a:pt x="237" y="1308"/>
                    <a:pt x="245" y="1301"/>
                    <a:pt x="245" y="1294"/>
                  </a:cubicBezTo>
                  <a:cubicBezTo>
                    <a:pt x="245" y="1287"/>
                    <a:pt x="237" y="1280"/>
                    <a:pt x="230" y="1280"/>
                  </a:cubicBezTo>
                </a:path>
                <a:path w="3606" h="3595">
                  <a:moveTo>
                    <a:pt x="183" y="983"/>
                  </a:moveTo>
                  <a:cubicBezTo>
                    <a:pt x="117" y="983"/>
                    <a:pt x="65" y="1034"/>
                    <a:pt x="65" y="1100"/>
                  </a:cubicBezTo>
                  <a:cubicBezTo>
                    <a:pt x="65" y="1151"/>
                    <a:pt x="117" y="1181"/>
                    <a:pt x="117" y="1239"/>
                  </a:cubicBezTo>
                  <a:cubicBezTo>
                    <a:pt x="250" y="1239"/>
                    <a:pt x="250" y="1239"/>
                    <a:pt x="250" y="1239"/>
                  </a:cubicBezTo>
                  <a:cubicBezTo>
                    <a:pt x="250" y="1181"/>
                    <a:pt x="294" y="1151"/>
                    <a:pt x="294" y="1100"/>
                  </a:cubicBezTo>
                  <a:cubicBezTo>
                    <a:pt x="294" y="1034"/>
                    <a:pt x="242" y="983"/>
                    <a:pt x="183" y="983"/>
                  </a:cubicBezTo>
                  <a:moveTo>
                    <a:pt x="205" y="1137"/>
                  </a:moveTo>
                  <a:cubicBezTo>
                    <a:pt x="183" y="1122"/>
                    <a:pt x="183" y="1122"/>
                    <a:pt x="183" y="1122"/>
                  </a:cubicBezTo>
                  <a:cubicBezTo>
                    <a:pt x="154" y="1137"/>
                    <a:pt x="154" y="1137"/>
                    <a:pt x="154" y="1137"/>
                  </a:cubicBezTo>
                  <a:cubicBezTo>
                    <a:pt x="154" y="1107"/>
                    <a:pt x="154" y="1107"/>
                    <a:pt x="154" y="1107"/>
                  </a:cubicBezTo>
                  <a:cubicBezTo>
                    <a:pt x="131" y="1085"/>
                    <a:pt x="131" y="1085"/>
                    <a:pt x="131" y="1085"/>
                  </a:cubicBezTo>
                  <a:cubicBezTo>
                    <a:pt x="168" y="1078"/>
                    <a:pt x="168" y="1078"/>
                    <a:pt x="168" y="1078"/>
                  </a:cubicBezTo>
                  <a:cubicBezTo>
                    <a:pt x="183" y="1049"/>
                    <a:pt x="183" y="1049"/>
                    <a:pt x="183" y="1049"/>
                  </a:cubicBezTo>
                  <a:cubicBezTo>
                    <a:pt x="191" y="1078"/>
                    <a:pt x="191" y="1078"/>
                    <a:pt x="191" y="1078"/>
                  </a:cubicBezTo>
                  <a:cubicBezTo>
                    <a:pt x="227" y="1085"/>
                    <a:pt x="227" y="1085"/>
                    <a:pt x="227" y="1085"/>
                  </a:cubicBezTo>
                  <a:cubicBezTo>
                    <a:pt x="205" y="1107"/>
                    <a:pt x="205" y="1107"/>
                    <a:pt x="205" y="1107"/>
                  </a:cubicBezTo>
                  <a:lnTo>
                    <a:pt x="205" y="1137"/>
                  </a:lnTo>
                  <a:close/>
                </a:path>
                <a:path w="3606" h="3595">
                  <a:moveTo>
                    <a:pt x="126" y="1272"/>
                  </a:moveTo>
                  <a:cubicBezTo>
                    <a:pt x="237" y="1272"/>
                    <a:pt x="237" y="1272"/>
                    <a:pt x="237" y="1272"/>
                  </a:cubicBezTo>
                  <a:cubicBezTo>
                    <a:pt x="245" y="1272"/>
                    <a:pt x="245" y="1264"/>
                    <a:pt x="245" y="1264"/>
                  </a:cubicBezTo>
                  <a:cubicBezTo>
                    <a:pt x="245" y="1255"/>
                    <a:pt x="245" y="1247"/>
                    <a:pt x="237" y="1247"/>
                  </a:cubicBezTo>
                  <a:cubicBezTo>
                    <a:pt x="126" y="1247"/>
                    <a:pt x="126" y="1247"/>
                    <a:pt x="126" y="1247"/>
                  </a:cubicBezTo>
                  <a:cubicBezTo>
                    <a:pt x="118" y="1247"/>
                    <a:pt x="118" y="1255"/>
                    <a:pt x="118" y="1264"/>
                  </a:cubicBezTo>
                  <a:cubicBezTo>
                    <a:pt x="118" y="1264"/>
                    <a:pt x="118" y="1272"/>
                    <a:pt x="126" y="1272"/>
                  </a:cubicBezTo>
                </a:path>
                <a:path w="3606" h="3595">
                  <a:moveTo>
                    <a:pt x="1826" y="224"/>
                  </a:moveTo>
                  <a:cubicBezTo>
                    <a:pt x="1826" y="212"/>
                    <a:pt x="1837" y="203"/>
                    <a:pt x="1849" y="203"/>
                  </a:cubicBezTo>
                  <a:cubicBezTo>
                    <a:pt x="1849" y="203"/>
                    <a:pt x="1849" y="203"/>
                    <a:pt x="1849" y="203"/>
                  </a:cubicBezTo>
                  <a:lnTo>
                    <a:pt x="1849" y="203"/>
                  </a:lnTo>
                  <a:cubicBezTo>
                    <a:pt x="1862" y="203"/>
                    <a:pt x="1872" y="212"/>
                    <a:pt x="1872" y="224"/>
                  </a:cubicBezTo>
                  <a:cubicBezTo>
                    <a:pt x="1872" y="224"/>
                    <a:pt x="1872" y="224"/>
                    <a:pt x="1872" y="224"/>
                  </a:cubicBezTo>
                  <a:lnTo>
                    <a:pt x="1872" y="224"/>
                  </a:lnTo>
                  <a:cubicBezTo>
                    <a:pt x="1872" y="236"/>
                    <a:pt x="1862" y="245"/>
                    <a:pt x="1849" y="245"/>
                  </a:cubicBezTo>
                  <a:cubicBezTo>
                    <a:pt x="1849" y="245"/>
                    <a:pt x="1849" y="245"/>
                    <a:pt x="1849" y="245"/>
                  </a:cubicBezTo>
                  <a:lnTo>
                    <a:pt x="1849" y="245"/>
                  </a:lnTo>
                  <a:cubicBezTo>
                    <a:pt x="1837" y="245"/>
                    <a:pt x="1826" y="236"/>
                    <a:pt x="1826" y="224"/>
                  </a:cubicBezTo>
                  <a:cubicBezTo>
                    <a:pt x="1826" y="224"/>
                    <a:pt x="1826" y="224"/>
                    <a:pt x="1826" y="224"/>
                  </a:cubicBezTo>
                </a:path>
                <a:path w="3606" h="3595">
                  <a:moveTo>
                    <a:pt x="1858" y="392"/>
                  </a:moveTo>
                  <a:cubicBezTo>
                    <a:pt x="1826" y="334"/>
                    <a:pt x="1826" y="334"/>
                    <a:pt x="1826" y="334"/>
                  </a:cubicBezTo>
                  <a:cubicBezTo>
                    <a:pt x="1832" y="334"/>
                    <a:pt x="1832" y="328"/>
                    <a:pt x="1832" y="321"/>
                  </a:cubicBezTo>
                  <a:cubicBezTo>
                    <a:pt x="1845" y="277"/>
                    <a:pt x="1845" y="277"/>
                    <a:pt x="1845" y="277"/>
                  </a:cubicBezTo>
                  <a:cubicBezTo>
                    <a:pt x="1845" y="270"/>
                    <a:pt x="1845" y="264"/>
                    <a:pt x="1839" y="258"/>
                  </a:cubicBezTo>
                  <a:cubicBezTo>
                    <a:pt x="1794" y="213"/>
                    <a:pt x="1794" y="213"/>
                    <a:pt x="1794" y="213"/>
                  </a:cubicBezTo>
                  <a:cubicBezTo>
                    <a:pt x="1787" y="207"/>
                    <a:pt x="1781" y="207"/>
                    <a:pt x="1775" y="213"/>
                  </a:cubicBezTo>
                  <a:cubicBezTo>
                    <a:pt x="1768" y="219"/>
                    <a:pt x="1768" y="226"/>
                    <a:pt x="1775" y="232"/>
                  </a:cubicBezTo>
                  <a:cubicBezTo>
                    <a:pt x="1800" y="264"/>
                    <a:pt x="1800" y="264"/>
                    <a:pt x="1800" y="264"/>
                  </a:cubicBezTo>
                  <a:cubicBezTo>
                    <a:pt x="1775" y="245"/>
                    <a:pt x="1775" y="245"/>
                    <a:pt x="1775" y="245"/>
                  </a:cubicBezTo>
                  <a:cubicBezTo>
                    <a:pt x="1768" y="245"/>
                    <a:pt x="1755" y="245"/>
                    <a:pt x="1755" y="251"/>
                  </a:cubicBezTo>
                  <a:cubicBezTo>
                    <a:pt x="1749" y="264"/>
                    <a:pt x="1755" y="270"/>
                    <a:pt x="1762" y="270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94" y="290"/>
                    <a:pt x="1794" y="290"/>
                    <a:pt x="1794" y="290"/>
                  </a:cubicBezTo>
                  <a:cubicBezTo>
                    <a:pt x="1794" y="309"/>
                    <a:pt x="1787" y="328"/>
                    <a:pt x="1781" y="347"/>
                  </a:cubicBezTo>
                  <a:cubicBezTo>
                    <a:pt x="1781" y="360"/>
                    <a:pt x="1775" y="372"/>
                    <a:pt x="1775" y="392"/>
                  </a:cubicBezTo>
                  <a:cubicBezTo>
                    <a:pt x="1775" y="392"/>
                    <a:pt x="1768" y="398"/>
                    <a:pt x="1768" y="398"/>
                  </a:cubicBezTo>
                  <a:cubicBezTo>
                    <a:pt x="1768" y="404"/>
                    <a:pt x="1775" y="417"/>
                    <a:pt x="1781" y="417"/>
                  </a:cubicBezTo>
                  <a:cubicBezTo>
                    <a:pt x="1781" y="417"/>
                    <a:pt x="1781" y="417"/>
                    <a:pt x="1781" y="417"/>
                  </a:cubicBezTo>
                  <a:cubicBezTo>
                    <a:pt x="1787" y="417"/>
                    <a:pt x="1794" y="411"/>
                    <a:pt x="1800" y="404"/>
                  </a:cubicBezTo>
                  <a:cubicBezTo>
                    <a:pt x="1807" y="366"/>
                    <a:pt x="1807" y="366"/>
                    <a:pt x="1807" y="366"/>
                  </a:cubicBezTo>
                  <a:cubicBezTo>
                    <a:pt x="1832" y="404"/>
                    <a:pt x="1832" y="404"/>
                    <a:pt x="1832" y="404"/>
                  </a:cubicBezTo>
                  <a:cubicBezTo>
                    <a:pt x="1832" y="411"/>
                    <a:pt x="1839" y="417"/>
                    <a:pt x="1852" y="411"/>
                  </a:cubicBezTo>
                  <a:cubicBezTo>
                    <a:pt x="1858" y="411"/>
                    <a:pt x="1858" y="404"/>
                    <a:pt x="1858" y="392"/>
                  </a:cubicBezTo>
                </a:path>
                <a:path w="3606" h="3595">
                  <a:moveTo>
                    <a:pt x="1456" y="224"/>
                  </a:moveTo>
                  <a:cubicBezTo>
                    <a:pt x="1456" y="212"/>
                    <a:pt x="1467" y="203"/>
                    <a:pt x="1479" y="203"/>
                  </a:cubicBezTo>
                  <a:cubicBezTo>
                    <a:pt x="1479" y="203"/>
                    <a:pt x="1479" y="203"/>
                    <a:pt x="1479" y="203"/>
                  </a:cubicBezTo>
                  <a:lnTo>
                    <a:pt x="1479" y="203"/>
                  </a:lnTo>
                  <a:cubicBezTo>
                    <a:pt x="1492" y="203"/>
                    <a:pt x="1502" y="212"/>
                    <a:pt x="1502" y="224"/>
                  </a:cubicBezTo>
                  <a:cubicBezTo>
                    <a:pt x="1502" y="224"/>
                    <a:pt x="1502" y="224"/>
                    <a:pt x="1502" y="224"/>
                  </a:cubicBezTo>
                  <a:lnTo>
                    <a:pt x="1502" y="224"/>
                  </a:lnTo>
                  <a:cubicBezTo>
                    <a:pt x="1502" y="236"/>
                    <a:pt x="1492" y="245"/>
                    <a:pt x="1479" y="245"/>
                  </a:cubicBezTo>
                  <a:cubicBezTo>
                    <a:pt x="1479" y="245"/>
                    <a:pt x="1479" y="245"/>
                    <a:pt x="1479" y="245"/>
                  </a:cubicBezTo>
                  <a:lnTo>
                    <a:pt x="1479" y="245"/>
                  </a:lnTo>
                  <a:cubicBezTo>
                    <a:pt x="1467" y="245"/>
                    <a:pt x="1456" y="236"/>
                    <a:pt x="1456" y="224"/>
                  </a:cubicBezTo>
                  <a:cubicBezTo>
                    <a:pt x="1456" y="224"/>
                    <a:pt x="1456" y="224"/>
                    <a:pt x="1456" y="224"/>
                  </a:cubicBezTo>
                </a:path>
                <a:path w="3606" h="3595">
                  <a:moveTo>
                    <a:pt x="1470" y="392"/>
                  </a:moveTo>
                  <a:cubicBezTo>
                    <a:pt x="1503" y="334"/>
                    <a:pt x="1503" y="334"/>
                    <a:pt x="1503" y="334"/>
                  </a:cubicBezTo>
                  <a:cubicBezTo>
                    <a:pt x="1496" y="334"/>
                    <a:pt x="1496" y="328"/>
                    <a:pt x="1490" y="321"/>
                  </a:cubicBezTo>
                  <a:cubicBezTo>
                    <a:pt x="1483" y="277"/>
                    <a:pt x="1483" y="277"/>
                    <a:pt x="1483" y="277"/>
                  </a:cubicBezTo>
                  <a:cubicBezTo>
                    <a:pt x="1483" y="270"/>
                    <a:pt x="1483" y="264"/>
                    <a:pt x="1490" y="258"/>
                  </a:cubicBezTo>
                  <a:cubicBezTo>
                    <a:pt x="1535" y="213"/>
                    <a:pt x="1535" y="213"/>
                    <a:pt x="1535" y="213"/>
                  </a:cubicBezTo>
                  <a:cubicBezTo>
                    <a:pt x="1541" y="207"/>
                    <a:pt x="1548" y="207"/>
                    <a:pt x="1554" y="213"/>
                  </a:cubicBezTo>
                  <a:cubicBezTo>
                    <a:pt x="1560" y="219"/>
                    <a:pt x="1560" y="226"/>
                    <a:pt x="1554" y="232"/>
                  </a:cubicBezTo>
                  <a:cubicBezTo>
                    <a:pt x="1528" y="264"/>
                    <a:pt x="1528" y="264"/>
                    <a:pt x="1528" y="264"/>
                  </a:cubicBezTo>
                  <a:cubicBezTo>
                    <a:pt x="1554" y="245"/>
                    <a:pt x="1554" y="245"/>
                    <a:pt x="1554" y="245"/>
                  </a:cubicBezTo>
                  <a:cubicBezTo>
                    <a:pt x="1560" y="245"/>
                    <a:pt x="1573" y="245"/>
                    <a:pt x="1573" y="251"/>
                  </a:cubicBezTo>
                  <a:cubicBezTo>
                    <a:pt x="1580" y="264"/>
                    <a:pt x="1573" y="270"/>
                    <a:pt x="1567" y="270"/>
                  </a:cubicBezTo>
                  <a:cubicBezTo>
                    <a:pt x="1535" y="290"/>
                    <a:pt x="1535" y="290"/>
                    <a:pt x="1535" y="290"/>
                  </a:cubicBezTo>
                  <a:cubicBezTo>
                    <a:pt x="1535" y="290"/>
                    <a:pt x="1535" y="290"/>
                    <a:pt x="1535" y="290"/>
                  </a:cubicBezTo>
                  <a:cubicBezTo>
                    <a:pt x="1535" y="309"/>
                    <a:pt x="1541" y="328"/>
                    <a:pt x="1541" y="347"/>
                  </a:cubicBezTo>
                  <a:cubicBezTo>
                    <a:pt x="1548" y="360"/>
                    <a:pt x="1554" y="372"/>
                    <a:pt x="1554" y="392"/>
                  </a:cubicBezTo>
                  <a:cubicBezTo>
                    <a:pt x="1554" y="392"/>
                    <a:pt x="1554" y="398"/>
                    <a:pt x="1560" y="398"/>
                  </a:cubicBezTo>
                  <a:cubicBezTo>
                    <a:pt x="1560" y="404"/>
                    <a:pt x="1554" y="417"/>
                    <a:pt x="1548" y="417"/>
                  </a:cubicBezTo>
                  <a:cubicBezTo>
                    <a:pt x="1548" y="417"/>
                    <a:pt x="1548" y="417"/>
                    <a:pt x="1541" y="417"/>
                  </a:cubicBezTo>
                  <a:cubicBezTo>
                    <a:pt x="1535" y="417"/>
                    <a:pt x="1535" y="411"/>
                    <a:pt x="1528" y="404"/>
                  </a:cubicBezTo>
                  <a:cubicBezTo>
                    <a:pt x="1522" y="366"/>
                    <a:pt x="1522" y="366"/>
                    <a:pt x="1522" y="366"/>
                  </a:cubicBezTo>
                  <a:cubicBezTo>
                    <a:pt x="1496" y="404"/>
                    <a:pt x="1496" y="404"/>
                    <a:pt x="1496" y="404"/>
                  </a:cubicBezTo>
                  <a:cubicBezTo>
                    <a:pt x="1496" y="411"/>
                    <a:pt x="1483" y="417"/>
                    <a:pt x="1477" y="411"/>
                  </a:cubicBezTo>
                  <a:cubicBezTo>
                    <a:pt x="1470" y="411"/>
                    <a:pt x="1470" y="404"/>
                    <a:pt x="1470" y="392"/>
                  </a:cubicBezTo>
                </a:path>
                <a:path w="3606" h="3595">
                  <a:moveTo>
                    <a:pt x="1643" y="259"/>
                  </a:moveTo>
                  <a:cubicBezTo>
                    <a:pt x="1643" y="246"/>
                    <a:pt x="1653" y="235"/>
                    <a:pt x="1664" y="235"/>
                  </a:cubicBezTo>
                  <a:cubicBezTo>
                    <a:pt x="1664" y="235"/>
                    <a:pt x="1664" y="235"/>
                    <a:pt x="1664" y="235"/>
                  </a:cubicBezTo>
                  <a:lnTo>
                    <a:pt x="1664" y="235"/>
                  </a:lnTo>
                  <a:cubicBezTo>
                    <a:pt x="1676" y="235"/>
                    <a:pt x="1685" y="246"/>
                    <a:pt x="1685" y="259"/>
                  </a:cubicBezTo>
                  <a:lnTo>
                    <a:pt x="1685" y="259"/>
                  </a:lnTo>
                  <a:cubicBezTo>
                    <a:pt x="1685" y="273"/>
                    <a:pt x="1676" y="284"/>
                    <a:pt x="1664" y="284"/>
                  </a:cubicBezTo>
                  <a:cubicBezTo>
                    <a:pt x="1664" y="284"/>
                    <a:pt x="1664" y="284"/>
                    <a:pt x="1664" y="284"/>
                  </a:cubicBezTo>
                  <a:lnTo>
                    <a:pt x="1664" y="284"/>
                  </a:lnTo>
                  <a:cubicBezTo>
                    <a:pt x="1653" y="284"/>
                    <a:pt x="1643" y="273"/>
                    <a:pt x="1643" y="259"/>
                  </a:cubicBezTo>
                  <a:cubicBezTo>
                    <a:pt x="1643" y="259"/>
                    <a:pt x="1643" y="259"/>
                    <a:pt x="1643" y="259"/>
                  </a:cubicBezTo>
                </a:path>
                <a:path w="3606" h="3595">
                  <a:moveTo>
                    <a:pt x="1712" y="341"/>
                  </a:moveTo>
                  <a:cubicBezTo>
                    <a:pt x="1699" y="341"/>
                    <a:pt x="1699" y="341"/>
                    <a:pt x="1699" y="341"/>
                  </a:cubicBezTo>
                  <a:cubicBezTo>
                    <a:pt x="1699" y="316"/>
                    <a:pt x="1699" y="316"/>
                    <a:pt x="1699" y="316"/>
                  </a:cubicBezTo>
                  <a:cubicBezTo>
                    <a:pt x="1725" y="297"/>
                    <a:pt x="1725" y="297"/>
                    <a:pt x="1725" y="297"/>
                  </a:cubicBezTo>
                  <a:cubicBezTo>
                    <a:pt x="1731" y="291"/>
                    <a:pt x="1731" y="291"/>
                    <a:pt x="1731" y="284"/>
                  </a:cubicBezTo>
                  <a:cubicBezTo>
                    <a:pt x="1731" y="247"/>
                    <a:pt x="1731" y="247"/>
                    <a:pt x="1731" y="247"/>
                  </a:cubicBezTo>
                  <a:cubicBezTo>
                    <a:pt x="1731" y="234"/>
                    <a:pt x="1725" y="228"/>
                    <a:pt x="1718" y="228"/>
                  </a:cubicBezTo>
                  <a:cubicBezTo>
                    <a:pt x="1706" y="228"/>
                    <a:pt x="1699" y="234"/>
                    <a:pt x="1699" y="247"/>
                  </a:cubicBezTo>
                  <a:cubicBezTo>
                    <a:pt x="1699" y="278"/>
                    <a:pt x="1699" y="278"/>
                    <a:pt x="1699" y="278"/>
                  </a:cubicBezTo>
                  <a:cubicBezTo>
                    <a:pt x="1667" y="303"/>
                    <a:pt x="1667" y="303"/>
                    <a:pt x="1667" y="303"/>
                  </a:cubicBezTo>
                  <a:cubicBezTo>
                    <a:pt x="1635" y="284"/>
                    <a:pt x="1635" y="284"/>
                    <a:pt x="1635" y="284"/>
                  </a:cubicBezTo>
                  <a:cubicBezTo>
                    <a:pt x="1622" y="259"/>
                    <a:pt x="1622" y="259"/>
                    <a:pt x="1622" y="259"/>
                  </a:cubicBezTo>
                  <a:cubicBezTo>
                    <a:pt x="1622" y="253"/>
                    <a:pt x="1610" y="247"/>
                    <a:pt x="1603" y="253"/>
                  </a:cubicBezTo>
                  <a:cubicBezTo>
                    <a:pt x="1597" y="253"/>
                    <a:pt x="1597" y="259"/>
                    <a:pt x="1597" y="272"/>
                  </a:cubicBezTo>
                  <a:cubicBezTo>
                    <a:pt x="1610" y="303"/>
                    <a:pt x="1610" y="303"/>
                    <a:pt x="1610" y="303"/>
                  </a:cubicBezTo>
                  <a:cubicBezTo>
                    <a:pt x="1610" y="310"/>
                    <a:pt x="1616" y="310"/>
                    <a:pt x="1616" y="310"/>
                  </a:cubicBezTo>
                  <a:cubicBezTo>
                    <a:pt x="1642" y="322"/>
                    <a:pt x="1642" y="322"/>
                    <a:pt x="1642" y="322"/>
                  </a:cubicBezTo>
                  <a:cubicBezTo>
                    <a:pt x="1642" y="373"/>
                    <a:pt x="1642" y="373"/>
                    <a:pt x="1642" y="373"/>
                  </a:cubicBezTo>
                  <a:cubicBezTo>
                    <a:pt x="1642" y="373"/>
                    <a:pt x="1642" y="373"/>
                    <a:pt x="1642" y="373"/>
                  </a:cubicBezTo>
                  <a:cubicBezTo>
                    <a:pt x="1642" y="392"/>
                    <a:pt x="1642" y="392"/>
                    <a:pt x="1642" y="392"/>
                  </a:cubicBezTo>
                  <a:cubicBezTo>
                    <a:pt x="1603" y="392"/>
                    <a:pt x="1603" y="392"/>
                    <a:pt x="1603" y="392"/>
                  </a:cubicBezTo>
                  <a:cubicBezTo>
                    <a:pt x="1597" y="392"/>
                    <a:pt x="1590" y="398"/>
                    <a:pt x="1590" y="404"/>
                  </a:cubicBezTo>
                  <a:cubicBezTo>
                    <a:pt x="1590" y="411"/>
                    <a:pt x="1597" y="417"/>
                    <a:pt x="1603" y="417"/>
                  </a:cubicBezTo>
                  <a:cubicBezTo>
                    <a:pt x="1661" y="417"/>
                    <a:pt x="1661" y="417"/>
                    <a:pt x="1661" y="417"/>
                  </a:cubicBezTo>
                  <a:cubicBezTo>
                    <a:pt x="1667" y="417"/>
                    <a:pt x="1674" y="411"/>
                    <a:pt x="1674" y="404"/>
                  </a:cubicBezTo>
                  <a:cubicBezTo>
                    <a:pt x="1674" y="373"/>
                    <a:pt x="1674" y="373"/>
                    <a:pt x="1674" y="373"/>
                  </a:cubicBezTo>
                  <a:cubicBezTo>
                    <a:pt x="1699" y="373"/>
                    <a:pt x="1699" y="373"/>
                    <a:pt x="1699" y="373"/>
                  </a:cubicBezTo>
                  <a:cubicBezTo>
                    <a:pt x="1699" y="404"/>
                    <a:pt x="1699" y="404"/>
                    <a:pt x="1699" y="404"/>
                  </a:cubicBezTo>
                  <a:cubicBezTo>
                    <a:pt x="1699" y="411"/>
                    <a:pt x="1706" y="417"/>
                    <a:pt x="1712" y="417"/>
                  </a:cubicBezTo>
                  <a:cubicBezTo>
                    <a:pt x="1725" y="417"/>
                    <a:pt x="1731" y="411"/>
                    <a:pt x="1731" y="404"/>
                  </a:cubicBezTo>
                  <a:cubicBezTo>
                    <a:pt x="1731" y="354"/>
                    <a:pt x="1731" y="354"/>
                    <a:pt x="1731" y="354"/>
                  </a:cubicBezTo>
                  <a:cubicBezTo>
                    <a:pt x="1731" y="348"/>
                    <a:pt x="1725" y="341"/>
                    <a:pt x="1712" y="341"/>
                  </a:cubicBezTo>
                </a:path>
                <a:path w="3606" h="3595">
                  <a:moveTo>
                    <a:pt x="1668" y="171"/>
                  </a:moveTo>
                  <a:lnTo>
                    <a:pt x="1777" y="171"/>
                  </a:lnTo>
                  <a:lnTo>
                    <a:pt x="1886" y="87"/>
                  </a:lnTo>
                  <a:lnTo>
                    <a:pt x="1879" y="136"/>
                  </a:lnTo>
                  <a:lnTo>
                    <a:pt x="1922" y="101"/>
                  </a:lnTo>
                  <a:lnTo>
                    <a:pt x="1936" y="10"/>
                  </a:lnTo>
                  <a:lnTo>
                    <a:pt x="1841" y="0"/>
                  </a:lnTo>
                  <a:lnTo>
                    <a:pt x="1795" y="31"/>
                  </a:lnTo>
                  <a:lnTo>
                    <a:pt x="1848" y="35"/>
                  </a:lnTo>
                  <a:lnTo>
                    <a:pt x="1668" y="171"/>
                  </a:lnTo>
                  <a:close/>
                </a:path>
                <a:path w="3606" h="3595">
                  <a:moveTo>
                    <a:pt x="1629" y="157"/>
                  </a:moveTo>
                  <a:lnTo>
                    <a:pt x="1647" y="164"/>
                  </a:lnTo>
                  <a:lnTo>
                    <a:pt x="1714" y="112"/>
                  </a:lnTo>
                  <a:lnTo>
                    <a:pt x="1622" y="87"/>
                  </a:lnTo>
                  <a:lnTo>
                    <a:pt x="1425" y="182"/>
                  </a:lnTo>
                  <a:lnTo>
                    <a:pt x="1573" y="182"/>
                  </a:lnTo>
                  <a:lnTo>
                    <a:pt x="1629" y="157"/>
                  </a:lnTo>
                  <a:close/>
                </a:path>
                <a:path w="3606" h="3595">
                  <a:moveTo>
                    <a:pt x="3291" y="1507"/>
                  </a:moveTo>
                  <a:cubicBezTo>
                    <a:pt x="3291" y="1489"/>
                    <a:pt x="3307" y="1474"/>
                    <a:pt x="3327" y="1474"/>
                  </a:cubicBezTo>
                  <a:cubicBezTo>
                    <a:pt x="3327" y="1474"/>
                    <a:pt x="3327" y="1474"/>
                    <a:pt x="3327" y="1474"/>
                  </a:cubicBezTo>
                  <a:lnTo>
                    <a:pt x="3327" y="1474"/>
                  </a:lnTo>
                  <a:cubicBezTo>
                    <a:pt x="3348" y="1474"/>
                    <a:pt x="3364" y="1489"/>
                    <a:pt x="3364" y="1507"/>
                  </a:cubicBezTo>
                  <a:cubicBezTo>
                    <a:pt x="3364" y="1507"/>
                    <a:pt x="3364" y="1507"/>
                    <a:pt x="3364" y="1507"/>
                  </a:cubicBezTo>
                  <a:lnTo>
                    <a:pt x="3364" y="1507"/>
                  </a:lnTo>
                  <a:cubicBezTo>
                    <a:pt x="3364" y="1525"/>
                    <a:pt x="3348" y="1539"/>
                    <a:pt x="3327" y="1539"/>
                  </a:cubicBezTo>
                  <a:cubicBezTo>
                    <a:pt x="3327" y="1539"/>
                    <a:pt x="3327" y="1539"/>
                    <a:pt x="3327" y="1539"/>
                  </a:cubicBezTo>
                  <a:lnTo>
                    <a:pt x="3327" y="1539"/>
                  </a:lnTo>
                  <a:cubicBezTo>
                    <a:pt x="3307" y="1539"/>
                    <a:pt x="3291" y="1525"/>
                    <a:pt x="3291" y="1507"/>
                  </a:cubicBezTo>
                  <a:cubicBezTo>
                    <a:pt x="3291" y="1507"/>
                    <a:pt x="3291" y="1507"/>
                    <a:pt x="3291" y="1507"/>
                  </a:cubicBezTo>
                </a:path>
                <a:path w="3606" h="3595">
                  <a:moveTo>
                    <a:pt x="3407" y="1613"/>
                  </a:moveTo>
                  <a:cubicBezTo>
                    <a:pt x="3341" y="1606"/>
                    <a:pt x="3341" y="1606"/>
                    <a:pt x="3341" y="1606"/>
                  </a:cubicBezTo>
                  <a:cubicBezTo>
                    <a:pt x="3341" y="1599"/>
                    <a:pt x="3341" y="1599"/>
                    <a:pt x="3341" y="1599"/>
                  </a:cubicBezTo>
                  <a:cubicBezTo>
                    <a:pt x="3363" y="1599"/>
                    <a:pt x="3363" y="1599"/>
                    <a:pt x="3363" y="1599"/>
                  </a:cubicBezTo>
                  <a:cubicBezTo>
                    <a:pt x="3377" y="1561"/>
                    <a:pt x="3377" y="1561"/>
                    <a:pt x="3377" y="1561"/>
                  </a:cubicBezTo>
                  <a:cubicBezTo>
                    <a:pt x="3326" y="1569"/>
                    <a:pt x="3326" y="1569"/>
                    <a:pt x="3326" y="1569"/>
                  </a:cubicBezTo>
                  <a:cubicBezTo>
                    <a:pt x="3326" y="1561"/>
                    <a:pt x="3318" y="1554"/>
                    <a:pt x="3311" y="1554"/>
                  </a:cubicBezTo>
                  <a:cubicBezTo>
                    <a:pt x="3289" y="1547"/>
                    <a:pt x="3289" y="1547"/>
                    <a:pt x="3289" y="1547"/>
                  </a:cubicBezTo>
                  <a:cubicBezTo>
                    <a:pt x="3274" y="1539"/>
                    <a:pt x="3260" y="1547"/>
                    <a:pt x="3252" y="1561"/>
                  </a:cubicBezTo>
                  <a:cubicBezTo>
                    <a:pt x="3223" y="1650"/>
                    <a:pt x="3223" y="1650"/>
                    <a:pt x="3223" y="1650"/>
                  </a:cubicBezTo>
                  <a:cubicBezTo>
                    <a:pt x="3223" y="1650"/>
                    <a:pt x="3223" y="1650"/>
                    <a:pt x="3223" y="1650"/>
                  </a:cubicBezTo>
                  <a:cubicBezTo>
                    <a:pt x="3208" y="1702"/>
                    <a:pt x="3208" y="1702"/>
                    <a:pt x="3208" y="1702"/>
                  </a:cubicBezTo>
                  <a:cubicBezTo>
                    <a:pt x="3149" y="1702"/>
                    <a:pt x="3149" y="1702"/>
                    <a:pt x="3149" y="1702"/>
                  </a:cubicBezTo>
                  <a:cubicBezTo>
                    <a:pt x="3134" y="1702"/>
                    <a:pt x="3127" y="1710"/>
                    <a:pt x="3127" y="1725"/>
                  </a:cubicBezTo>
                  <a:cubicBezTo>
                    <a:pt x="3127" y="1740"/>
                    <a:pt x="3134" y="1747"/>
                    <a:pt x="3149" y="1747"/>
                  </a:cubicBezTo>
                  <a:cubicBezTo>
                    <a:pt x="3223" y="1747"/>
                    <a:pt x="3223" y="1747"/>
                    <a:pt x="3223" y="1747"/>
                  </a:cubicBezTo>
                  <a:cubicBezTo>
                    <a:pt x="3230" y="1747"/>
                    <a:pt x="3237" y="1740"/>
                    <a:pt x="3237" y="1732"/>
                  </a:cubicBezTo>
                  <a:cubicBezTo>
                    <a:pt x="3260" y="1688"/>
                    <a:pt x="3260" y="1688"/>
                    <a:pt x="3260" y="1688"/>
                  </a:cubicBezTo>
                  <a:cubicBezTo>
                    <a:pt x="3267" y="1695"/>
                    <a:pt x="3267" y="1695"/>
                    <a:pt x="3267" y="1695"/>
                  </a:cubicBezTo>
                  <a:cubicBezTo>
                    <a:pt x="3267" y="1695"/>
                    <a:pt x="3274" y="1695"/>
                    <a:pt x="3274" y="1695"/>
                  </a:cubicBezTo>
                  <a:cubicBezTo>
                    <a:pt x="3304" y="1784"/>
                    <a:pt x="3304" y="1784"/>
                    <a:pt x="3304" y="1784"/>
                  </a:cubicBezTo>
                  <a:cubicBezTo>
                    <a:pt x="3311" y="1792"/>
                    <a:pt x="3318" y="1792"/>
                    <a:pt x="3326" y="1792"/>
                  </a:cubicBezTo>
                  <a:cubicBezTo>
                    <a:pt x="3326" y="1792"/>
                    <a:pt x="3333" y="1792"/>
                    <a:pt x="3333" y="1792"/>
                  </a:cubicBezTo>
                  <a:cubicBezTo>
                    <a:pt x="3341" y="1792"/>
                    <a:pt x="3348" y="1777"/>
                    <a:pt x="3348" y="1769"/>
                  </a:cubicBezTo>
                  <a:cubicBezTo>
                    <a:pt x="3304" y="1665"/>
                    <a:pt x="3304" y="1665"/>
                    <a:pt x="3304" y="1665"/>
                  </a:cubicBezTo>
                  <a:cubicBezTo>
                    <a:pt x="3318" y="1628"/>
                    <a:pt x="3318" y="1628"/>
                    <a:pt x="3318" y="1628"/>
                  </a:cubicBezTo>
                  <a:cubicBezTo>
                    <a:pt x="3318" y="1636"/>
                    <a:pt x="3326" y="1636"/>
                    <a:pt x="3326" y="1636"/>
                  </a:cubicBezTo>
                  <a:cubicBezTo>
                    <a:pt x="3407" y="1650"/>
                    <a:pt x="3407" y="1650"/>
                    <a:pt x="3407" y="1650"/>
                  </a:cubicBezTo>
                  <a:cubicBezTo>
                    <a:pt x="3407" y="1650"/>
                    <a:pt x="3407" y="1650"/>
                    <a:pt x="3407" y="1650"/>
                  </a:cubicBezTo>
                  <a:cubicBezTo>
                    <a:pt x="3414" y="1650"/>
                    <a:pt x="3422" y="1643"/>
                    <a:pt x="3422" y="1636"/>
                  </a:cubicBezTo>
                  <a:cubicBezTo>
                    <a:pt x="3422" y="1621"/>
                    <a:pt x="3414" y="1613"/>
                    <a:pt x="3407" y="1613"/>
                  </a:cubicBezTo>
                </a:path>
                <a:path w="3606" h="3595">
                  <a:moveTo>
                    <a:pt x="3424" y="1564"/>
                  </a:moveTo>
                  <a:cubicBezTo>
                    <a:pt x="3409" y="1600"/>
                    <a:pt x="3409" y="1600"/>
                    <a:pt x="3409" y="1600"/>
                  </a:cubicBezTo>
                  <a:cubicBezTo>
                    <a:pt x="3424" y="1600"/>
                    <a:pt x="3424" y="1600"/>
                    <a:pt x="3424" y="1600"/>
                  </a:cubicBezTo>
                  <a:cubicBezTo>
                    <a:pt x="3431" y="1600"/>
                    <a:pt x="3438" y="1593"/>
                    <a:pt x="3438" y="1578"/>
                  </a:cubicBezTo>
                  <a:cubicBezTo>
                    <a:pt x="3438" y="1571"/>
                    <a:pt x="3431" y="1564"/>
                    <a:pt x="3424" y="1564"/>
                  </a:cubicBezTo>
                </a:path>
                <a:path w="3606" h="3595">
                  <a:moveTo>
                    <a:pt x="3347" y="1653"/>
                  </a:moveTo>
                  <a:cubicBezTo>
                    <a:pt x="3347" y="1653"/>
                    <a:pt x="3347" y="1653"/>
                    <a:pt x="3347" y="1653"/>
                  </a:cubicBezTo>
                  <a:cubicBezTo>
                    <a:pt x="3339" y="1668"/>
                    <a:pt x="3339" y="1668"/>
                    <a:pt x="3339" y="1668"/>
                  </a:cubicBezTo>
                  <a:cubicBezTo>
                    <a:pt x="3332" y="1675"/>
                    <a:pt x="3339" y="1690"/>
                    <a:pt x="3347" y="1690"/>
                  </a:cubicBezTo>
                  <a:cubicBezTo>
                    <a:pt x="3354" y="1698"/>
                    <a:pt x="3362" y="1690"/>
                    <a:pt x="3369" y="1683"/>
                  </a:cubicBezTo>
                  <a:cubicBezTo>
                    <a:pt x="3377" y="1661"/>
                    <a:pt x="3377" y="1661"/>
                    <a:pt x="3377" y="1661"/>
                  </a:cubicBezTo>
                  <a:cubicBezTo>
                    <a:pt x="3369" y="1653"/>
                    <a:pt x="3362" y="1653"/>
                    <a:pt x="3347" y="1653"/>
                  </a:cubicBezTo>
                </a:path>
                <a:path w="3606" h="3595">
                  <a:moveTo>
                    <a:pt x="3422" y="1555"/>
                  </a:moveTo>
                  <a:cubicBezTo>
                    <a:pt x="3430" y="1549"/>
                    <a:pt x="3422" y="1549"/>
                    <a:pt x="3422" y="1542"/>
                  </a:cubicBezTo>
                  <a:cubicBezTo>
                    <a:pt x="3400" y="1535"/>
                    <a:pt x="3400" y="1535"/>
                    <a:pt x="3400" y="1535"/>
                  </a:cubicBezTo>
                  <a:cubicBezTo>
                    <a:pt x="3392" y="1535"/>
                    <a:pt x="3392" y="1535"/>
                    <a:pt x="3392" y="1542"/>
                  </a:cubicBezTo>
                  <a:cubicBezTo>
                    <a:pt x="3392" y="1542"/>
                    <a:pt x="3392" y="1542"/>
                    <a:pt x="3392" y="1542"/>
                  </a:cubicBezTo>
                  <a:cubicBezTo>
                    <a:pt x="3385" y="1542"/>
                    <a:pt x="3392" y="1549"/>
                    <a:pt x="3392" y="1549"/>
                  </a:cubicBezTo>
                  <a:cubicBezTo>
                    <a:pt x="3415" y="1555"/>
                    <a:pt x="3415" y="1555"/>
                    <a:pt x="3415" y="1555"/>
                  </a:cubicBezTo>
                  <a:cubicBezTo>
                    <a:pt x="3422" y="1555"/>
                    <a:pt x="3422" y="1555"/>
                    <a:pt x="3422" y="1555"/>
                  </a:cubicBezTo>
                </a:path>
                <a:path w="3606" h="3595">
                  <a:moveTo>
                    <a:pt x="3430" y="1539"/>
                  </a:moveTo>
                  <a:lnTo>
                    <a:pt x="3430" y="1535"/>
                  </a:lnTo>
                  <a:lnTo>
                    <a:pt x="3401" y="1519"/>
                  </a:lnTo>
                  <a:lnTo>
                    <a:pt x="3401" y="1527"/>
                  </a:lnTo>
                  <a:lnTo>
                    <a:pt x="3430" y="1539"/>
                  </a:lnTo>
                  <a:close/>
                </a:path>
                <a:path w="3606" h="3595">
                  <a:moveTo>
                    <a:pt x="3466" y="1535"/>
                  </a:moveTo>
                  <a:cubicBezTo>
                    <a:pt x="3451" y="1535"/>
                    <a:pt x="3429" y="1528"/>
                    <a:pt x="3415" y="1528"/>
                  </a:cubicBezTo>
                  <a:cubicBezTo>
                    <a:pt x="3349" y="1498"/>
                    <a:pt x="3319" y="1417"/>
                    <a:pt x="3349" y="1343"/>
                  </a:cubicBezTo>
                  <a:cubicBezTo>
                    <a:pt x="3371" y="1291"/>
                    <a:pt x="3422" y="1254"/>
                    <a:pt x="3473" y="1254"/>
                  </a:cubicBezTo>
                  <a:cubicBezTo>
                    <a:pt x="3495" y="1254"/>
                    <a:pt x="3510" y="1262"/>
                    <a:pt x="3525" y="1269"/>
                  </a:cubicBezTo>
                  <a:cubicBezTo>
                    <a:pt x="3554" y="1276"/>
                    <a:pt x="3584" y="1306"/>
                    <a:pt x="3591" y="1343"/>
                  </a:cubicBezTo>
                  <a:cubicBezTo>
                    <a:pt x="3606" y="1372"/>
                    <a:pt x="3606" y="1409"/>
                    <a:pt x="3591" y="1446"/>
                  </a:cubicBezTo>
                  <a:cubicBezTo>
                    <a:pt x="3569" y="1498"/>
                    <a:pt x="3517" y="1535"/>
                    <a:pt x="3466" y="1535"/>
                  </a:cubicBezTo>
                  <a:moveTo>
                    <a:pt x="3473" y="1284"/>
                  </a:moveTo>
                  <a:cubicBezTo>
                    <a:pt x="3437" y="1284"/>
                    <a:pt x="3393" y="1313"/>
                    <a:pt x="3378" y="1358"/>
                  </a:cubicBezTo>
                  <a:cubicBezTo>
                    <a:pt x="3349" y="1409"/>
                    <a:pt x="3378" y="1476"/>
                    <a:pt x="3429" y="1498"/>
                  </a:cubicBezTo>
                  <a:cubicBezTo>
                    <a:pt x="3437" y="1505"/>
                    <a:pt x="3451" y="1505"/>
                    <a:pt x="3466" y="1505"/>
                  </a:cubicBezTo>
                  <a:cubicBezTo>
                    <a:pt x="3510" y="1505"/>
                    <a:pt x="3547" y="1476"/>
                    <a:pt x="3561" y="1432"/>
                  </a:cubicBezTo>
                  <a:cubicBezTo>
                    <a:pt x="3576" y="1409"/>
                    <a:pt x="3576" y="1380"/>
                    <a:pt x="3569" y="1350"/>
                  </a:cubicBezTo>
                  <a:cubicBezTo>
                    <a:pt x="3554" y="1321"/>
                    <a:pt x="3539" y="1306"/>
                    <a:pt x="3510" y="1291"/>
                  </a:cubicBezTo>
                  <a:cubicBezTo>
                    <a:pt x="3503" y="1284"/>
                    <a:pt x="3488" y="1284"/>
                    <a:pt x="3473" y="1284"/>
                  </a:cubicBezTo>
                </a:path>
                <a:path w="3606" h="3595">
                  <a:moveTo>
                    <a:pt x="3466" y="1498"/>
                  </a:moveTo>
                  <a:cubicBezTo>
                    <a:pt x="3451" y="1498"/>
                    <a:pt x="3443" y="1491"/>
                    <a:pt x="3428" y="1491"/>
                  </a:cubicBezTo>
                  <a:cubicBezTo>
                    <a:pt x="3406" y="1476"/>
                    <a:pt x="3391" y="1461"/>
                    <a:pt x="3383" y="1431"/>
                  </a:cubicBezTo>
                  <a:cubicBezTo>
                    <a:pt x="3368" y="1408"/>
                    <a:pt x="3368" y="1385"/>
                    <a:pt x="3383" y="1355"/>
                  </a:cubicBezTo>
                  <a:cubicBezTo>
                    <a:pt x="3383" y="1355"/>
                    <a:pt x="3391" y="1348"/>
                    <a:pt x="3398" y="1355"/>
                  </a:cubicBezTo>
                  <a:cubicBezTo>
                    <a:pt x="3398" y="1355"/>
                    <a:pt x="3406" y="1363"/>
                    <a:pt x="3398" y="1363"/>
                  </a:cubicBezTo>
                  <a:cubicBezTo>
                    <a:pt x="3391" y="1385"/>
                    <a:pt x="3391" y="1408"/>
                    <a:pt x="3398" y="1431"/>
                  </a:cubicBezTo>
                  <a:cubicBezTo>
                    <a:pt x="3406" y="1446"/>
                    <a:pt x="3421" y="1461"/>
                    <a:pt x="3436" y="1468"/>
                  </a:cubicBezTo>
                  <a:cubicBezTo>
                    <a:pt x="3451" y="1476"/>
                    <a:pt x="3473" y="1476"/>
                    <a:pt x="3488" y="1468"/>
                  </a:cubicBezTo>
                  <a:cubicBezTo>
                    <a:pt x="3488" y="1468"/>
                    <a:pt x="3496" y="1476"/>
                    <a:pt x="3496" y="1476"/>
                  </a:cubicBezTo>
                  <a:cubicBezTo>
                    <a:pt x="3503" y="1483"/>
                    <a:pt x="3496" y="1491"/>
                    <a:pt x="3488" y="1491"/>
                  </a:cubicBezTo>
                  <a:cubicBezTo>
                    <a:pt x="3481" y="1491"/>
                    <a:pt x="3473" y="1498"/>
                    <a:pt x="3466" y="1498"/>
                  </a:cubicBezTo>
                </a:path>
                <a:path w="3606" h="3595">
                  <a:moveTo>
                    <a:pt x="3364" y="1608"/>
                  </a:moveTo>
                  <a:cubicBezTo>
                    <a:pt x="3378" y="1608"/>
                    <a:pt x="3385" y="1608"/>
                    <a:pt x="3392" y="1608"/>
                  </a:cubicBezTo>
                  <a:cubicBezTo>
                    <a:pt x="3392" y="1608"/>
                    <a:pt x="3392" y="1608"/>
                    <a:pt x="3399" y="1608"/>
                  </a:cubicBezTo>
                  <a:cubicBezTo>
                    <a:pt x="3413" y="1563"/>
                    <a:pt x="3413" y="1563"/>
                    <a:pt x="3413" y="1563"/>
                  </a:cubicBezTo>
                  <a:cubicBezTo>
                    <a:pt x="3385" y="1547"/>
                    <a:pt x="3385" y="1547"/>
                    <a:pt x="3385" y="1547"/>
                  </a:cubicBezTo>
                  <a:cubicBezTo>
                    <a:pt x="3364" y="1608"/>
                    <a:pt x="3364" y="1608"/>
                    <a:pt x="3364" y="1608"/>
                  </a:cubicBezTo>
                  <a:cubicBezTo>
                    <a:pt x="3364" y="1608"/>
                    <a:pt x="3364" y="1608"/>
                    <a:pt x="3364" y="1608"/>
                  </a:cubicBezTo>
                </a:path>
                <a:path w="3606" h="3595">
                  <a:moveTo>
                    <a:pt x="2748" y="3351"/>
                  </a:moveTo>
                  <a:cubicBezTo>
                    <a:pt x="2748" y="3335"/>
                    <a:pt x="2760" y="3322"/>
                    <a:pt x="2776" y="3322"/>
                  </a:cubicBezTo>
                  <a:cubicBezTo>
                    <a:pt x="2776" y="3322"/>
                    <a:pt x="2776" y="3322"/>
                    <a:pt x="2776" y="3322"/>
                  </a:cubicBezTo>
                  <a:lnTo>
                    <a:pt x="2776" y="3322"/>
                  </a:lnTo>
                  <a:cubicBezTo>
                    <a:pt x="2792" y="3322"/>
                    <a:pt x="2805" y="3335"/>
                    <a:pt x="2805" y="3351"/>
                  </a:cubicBezTo>
                  <a:cubicBezTo>
                    <a:pt x="2805" y="3351"/>
                    <a:pt x="2805" y="3351"/>
                    <a:pt x="2805" y="3351"/>
                  </a:cubicBezTo>
                  <a:lnTo>
                    <a:pt x="2805" y="3351"/>
                  </a:lnTo>
                  <a:cubicBezTo>
                    <a:pt x="2805" y="3367"/>
                    <a:pt x="2792" y="3379"/>
                    <a:pt x="2776" y="3379"/>
                  </a:cubicBezTo>
                  <a:cubicBezTo>
                    <a:pt x="2776" y="3379"/>
                    <a:pt x="2776" y="3379"/>
                    <a:pt x="2776" y="3379"/>
                  </a:cubicBezTo>
                  <a:lnTo>
                    <a:pt x="2776" y="3379"/>
                  </a:lnTo>
                  <a:cubicBezTo>
                    <a:pt x="2760" y="3379"/>
                    <a:pt x="2748" y="3367"/>
                    <a:pt x="2748" y="3351"/>
                  </a:cubicBezTo>
                  <a:cubicBezTo>
                    <a:pt x="2748" y="3351"/>
                    <a:pt x="2748" y="3351"/>
                    <a:pt x="2748" y="3351"/>
                  </a:cubicBezTo>
                </a:path>
                <a:path w="3606" h="3595">
                  <a:moveTo>
                    <a:pt x="2785" y="3566"/>
                  </a:moveTo>
                  <a:cubicBezTo>
                    <a:pt x="2747" y="3492"/>
                    <a:pt x="2747" y="3492"/>
                    <a:pt x="2747" y="3492"/>
                  </a:cubicBezTo>
                  <a:cubicBezTo>
                    <a:pt x="2755" y="3485"/>
                    <a:pt x="2755" y="3485"/>
                    <a:pt x="2762" y="3478"/>
                  </a:cubicBezTo>
                  <a:cubicBezTo>
                    <a:pt x="2770" y="3419"/>
                    <a:pt x="2770" y="3419"/>
                    <a:pt x="2770" y="3419"/>
                  </a:cubicBezTo>
                  <a:cubicBezTo>
                    <a:pt x="2770" y="3411"/>
                    <a:pt x="2770" y="3404"/>
                    <a:pt x="2762" y="3397"/>
                  </a:cubicBezTo>
                  <a:cubicBezTo>
                    <a:pt x="2710" y="3338"/>
                    <a:pt x="2710" y="3338"/>
                    <a:pt x="2710" y="3338"/>
                  </a:cubicBezTo>
                  <a:cubicBezTo>
                    <a:pt x="2702" y="3331"/>
                    <a:pt x="2687" y="3331"/>
                    <a:pt x="2680" y="3338"/>
                  </a:cubicBezTo>
                  <a:cubicBezTo>
                    <a:pt x="2672" y="3345"/>
                    <a:pt x="2672" y="3353"/>
                    <a:pt x="2680" y="3360"/>
                  </a:cubicBezTo>
                  <a:cubicBezTo>
                    <a:pt x="2717" y="3397"/>
                    <a:pt x="2717" y="3397"/>
                    <a:pt x="2717" y="3397"/>
                  </a:cubicBezTo>
                  <a:cubicBezTo>
                    <a:pt x="2680" y="3382"/>
                    <a:pt x="2680" y="3382"/>
                    <a:pt x="2680" y="3382"/>
                  </a:cubicBezTo>
                  <a:cubicBezTo>
                    <a:pt x="2672" y="3375"/>
                    <a:pt x="2657" y="3382"/>
                    <a:pt x="2657" y="3389"/>
                  </a:cubicBezTo>
                  <a:cubicBezTo>
                    <a:pt x="2649" y="3397"/>
                    <a:pt x="2657" y="3411"/>
                    <a:pt x="2664" y="3411"/>
                  </a:cubicBezTo>
                  <a:cubicBezTo>
                    <a:pt x="2702" y="3433"/>
                    <a:pt x="2702" y="3433"/>
                    <a:pt x="2702" y="3433"/>
                  </a:cubicBezTo>
                  <a:cubicBezTo>
                    <a:pt x="2702" y="3433"/>
                    <a:pt x="2710" y="3433"/>
                    <a:pt x="2710" y="3433"/>
                  </a:cubicBezTo>
                  <a:cubicBezTo>
                    <a:pt x="2702" y="3455"/>
                    <a:pt x="2702" y="3485"/>
                    <a:pt x="2695" y="3500"/>
                  </a:cubicBezTo>
                  <a:cubicBezTo>
                    <a:pt x="2687" y="3522"/>
                    <a:pt x="2687" y="3536"/>
                    <a:pt x="2680" y="3558"/>
                  </a:cubicBezTo>
                  <a:cubicBezTo>
                    <a:pt x="2680" y="3558"/>
                    <a:pt x="2680" y="3566"/>
                    <a:pt x="2680" y="3573"/>
                  </a:cubicBezTo>
                  <a:cubicBezTo>
                    <a:pt x="2672" y="3580"/>
                    <a:pt x="2680" y="3588"/>
                    <a:pt x="2687" y="3595"/>
                  </a:cubicBezTo>
                  <a:cubicBezTo>
                    <a:pt x="2695" y="3595"/>
                    <a:pt x="2695" y="3595"/>
                    <a:pt x="2695" y="3595"/>
                  </a:cubicBezTo>
                  <a:cubicBezTo>
                    <a:pt x="2702" y="3595"/>
                    <a:pt x="2710" y="3588"/>
                    <a:pt x="2710" y="3580"/>
                  </a:cubicBezTo>
                  <a:cubicBezTo>
                    <a:pt x="2725" y="3529"/>
                    <a:pt x="2725" y="3529"/>
                    <a:pt x="2725" y="3529"/>
                  </a:cubicBezTo>
                  <a:cubicBezTo>
                    <a:pt x="2755" y="3580"/>
                    <a:pt x="2755" y="3580"/>
                    <a:pt x="2755" y="3580"/>
                  </a:cubicBezTo>
                  <a:cubicBezTo>
                    <a:pt x="2755" y="3588"/>
                    <a:pt x="2770" y="3595"/>
                    <a:pt x="2777" y="3588"/>
                  </a:cubicBezTo>
                  <a:cubicBezTo>
                    <a:pt x="2785" y="3580"/>
                    <a:pt x="2793" y="3573"/>
                    <a:pt x="2785" y="3566"/>
                  </a:cubicBezTo>
                </a:path>
                <a:path w="3606" h="3595">
                  <a:moveTo>
                    <a:pt x="2510" y="3396"/>
                  </a:moveTo>
                  <a:cubicBezTo>
                    <a:pt x="2510" y="3380"/>
                    <a:pt x="2525" y="3367"/>
                    <a:pt x="2543" y="3367"/>
                  </a:cubicBezTo>
                  <a:cubicBezTo>
                    <a:pt x="2543" y="3367"/>
                    <a:pt x="2543" y="3367"/>
                    <a:pt x="2543" y="3367"/>
                  </a:cubicBezTo>
                  <a:lnTo>
                    <a:pt x="2543" y="3367"/>
                  </a:lnTo>
                  <a:cubicBezTo>
                    <a:pt x="2561" y="3367"/>
                    <a:pt x="2576" y="3380"/>
                    <a:pt x="2576" y="3396"/>
                  </a:cubicBezTo>
                  <a:cubicBezTo>
                    <a:pt x="2576" y="3396"/>
                    <a:pt x="2576" y="3396"/>
                    <a:pt x="2576" y="3396"/>
                  </a:cubicBezTo>
                  <a:lnTo>
                    <a:pt x="2576" y="3396"/>
                  </a:lnTo>
                  <a:cubicBezTo>
                    <a:pt x="2576" y="3412"/>
                    <a:pt x="2561" y="3424"/>
                    <a:pt x="2543" y="3424"/>
                  </a:cubicBezTo>
                  <a:cubicBezTo>
                    <a:pt x="2543" y="3424"/>
                    <a:pt x="2543" y="3424"/>
                    <a:pt x="2543" y="3424"/>
                  </a:cubicBezTo>
                  <a:lnTo>
                    <a:pt x="2543" y="3424"/>
                  </a:lnTo>
                  <a:cubicBezTo>
                    <a:pt x="2525" y="3424"/>
                    <a:pt x="2510" y="3412"/>
                    <a:pt x="2510" y="3396"/>
                  </a:cubicBezTo>
                  <a:cubicBezTo>
                    <a:pt x="2510" y="3396"/>
                    <a:pt x="2510" y="3396"/>
                    <a:pt x="2510" y="3396"/>
                  </a:cubicBezTo>
                </a:path>
                <a:path w="3606" h="3595">
                  <a:moveTo>
                    <a:pt x="2606" y="3499"/>
                  </a:moveTo>
                  <a:cubicBezTo>
                    <a:pt x="2584" y="3499"/>
                    <a:pt x="2584" y="3499"/>
                    <a:pt x="2584" y="3499"/>
                  </a:cubicBezTo>
                  <a:cubicBezTo>
                    <a:pt x="2584" y="3470"/>
                    <a:pt x="2584" y="3470"/>
                    <a:pt x="2584" y="3470"/>
                  </a:cubicBezTo>
                  <a:cubicBezTo>
                    <a:pt x="2621" y="3440"/>
                    <a:pt x="2621" y="3440"/>
                    <a:pt x="2621" y="3440"/>
                  </a:cubicBezTo>
                  <a:cubicBezTo>
                    <a:pt x="2621" y="3440"/>
                    <a:pt x="2629" y="3433"/>
                    <a:pt x="2629" y="3425"/>
                  </a:cubicBezTo>
                  <a:cubicBezTo>
                    <a:pt x="2629" y="3374"/>
                    <a:pt x="2629" y="3374"/>
                    <a:pt x="2629" y="3374"/>
                  </a:cubicBezTo>
                  <a:cubicBezTo>
                    <a:pt x="2629" y="3367"/>
                    <a:pt x="2621" y="3359"/>
                    <a:pt x="2606" y="3359"/>
                  </a:cubicBezTo>
                  <a:cubicBezTo>
                    <a:pt x="2599" y="3359"/>
                    <a:pt x="2591" y="3367"/>
                    <a:pt x="2591" y="3374"/>
                  </a:cubicBezTo>
                  <a:cubicBezTo>
                    <a:pt x="2591" y="3418"/>
                    <a:pt x="2591" y="3418"/>
                    <a:pt x="2591" y="3418"/>
                  </a:cubicBezTo>
                  <a:cubicBezTo>
                    <a:pt x="2554" y="3448"/>
                    <a:pt x="2554" y="3448"/>
                    <a:pt x="2554" y="3448"/>
                  </a:cubicBezTo>
                  <a:cubicBezTo>
                    <a:pt x="2501" y="3433"/>
                    <a:pt x="2501" y="3433"/>
                    <a:pt x="2501" y="3433"/>
                  </a:cubicBezTo>
                  <a:cubicBezTo>
                    <a:pt x="2494" y="3396"/>
                    <a:pt x="2494" y="3396"/>
                    <a:pt x="2494" y="3396"/>
                  </a:cubicBezTo>
                  <a:cubicBezTo>
                    <a:pt x="2486" y="3389"/>
                    <a:pt x="2479" y="3381"/>
                    <a:pt x="2471" y="3381"/>
                  </a:cubicBezTo>
                  <a:cubicBezTo>
                    <a:pt x="2456" y="3389"/>
                    <a:pt x="2456" y="3396"/>
                    <a:pt x="2456" y="3403"/>
                  </a:cubicBezTo>
                  <a:cubicBezTo>
                    <a:pt x="2471" y="3448"/>
                    <a:pt x="2471" y="3448"/>
                    <a:pt x="2471" y="3448"/>
                  </a:cubicBezTo>
                  <a:cubicBezTo>
                    <a:pt x="2471" y="3455"/>
                    <a:pt x="2479" y="3455"/>
                    <a:pt x="2486" y="3462"/>
                  </a:cubicBezTo>
                  <a:cubicBezTo>
                    <a:pt x="2516" y="3477"/>
                    <a:pt x="2516" y="3477"/>
                    <a:pt x="2516" y="3477"/>
                  </a:cubicBezTo>
                  <a:cubicBezTo>
                    <a:pt x="2516" y="3536"/>
                    <a:pt x="2516" y="3536"/>
                    <a:pt x="2516" y="3536"/>
                  </a:cubicBezTo>
                  <a:cubicBezTo>
                    <a:pt x="2516" y="3536"/>
                    <a:pt x="2516" y="3536"/>
                    <a:pt x="2516" y="3536"/>
                  </a:cubicBezTo>
                  <a:cubicBezTo>
                    <a:pt x="2516" y="3558"/>
                    <a:pt x="2516" y="3558"/>
                    <a:pt x="2516" y="3558"/>
                  </a:cubicBezTo>
                  <a:cubicBezTo>
                    <a:pt x="2464" y="3558"/>
                    <a:pt x="2464" y="3558"/>
                    <a:pt x="2464" y="3558"/>
                  </a:cubicBezTo>
                  <a:cubicBezTo>
                    <a:pt x="2456" y="3558"/>
                    <a:pt x="2449" y="3566"/>
                    <a:pt x="2449" y="3573"/>
                  </a:cubicBezTo>
                  <a:cubicBezTo>
                    <a:pt x="2449" y="3588"/>
                    <a:pt x="2456" y="3595"/>
                    <a:pt x="2464" y="3595"/>
                  </a:cubicBezTo>
                  <a:cubicBezTo>
                    <a:pt x="2539" y="3595"/>
                    <a:pt x="2539" y="3595"/>
                    <a:pt x="2539" y="3595"/>
                  </a:cubicBezTo>
                  <a:cubicBezTo>
                    <a:pt x="2546" y="3595"/>
                    <a:pt x="2554" y="3588"/>
                    <a:pt x="2554" y="3573"/>
                  </a:cubicBezTo>
                  <a:cubicBezTo>
                    <a:pt x="2554" y="3536"/>
                    <a:pt x="2554" y="3536"/>
                    <a:pt x="2554" y="3536"/>
                  </a:cubicBezTo>
                  <a:cubicBezTo>
                    <a:pt x="2591" y="3536"/>
                    <a:pt x="2591" y="3536"/>
                    <a:pt x="2591" y="3536"/>
                  </a:cubicBezTo>
                  <a:cubicBezTo>
                    <a:pt x="2591" y="3573"/>
                    <a:pt x="2591" y="3573"/>
                    <a:pt x="2591" y="3573"/>
                  </a:cubicBezTo>
                  <a:cubicBezTo>
                    <a:pt x="2591" y="3588"/>
                    <a:pt x="2599" y="3595"/>
                    <a:pt x="2606" y="3595"/>
                  </a:cubicBezTo>
                  <a:cubicBezTo>
                    <a:pt x="2614" y="3595"/>
                    <a:pt x="2621" y="3588"/>
                    <a:pt x="2621" y="3573"/>
                  </a:cubicBezTo>
                  <a:cubicBezTo>
                    <a:pt x="2621" y="3514"/>
                    <a:pt x="2621" y="3514"/>
                    <a:pt x="2621" y="3514"/>
                  </a:cubicBezTo>
                  <a:cubicBezTo>
                    <a:pt x="2621" y="3507"/>
                    <a:pt x="2614" y="3499"/>
                    <a:pt x="2606" y="3499"/>
                  </a:cubicBezTo>
                </a:path>
                <a:path w="3606" h="3595">
                  <a:moveTo>
                    <a:pt x="2630" y="3284"/>
                  </a:moveTo>
                  <a:cubicBezTo>
                    <a:pt x="2630" y="3276"/>
                    <a:pt x="2630" y="3276"/>
                    <a:pt x="2630" y="3276"/>
                  </a:cubicBezTo>
                  <a:cubicBezTo>
                    <a:pt x="2630" y="3276"/>
                    <a:pt x="2630" y="3276"/>
                    <a:pt x="2630" y="3276"/>
                  </a:cubicBezTo>
                  <a:cubicBezTo>
                    <a:pt x="2630" y="3276"/>
                    <a:pt x="2630" y="3276"/>
                    <a:pt x="2630" y="3276"/>
                  </a:cubicBezTo>
                  <a:cubicBezTo>
                    <a:pt x="2622" y="3276"/>
                    <a:pt x="2622" y="3276"/>
                    <a:pt x="2622" y="3276"/>
                  </a:cubicBezTo>
                  <a:cubicBezTo>
                    <a:pt x="2615" y="3239"/>
                    <a:pt x="2615" y="3239"/>
                    <a:pt x="2615" y="3239"/>
                  </a:cubicBezTo>
                  <a:cubicBezTo>
                    <a:pt x="2622" y="3232"/>
                    <a:pt x="2622" y="3232"/>
                    <a:pt x="2622" y="3232"/>
                  </a:cubicBezTo>
                  <a:cubicBezTo>
                    <a:pt x="2615" y="3232"/>
                    <a:pt x="2615" y="3232"/>
                    <a:pt x="2615" y="3232"/>
                  </a:cubicBezTo>
                  <a:cubicBezTo>
                    <a:pt x="2622" y="3195"/>
                    <a:pt x="2622" y="3195"/>
                    <a:pt x="2622" y="3195"/>
                  </a:cubicBezTo>
                  <a:cubicBezTo>
                    <a:pt x="2630" y="3195"/>
                    <a:pt x="2630" y="3195"/>
                    <a:pt x="2630" y="3195"/>
                  </a:cubicBezTo>
                  <a:cubicBezTo>
                    <a:pt x="2630" y="3187"/>
                    <a:pt x="2630" y="3187"/>
                    <a:pt x="2630" y="3187"/>
                  </a:cubicBezTo>
                  <a:cubicBezTo>
                    <a:pt x="2637" y="3180"/>
                    <a:pt x="2637" y="3180"/>
                    <a:pt x="2637" y="3180"/>
                  </a:cubicBezTo>
                  <a:cubicBezTo>
                    <a:pt x="2637" y="3180"/>
                    <a:pt x="2630" y="3165"/>
                    <a:pt x="2630" y="3165"/>
                  </a:cubicBezTo>
                  <a:cubicBezTo>
                    <a:pt x="2637" y="3143"/>
                    <a:pt x="2637" y="3143"/>
                    <a:pt x="2637" y="3143"/>
                  </a:cubicBezTo>
                  <a:cubicBezTo>
                    <a:pt x="2630" y="3136"/>
                    <a:pt x="2630" y="3136"/>
                    <a:pt x="2630" y="3136"/>
                  </a:cubicBezTo>
                  <a:cubicBezTo>
                    <a:pt x="2622" y="3121"/>
                    <a:pt x="2622" y="3121"/>
                    <a:pt x="2622" y="3121"/>
                  </a:cubicBezTo>
                  <a:cubicBezTo>
                    <a:pt x="2600" y="3136"/>
                    <a:pt x="2600" y="3136"/>
                    <a:pt x="2600" y="3136"/>
                  </a:cubicBezTo>
                  <a:cubicBezTo>
                    <a:pt x="2592" y="3128"/>
                    <a:pt x="2592" y="3128"/>
                    <a:pt x="2592" y="3128"/>
                  </a:cubicBezTo>
                  <a:cubicBezTo>
                    <a:pt x="2585" y="3106"/>
                    <a:pt x="2585" y="3106"/>
                    <a:pt x="2585" y="3106"/>
                  </a:cubicBezTo>
                  <a:cubicBezTo>
                    <a:pt x="2555" y="3099"/>
                    <a:pt x="2555" y="3099"/>
                    <a:pt x="2555" y="3099"/>
                  </a:cubicBezTo>
                  <a:cubicBezTo>
                    <a:pt x="2547" y="3113"/>
                    <a:pt x="2547" y="3113"/>
                    <a:pt x="2547" y="3113"/>
                  </a:cubicBezTo>
                  <a:cubicBezTo>
                    <a:pt x="2540" y="3113"/>
                    <a:pt x="2540" y="3113"/>
                    <a:pt x="2532" y="3113"/>
                  </a:cubicBezTo>
                  <a:cubicBezTo>
                    <a:pt x="2525" y="3099"/>
                    <a:pt x="2525" y="3099"/>
                    <a:pt x="2525" y="3099"/>
                  </a:cubicBezTo>
                  <a:cubicBezTo>
                    <a:pt x="2495" y="3106"/>
                    <a:pt x="2495" y="3106"/>
                    <a:pt x="2495" y="3106"/>
                  </a:cubicBezTo>
                  <a:cubicBezTo>
                    <a:pt x="2495" y="3128"/>
                    <a:pt x="2495" y="3128"/>
                    <a:pt x="2495" y="3128"/>
                  </a:cubicBezTo>
                  <a:cubicBezTo>
                    <a:pt x="2487" y="3128"/>
                    <a:pt x="2487" y="3128"/>
                    <a:pt x="2480" y="3136"/>
                  </a:cubicBezTo>
                  <a:cubicBezTo>
                    <a:pt x="2465" y="3121"/>
                    <a:pt x="2465" y="3121"/>
                    <a:pt x="2465" y="3121"/>
                  </a:cubicBezTo>
                  <a:cubicBezTo>
                    <a:pt x="2450" y="3136"/>
                    <a:pt x="2450" y="3136"/>
                    <a:pt x="2450" y="3136"/>
                  </a:cubicBezTo>
                  <a:cubicBezTo>
                    <a:pt x="2442" y="3143"/>
                    <a:pt x="2442" y="3143"/>
                    <a:pt x="2442" y="3143"/>
                  </a:cubicBezTo>
                  <a:cubicBezTo>
                    <a:pt x="2450" y="3165"/>
                    <a:pt x="2450" y="3165"/>
                    <a:pt x="2450" y="3165"/>
                  </a:cubicBezTo>
                  <a:cubicBezTo>
                    <a:pt x="2450" y="3165"/>
                    <a:pt x="2450" y="3173"/>
                    <a:pt x="2442" y="3173"/>
                  </a:cubicBezTo>
                  <a:cubicBezTo>
                    <a:pt x="2420" y="3173"/>
                    <a:pt x="2420" y="3173"/>
                    <a:pt x="2420" y="3173"/>
                  </a:cubicBezTo>
                  <a:cubicBezTo>
                    <a:pt x="2412" y="3202"/>
                    <a:pt x="2412" y="3202"/>
                    <a:pt x="2412" y="3202"/>
                  </a:cubicBezTo>
                  <a:cubicBezTo>
                    <a:pt x="2435" y="3217"/>
                    <a:pt x="2435" y="3217"/>
                    <a:pt x="2435" y="3217"/>
                  </a:cubicBezTo>
                  <a:cubicBezTo>
                    <a:pt x="2435" y="3217"/>
                    <a:pt x="2435" y="3224"/>
                    <a:pt x="2435" y="3224"/>
                  </a:cubicBezTo>
                  <a:cubicBezTo>
                    <a:pt x="2412" y="3239"/>
                    <a:pt x="2412" y="3239"/>
                    <a:pt x="2412" y="3239"/>
                  </a:cubicBezTo>
                  <a:cubicBezTo>
                    <a:pt x="2420" y="3269"/>
                    <a:pt x="2420" y="3269"/>
                    <a:pt x="2420" y="3269"/>
                  </a:cubicBezTo>
                  <a:cubicBezTo>
                    <a:pt x="2442" y="3269"/>
                    <a:pt x="2442" y="3269"/>
                    <a:pt x="2442" y="3269"/>
                  </a:cubicBezTo>
                  <a:cubicBezTo>
                    <a:pt x="2450" y="3276"/>
                    <a:pt x="2450" y="3276"/>
                    <a:pt x="2450" y="3276"/>
                  </a:cubicBezTo>
                  <a:cubicBezTo>
                    <a:pt x="2442" y="3298"/>
                    <a:pt x="2442" y="3298"/>
                    <a:pt x="2442" y="3298"/>
                  </a:cubicBezTo>
                  <a:cubicBezTo>
                    <a:pt x="2450" y="3306"/>
                    <a:pt x="2450" y="3306"/>
                    <a:pt x="2450" y="3306"/>
                  </a:cubicBezTo>
                  <a:cubicBezTo>
                    <a:pt x="2465" y="3321"/>
                    <a:pt x="2465" y="3321"/>
                    <a:pt x="2465" y="3321"/>
                  </a:cubicBezTo>
                  <a:cubicBezTo>
                    <a:pt x="2480" y="3313"/>
                    <a:pt x="2480" y="3313"/>
                    <a:pt x="2480" y="3313"/>
                  </a:cubicBezTo>
                  <a:cubicBezTo>
                    <a:pt x="2487" y="3313"/>
                    <a:pt x="2487" y="3313"/>
                    <a:pt x="2495" y="3313"/>
                  </a:cubicBezTo>
                  <a:cubicBezTo>
                    <a:pt x="2495" y="3335"/>
                    <a:pt x="2495" y="3335"/>
                    <a:pt x="2495" y="3335"/>
                  </a:cubicBezTo>
                  <a:cubicBezTo>
                    <a:pt x="2525" y="3343"/>
                    <a:pt x="2525" y="3343"/>
                    <a:pt x="2525" y="3343"/>
                  </a:cubicBezTo>
                  <a:cubicBezTo>
                    <a:pt x="2532" y="3328"/>
                    <a:pt x="2532" y="3328"/>
                    <a:pt x="2532" y="3328"/>
                  </a:cubicBezTo>
                  <a:cubicBezTo>
                    <a:pt x="2540" y="3328"/>
                    <a:pt x="2540" y="3328"/>
                    <a:pt x="2547" y="3328"/>
                  </a:cubicBezTo>
                  <a:cubicBezTo>
                    <a:pt x="2555" y="3343"/>
                    <a:pt x="2555" y="3343"/>
                    <a:pt x="2555" y="3343"/>
                  </a:cubicBezTo>
                  <a:cubicBezTo>
                    <a:pt x="2585" y="3335"/>
                    <a:pt x="2585" y="3335"/>
                    <a:pt x="2585" y="3335"/>
                  </a:cubicBezTo>
                  <a:cubicBezTo>
                    <a:pt x="2585" y="3313"/>
                    <a:pt x="2585" y="3313"/>
                    <a:pt x="2585" y="3313"/>
                  </a:cubicBezTo>
                  <a:cubicBezTo>
                    <a:pt x="2592" y="3313"/>
                    <a:pt x="2592" y="3313"/>
                    <a:pt x="2600" y="3313"/>
                  </a:cubicBezTo>
                  <a:cubicBezTo>
                    <a:pt x="2615" y="3321"/>
                    <a:pt x="2615" y="3321"/>
                    <a:pt x="2615" y="3321"/>
                  </a:cubicBezTo>
                  <a:cubicBezTo>
                    <a:pt x="2630" y="3313"/>
                    <a:pt x="2630" y="3313"/>
                    <a:pt x="2630" y="3313"/>
                  </a:cubicBezTo>
                  <a:cubicBezTo>
                    <a:pt x="2637" y="3298"/>
                    <a:pt x="2637" y="3298"/>
                    <a:pt x="2637" y="3298"/>
                  </a:cubicBezTo>
                  <a:cubicBezTo>
                    <a:pt x="2637" y="3291"/>
                    <a:pt x="2637" y="3291"/>
                    <a:pt x="2637" y="3291"/>
                  </a:cubicBezTo>
                  <a:cubicBezTo>
                    <a:pt x="2630" y="3284"/>
                    <a:pt x="2630" y="3284"/>
                    <a:pt x="2630" y="3284"/>
                  </a:cubicBezTo>
                  <a:moveTo>
                    <a:pt x="2517" y="3239"/>
                  </a:moveTo>
                  <a:cubicBezTo>
                    <a:pt x="2510" y="3232"/>
                    <a:pt x="2510" y="3210"/>
                    <a:pt x="2517" y="3202"/>
                  </a:cubicBezTo>
                  <a:cubicBezTo>
                    <a:pt x="2532" y="3195"/>
                    <a:pt x="2547" y="3195"/>
                    <a:pt x="2562" y="3202"/>
                  </a:cubicBezTo>
                  <a:cubicBezTo>
                    <a:pt x="2570" y="3210"/>
                    <a:pt x="2570" y="3232"/>
                    <a:pt x="2562" y="3239"/>
                  </a:cubicBezTo>
                  <a:cubicBezTo>
                    <a:pt x="2547" y="3254"/>
                    <a:pt x="2532" y="3254"/>
                    <a:pt x="2517" y="3239"/>
                  </a:cubicBezTo>
                </a:path>
                <a:path w="3606" h="3595">
                  <a:moveTo>
                    <a:pt x="2754" y="3270"/>
                  </a:moveTo>
                  <a:cubicBezTo>
                    <a:pt x="2754" y="3270"/>
                    <a:pt x="2754" y="3270"/>
                    <a:pt x="2754" y="3263"/>
                  </a:cubicBezTo>
                  <a:cubicBezTo>
                    <a:pt x="2769" y="3263"/>
                    <a:pt x="2769" y="3263"/>
                    <a:pt x="2769" y="3263"/>
                  </a:cubicBezTo>
                  <a:cubicBezTo>
                    <a:pt x="2776" y="3248"/>
                    <a:pt x="2776" y="3248"/>
                    <a:pt x="2776" y="3248"/>
                  </a:cubicBezTo>
                  <a:cubicBezTo>
                    <a:pt x="2761" y="3241"/>
                    <a:pt x="2761" y="3241"/>
                    <a:pt x="2761" y="3241"/>
                  </a:cubicBezTo>
                  <a:cubicBezTo>
                    <a:pt x="2761" y="3241"/>
                    <a:pt x="2761" y="3233"/>
                    <a:pt x="2761" y="3233"/>
                  </a:cubicBezTo>
                  <a:cubicBezTo>
                    <a:pt x="2776" y="3226"/>
                    <a:pt x="2776" y="3226"/>
                    <a:pt x="2776" y="3226"/>
                  </a:cubicBezTo>
                  <a:cubicBezTo>
                    <a:pt x="2769" y="3211"/>
                    <a:pt x="2769" y="3211"/>
                    <a:pt x="2769" y="3211"/>
                  </a:cubicBezTo>
                  <a:cubicBezTo>
                    <a:pt x="2754" y="3204"/>
                    <a:pt x="2754" y="3204"/>
                    <a:pt x="2754" y="3204"/>
                  </a:cubicBezTo>
                  <a:cubicBezTo>
                    <a:pt x="2754" y="3204"/>
                    <a:pt x="2754" y="3204"/>
                    <a:pt x="2754" y="3204"/>
                  </a:cubicBezTo>
                  <a:cubicBezTo>
                    <a:pt x="2761" y="3189"/>
                    <a:pt x="2761" y="3189"/>
                    <a:pt x="2761" y="3189"/>
                  </a:cubicBezTo>
                  <a:cubicBezTo>
                    <a:pt x="2754" y="3182"/>
                    <a:pt x="2754" y="3182"/>
                    <a:pt x="2754" y="3182"/>
                  </a:cubicBezTo>
                  <a:cubicBezTo>
                    <a:pt x="2747" y="3174"/>
                    <a:pt x="2747" y="3174"/>
                    <a:pt x="2747" y="3174"/>
                  </a:cubicBezTo>
                  <a:cubicBezTo>
                    <a:pt x="2732" y="3182"/>
                    <a:pt x="2732" y="3182"/>
                    <a:pt x="2732" y="3182"/>
                  </a:cubicBezTo>
                  <a:cubicBezTo>
                    <a:pt x="2732" y="3182"/>
                    <a:pt x="2732" y="3182"/>
                    <a:pt x="2732" y="3182"/>
                  </a:cubicBezTo>
                  <a:cubicBezTo>
                    <a:pt x="2732" y="3167"/>
                    <a:pt x="2732" y="3167"/>
                    <a:pt x="2732" y="3167"/>
                  </a:cubicBezTo>
                  <a:cubicBezTo>
                    <a:pt x="2710" y="3160"/>
                    <a:pt x="2710" y="3160"/>
                    <a:pt x="2710" y="3160"/>
                  </a:cubicBezTo>
                  <a:cubicBezTo>
                    <a:pt x="2703" y="3174"/>
                    <a:pt x="2703" y="3174"/>
                    <a:pt x="2703" y="3174"/>
                  </a:cubicBezTo>
                  <a:cubicBezTo>
                    <a:pt x="2703" y="3174"/>
                    <a:pt x="2703" y="3174"/>
                    <a:pt x="2695" y="3174"/>
                  </a:cubicBezTo>
                  <a:cubicBezTo>
                    <a:pt x="2688" y="3160"/>
                    <a:pt x="2688" y="3160"/>
                    <a:pt x="2688" y="3160"/>
                  </a:cubicBezTo>
                  <a:cubicBezTo>
                    <a:pt x="2673" y="3167"/>
                    <a:pt x="2673" y="3167"/>
                    <a:pt x="2673" y="3167"/>
                  </a:cubicBezTo>
                  <a:cubicBezTo>
                    <a:pt x="2673" y="3182"/>
                    <a:pt x="2673" y="3182"/>
                    <a:pt x="2673" y="3182"/>
                  </a:cubicBezTo>
                  <a:cubicBezTo>
                    <a:pt x="2673" y="3182"/>
                    <a:pt x="2666" y="3182"/>
                    <a:pt x="2666" y="3182"/>
                  </a:cubicBezTo>
                  <a:cubicBezTo>
                    <a:pt x="2651" y="3174"/>
                    <a:pt x="2651" y="3174"/>
                    <a:pt x="2651" y="3174"/>
                  </a:cubicBezTo>
                  <a:cubicBezTo>
                    <a:pt x="2644" y="3189"/>
                    <a:pt x="2644" y="3189"/>
                    <a:pt x="2644" y="3189"/>
                  </a:cubicBezTo>
                  <a:cubicBezTo>
                    <a:pt x="2644" y="3204"/>
                    <a:pt x="2644" y="3204"/>
                    <a:pt x="2644" y="3204"/>
                  </a:cubicBezTo>
                  <a:cubicBezTo>
                    <a:pt x="2644" y="3204"/>
                    <a:pt x="2644" y="3204"/>
                    <a:pt x="2644" y="3204"/>
                  </a:cubicBezTo>
                  <a:cubicBezTo>
                    <a:pt x="2629" y="3211"/>
                    <a:pt x="2629" y="3211"/>
                    <a:pt x="2629" y="3211"/>
                  </a:cubicBezTo>
                  <a:cubicBezTo>
                    <a:pt x="2629" y="3226"/>
                    <a:pt x="2629" y="3226"/>
                    <a:pt x="2629" y="3226"/>
                  </a:cubicBezTo>
                  <a:cubicBezTo>
                    <a:pt x="2636" y="3233"/>
                    <a:pt x="2636" y="3233"/>
                    <a:pt x="2636" y="3233"/>
                  </a:cubicBezTo>
                  <a:cubicBezTo>
                    <a:pt x="2636" y="3233"/>
                    <a:pt x="2636" y="3241"/>
                    <a:pt x="2636" y="3241"/>
                  </a:cubicBezTo>
                  <a:cubicBezTo>
                    <a:pt x="2629" y="3248"/>
                    <a:pt x="2629" y="3248"/>
                    <a:pt x="2629" y="3248"/>
                  </a:cubicBezTo>
                  <a:cubicBezTo>
                    <a:pt x="2629" y="3263"/>
                    <a:pt x="2629" y="3263"/>
                    <a:pt x="2629" y="3263"/>
                  </a:cubicBezTo>
                  <a:cubicBezTo>
                    <a:pt x="2644" y="3263"/>
                    <a:pt x="2644" y="3263"/>
                    <a:pt x="2644" y="3263"/>
                  </a:cubicBezTo>
                  <a:cubicBezTo>
                    <a:pt x="2644" y="3270"/>
                    <a:pt x="2644" y="3270"/>
                    <a:pt x="2644" y="3270"/>
                  </a:cubicBezTo>
                  <a:cubicBezTo>
                    <a:pt x="2644" y="3285"/>
                    <a:pt x="2644" y="3285"/>
                    <a:pt x="2644" y="3285"/>
                  </a:cubicBezTo>
                  <a:cubicBezTo>
                    <a:pt x="2651" y="3292"/>
                    <a:pt x="2651" y="3292"/>
                    <a:pt x="2651" y="3292"/>
                  </a:cubicBezTo>
                  <a:cubicBezTo>
                    <a:pt x="2666" y="3292"/>
                    <a:pt x="2666" y="3292"/>
                    <a:pt x="2666" y="3292"/>
                  </a:cubicBezTo>
                  <a:cubicBezTo>
                    <a:pt x="2666" y="3292"/>
                    <a:pt x="2666" y="3292"/>
                    <a:pt x="2673" y="3292"/>
                  </a:cubicBezTo>
                  <a:cubicBezTo>
                    <a:pt x="2673" y="3307"/>
                    <a:pt x="2673" y="3307"/>
                    <a:pt x="2673" y="3307"/>
                  </a:cubicBezTo>
                  <a:cubicBezTo>
                    <a:pt x="2688" y="3314"/>
                    <a:pt x="2688" y="3314"/>
                    <a:pt x="2688" y="3314"/>
                  </a:cubicBezTo>
                  <a:cubicBezTo>
                    <a:pt x="2695" y="3300"/>
                    <a:pt x="2695" y="3300"/>
                    <a:pt x="2695" y="3300"/>
                  </a:cubicBezTo>
                  <a:cubicBezTo>
                    <a:pt x="2703" y="3300"/>
                    <a:pt x="2703" y="3300"/>
                    <a:pt x="2703" y="3300"/>
                  </a:cubicBezTo>
                  <a:cubicBezTo>
                    <a:pt x="2710" y="3314"/>
                    <a:pt x="2710" y="3314"/>
                    <a:pt x="2710" y="3314"/>
                  </a:cubicBezTo>
                  <a:cubicBezTo>
                    <a:pt x="2732" y="3307"/>
                    <a:pt x="2732" y="3307"/>
                    <a:pt x="2732" y="3307"/>
                  </a:cubicBezTo>
                  <a:cubicBezTo>
                    <a:pt x="2732" y="3292"/>
                    <a:pt x="2732" y="3292"/>
                    <a:pt x="2732" y="3292"/>
                  </a:cubicBezTo>
                  <a:cubicBezTo>
                    <a:pt x="2732" y="3292"/>
                    <a:pt x="2732" y="3292"/>
                    <a:pt x="2732" y="3292"/>
                  </a:cubicBezTo>
                  <a:cubicBezTo>
                    <a:pt x="2747" y="3292"/>
                    <a:pt x="2747" y="3292"/>
                    <a:pt x="2747" y="3292"/>
                  </a:cubicBezTo>
                  <a:cubicBezTo>
                    <a:pt x="2754" y="3292"/>
                    <a:pt x="2754" y="3292"/>
                    <a:pt x="2754" y="3292"/>
                  </a:cubicBezTo>
                  <a:cubicBezTo>
                    <a:pt x="2761" y="3285"/>
                    <a:pt x="2761" y="3285"/>
                    <a:pt x="2761" y="3285"/>
                  </a:cubicBezTo>
                  <a:lnTo>
                    <a:pt x="2754" y="3270"/>
                  </a:lnTo>
                  <a:close/>
                  <a:moveTo>
                    <a:pt x="2688" y="3248"/>
                  </a:moveTo>
                  <a:cubicBezTo>
                    <a:pt x="2680" y="3241"/>
                    <a:pt x="2680" y="3233"/>
                    <a:pt x="2688" y="3226"/>
                  </a:cubicBezTo>
                  <a:cubicBezTo>
                    <a:pt x="2695" y="3219"/>
                    <a:pt x="2703" y="3219"/>
                    <a:pt x="2710" y="3226"/>
                  </a:cubicBezTo>
                  <a:cubicBezTo>
                    <a:pt x="2717" y="3233"/>
                    <a:pt x="2717" y="3241"/>
                    <a:pt x="2710" y="3248"/>
                  </a:cubicBezTo>
                  <a:cubicBezTo>
                    <a:pt x="2703" y="3255"/>
                    <a:pt x="2695" y="3255"/>
                    <a:pt x="2688" y="3248"/>
                  </a:cubicBezTo>
                </a:path>
                <a:path w="3606" h="3595">
                  <a:moveTo>
                    <a:pt x="686" y="2938"/>
                  </a:moveTo>
                  <a:cubicBezTo>
                    <a:pt x="686" y="2938"/>
                    <a:pt x="590" y="2938"/>
                    <a:pt x="572" y="2947"/>
                  </a:cubicBezTo>
                  <a:cubicBezTo>
                    <a:pt x="554" y="2947"/>
                    <a:pt x="484" y="3026"/>
                    <a:pt x="484" y="3026"/>
                  </a:cubicBezTo>
                  <a:cubicBezTo>
                    <a:pt x="475" y="3035"/>
                    <a:pt x="475" y="3035"/>
                    <a:pt x="475" y="3043"/>
                  </a:cubicBezTo>
                  <a:cubicBezTo>
                    <a:pt x="484" y="3131"/>
                    <a:pt x="484" y="3131"/>
                    <a:pt x="484" y="3131"/>
                  </a:cubicBezTo>
                  <a:cubicBezTo>
                    <a:pt x="484" y="3140"/>
                    <a:pt x="493" y="3140"/>
                    <a:pt x="493" y="3140"/>
                  </a:cubicBezTo>
                  <a:cubicBezTo>
                    <a:pt x="493" y="3140"/>
                    <a:pt x="493" y="3140"/>
                    <a:pt x="493" y="3140"/>
                  </a:cubicBezTo>
                  <a:cubicBezTo>
                    <a:pt x="493" y="3140"/>
                    <a:pt x="493" y="3140"/>
                    <a:pt x="493" y="3140"/>
                  </a:cubicBezTo>
                  <a:cubicBezTo>
                    <a:pt x="493" y="3149"/>
                    <a:pt x="502" y="3157"/>
                    <a:pt x="510" y="3157"/>
                  </a:cubicBezTo>
                  <a:cubicBezTo>
                    <a:pt x="510" y="3157"/>
                    <a:pt x="519" y="3149"/>
                    <a:pt x="519" y="3149"/>
                  </a:cubicBezTo>
                  <a:cubicBezTo>
                    <a:pt x="528" y="3140"/>
                    <a:pt x="528" y="3140"/>
                    <a:pt x="528" y="3131"/>
                  </a:cubicBezTo>
                  <a:cubicBezTo>
                    <a:pt x="537" y="3061"/>
                    <a:pt x="537" y="3061"/>
                    <a:pt x="537" y="3061"/>
                  </a:cubicBezTo>
                  <a:cubicBezTo>
                    <a:pt x="590" y="3017"/>
                    <a:pt x="590" y="3017"/>
                    <a:pt x="590" y="3017"/>
                  </a:cubicBezTo>
                  <a:cubicBezTo>
                    <a:pt x="590" y="3017"/>
                    <a:pt x="598" y="3008"/>
                    <a:pt x="598" y="3017"/>
                  </a:cubicBezTo>
                  <a:cubicBezTo>
                    <a:pt x="607" y="3026"/>
                    <a:pt x="616" y="3035"/>
                    <a:pt x="616" y="3043"/>
                  </a:cubicBezTo>
                  <a:cubicBezTo>
                    <a:pt x="625" y="3061"/>
                    <a:pt x="616" y="3070"/>
                    <a:pt x="616" y="3070"/>
                  </a:cubicBezTo>
                  <a:cubicBezTo>
                    <a:pt x="581" y="3114"/>
                    <a:pt x="581" y="3114"/>
                    <a:pt x="581" y="3114"/>
                  </a:cubicBezTo>
                  <a:cubicBezTo>
                    <a:pt x="581" y="3122"/>
                    <a:pt x="581" y="3131"/>
                    <a:pt x="590" y="3140"/>
                  </a:cubicBezTo>
                  <a:cubicBezTo>
                    <a:pt x="590" y="3140"/>
                    <a:pt x="598" y="3140"/>
                    <a:pt x="598" y="3140"/>
                  </a:cubicBezTo>
                  <a:cubicBezTo>
                    <a:pt x="607" y="3140"/>
                    <a:pt x="607" y="3140"/>
                    <a:pt x="616" y="3140"/>
                  </a:cubicBezTo>
                  <a:cubicBezTo>
                    <a:pt x="669" y="3070"/>
                    <a:pt x="669" y="3070"/>
                    <a:pt x="669" y="3070"/>
                  </a:cubicBezTo>
                  <a:cubicBezTo>
                    <a:pt x="730" y="3017"/>
                    <a:pt x="730" y="3017"/>
                    <a:pt x="730" y="3017"/>
                  </a:cubicBezTo>
                  <a:cubicBezTo>
                    <a:pt x="739" y="3017"/>
                    <a:pt x="739" y="3017"/>
                    <a:pt x="739" y="3017"/>
                  </a:cubicBezTo>
                  <a:cubicBezTo>
                    <a:pt x="739" y="3017"/>
                    <a:pt x="757" y="3017"/>
                    <a:pt x="757" y="3000"/>
                  </a:cubicBezTo>
                  <a:cubicBezTo>
                    <a:pt x="757" y="2973"/>
                    <a:pt x="757" y="2947"/>
                    <a:pt x="757" y="2938"/>
                  </a:cubicBezTo>
                  <a:cubicBezTo>
                    <a:pt x="757" y="2921"/>
                    <a:pt x="739" y="2921"/>
                    <a:pt x="739" y="2921"/>
                  </a:cubicBezTo>
                  <a:lnTo>
                    <a:pt x="686" y="2938"/>
                  </a:lnTo>
                  <a:close/>
                </a:path>
                <a:path w="3606" h="3595">
                  <a:moveTo>
                    <a:pt x="591" y="3235"/>
                  </a:moveTo>
                  <a:cubicBezTo>
                    <a:pt x="504" y="3261"/>
                    <a:pt x="504" y="3261"/>
                    <a:pt x="504" y="3261"/>
                  </a:cubicBezTo>
                  <a:cubicBezTo>
                    <a:pt x="477" y="3296"/>
                    <a:pt x="451" y="3357"/>
                    <a:pt x="469" y="3409"/>
                  </a:cubicBezTo>
                  <a:cubicBezTo>
                    <a:pt x="486" y="3479"/>
                    <a:pt x="547" y="3505"/>
                    <a:pt x="609" y="3487"/>
                  </a:cubicBezTo>
                  <a:cubicBezTo>
                    <a:pt x="679" y="3470"/>
                    <a:pt x="723" y="3418"/>
                    <a:pt x="705" y="3348"/>
                  </a:cubicBezTo>
                  <a:cubicBezTo>
                    <a:pt x="688" y="3304"/>
                    <a:pt x="635" y="3252"/>
                    <a:pt x="591" y="3235"/>
                  </a:cubicBezTo>
                  <a:moveTo>
                    <a:pt x="653" y="3409"/>
                  </a:moveTo>
                  <a:cubicBezTo>
                    <a:pt x="653" y="3409"/>
                    <a:pt x="644" y="3418"/>
                    <a:pt x="644" y="3426"/>
                  </a:cubicBezTo>
                  <a:cubicBezTo>
                    <a:pt x="635" y="3426"/>
                    <a:pt x="626" y="3435"/>
                    <a:pt x="626" y="3435"/>
                  </a:cubicBezTo>
                  <a:cubicBezTo>
                    <a:pt x="617" y="3435"/>
                    <a:pt x="609" y="3444"/>
                    <a:pt x="609" y="3444"/>
                  </a:cubicBezTo>
                  <a:cubicBezTo>
                    <a:pt x="609" y="3452"/>
                    <a:pt x="609" y="3452"/>
                    <a:pt x="609" y="3452"/>
                  </a:cubicBezTo>
                  <a:cubicBezTo>
                    <a:pt x="609" y="3461"/>
                    <a:pt x="609" y="3461"/>
                    <a:pt x="600" y="3461"/>
                  </a:cubicBezTo>
                  <a:cubicBezTo>
                    <a:pt x="600" y="3461"/>
                    <a:pt x="591" y="3461"/>
                    <a:pt x="591" y="3461"/>
                  </a:cubicBezTo>
                  <a:cubicBezTo>
                    <a:pt x="591" y="3444"/>
                    <a:pt x="591" y="3444"/>
                    <a:pt x="591" y="3444"/>
                  </a:cubicBezTo>
                  <a:cubicBezTo>
                    <a:pt x="582" y="3452"/>
                    <a:pt x="582" y="3452"/>
                    <a:pt x="574" y="3452"/>
                  </a:cubicBezTo>
                  <a:cubicBezTo>
                    <a:pt x="574" y="3452"/>
                    <a:pt x="565" y="3452"/>
                    <a:pt x="556" y="3452"/>
                  </a:cubicBezTo>
                  <a:cubicBezTo>
                    <a:pt x="547" y="3452"/>
                    <a:pt x="547" y="3444"/>
                    <a:pt x="539" y="3444"/>
                  </a:cubicBezTo>
                  <a:cubicBezTo>
                    <a:pt x="539" y="3444"/>
                    <a:pt x="539" y="3444"/>
                    <a:pt x="539" y="3435"/>
                  </a:cubicBezTo>
                  <a:cubicBezTo>
                    <a:pt x="539" y="3435"/>
                    <a:pt x="539" y="3435"/>
                    <a:pt x="539" y="3426"/>
                  </a:cubicBezTo>
                  <a:cubicBezTo>
                    <a:pt x="539" y="3426"/>
                    <a:pt x="539" y="3426"/>
                    <a:pt x="547" y="3426"/>
                  </a:cubicBezTo>
                  <a:cubicBezTo>
                    <a:pt x="547" y="3426"/>
                    <a:pt x="547" y="3426"/>
                    <a:pt x="556" y="3426"/>
                  </a:cubicBezTo>
                  <a:cubicBezTo>
                    <a:pt x="556" y="3426"/>
                    <a:pt x="556" y="3426"/>
                    <a:pt x="565" y="3426"/>
                  </a:cubicBezTo>
                  <a:cubicBezTo>
                    <a:pt x="565" y="3426"/>
                    <a:pt x="574" y="3426"/>
                    <a:pt x="582" y="3426"/>
                  </a:cubicBezTo>
                  <a:cubicBezTo>
                    <a:pt x="582" y="3426"/>
                    <a:pt x="591" y="3426"/>
                    <a:pt x="600" y="3426"/>
                  </a:cubicBezTo>
                  <a:cubicBezTo>
                    <a:pt x="600" y="3426"/>
                    <a:pt x="600" y="3418"/>
                    <a:pt x="609" y="3418"/>
                  </a:cubicBezTo>
                  <a:cubicBezTo>
                    <a:pt x="609" y="3418"/>
                    <a:pt x="609" y="3418"/>
                    <a:pt x="617" y="3418"/>
                  </a:cubicBezTo>
                  <a:cubicBezTo>
                    <a:pt x="617" y="3409"/>
                    <a:pt x="617" y="3409"/>
                    <a:pt x="617" y="3409"/>
                  </a:cubicBezTo>
                  <a:cubicBezTo>
                    <a:pt x="617" y="3400"/>
                    <a:pt x="617" y="3400"/>
                    <a:pt x="617" y="3392"/>
                  </a:cubicBezTo>
                  <a:cubicBezTo>
                    <a:pt x="617" y="3392"/>
                    <a:pt x="617" y="3392"/>
                    <a:pt x="617" y="3392"/>
                  </a:cubicBezTo>
                  <a:cubicBezTo>
                    <a:pt x="609" y="3383"/>
                    <a:pt x="609" y="3383"/>
                    <a:pt x="600" y="3383"/>
                  </a:cubicBezTo>
                  <a:cubicBezTo>
                    <a:pt x="591" y="3383"/>
                    <a:pt x="582" y="3383"/>
                    <a:pt x="582" y="3383"/>
                  </a:cubicBezTo>
                  <a:cubicBezTo>
                    <a:pt x="574" y="3383"/>
                    <a:pt x="565" y="3383"/>
                    <a:pt x="565" y="3383"/>
                  </a:cubicBezTo>
                  <a:cubicBezTo>
                    <a:pt x="556" y="3383"/>
                    <a:pt x="547" y="3383"/>
                    <a:pt x="547" y="3383"/>
                  </a:cubicBezTo>
                  <a:cubicBezTo>
                    <a:pt x="539" y="3383"/>
                    <a:pt x="539" y="3383"/>
                    <a:pt x="530" y="3383"/>
                  </a:cubicBezTo>
                  <a:cubicBezTo>
                    <a:pt x="530" y="3374"/>
                    <a:pt x="521" y="3374"/>
                    <a:pt x="521" y="3374"/>
                  </a:cubicBezTo>
                  <a:cubicBezTo>
                    <a:pt x="521" y="3365"/>
                    <a:pt x="512" y="3365"/>
                    <a:pt x="512" y="3357"/>
                  </a:cubicBezTo>
                  <a:cubicBezTo>
                    <a:pt x="512" y="3348"/>
                    <a:pt x="512" y="3348"/>
                    <a:pt x="512" y="3339"/>
                  </a:cubicBezTo>
                  <a:cubicBezTo>
                    <a:pt x="521" y="3330"/>
                    <a:pt x="521" y="3330"/>
                    <a:pt x="521" y="3322"/>
                  </a:cubicBezTo>
                  <a:cubicBezTo>
                    <a:pt x="530" y="3322"/>
                    <a:pt x="530" y="3313"/>
                    <a:pt x="539" y="3313"/>
                  </a:cubicBezTo>
                  <a:cubicBezTo>
                    <a:pt x="547" y="3313"/>
                    <a:pt x="547" y="3313"/>
                    <a:pt x="556" y="3304"/>
                  </a:cubicBezTo>
                  <a:cubicBezTo>
                    <a:pt x="547" y="3296"/>
                    <a:pt x="547" y="3296"/>
                    <a:pt x="547" y="3296"/>
                  </a:cubicBezTo>
                  <a:cubicBezTo>
                    <a:pt x="547" y="3287"/>
                    <a:pt x="547" y="3287"/>
                    <a:pt x="556" y="3287"/>
                  </a:cubicBezTo>
                  <a:cubicBezTo>
                    <a:pt x="565" y="3278"/>
                    <a:pt x="565" y="3287"/>
                    <a:pt x="565" y="3287"/>
                  </a:cubicBezTo>
                  <a:cubicBezTo>
                    <a:pt x="574" y="3304"/>
                    <a:pt x="574" y="3304"/>
                    <a:pt x="574" y="3304"/>
                  </a:cubicBezTo>
                  <a:cubicBezTo>
                    <a:pt x="574" y="3304"/>
                    <a:pt x="582" y="3304"/>
                    <a:pt x="582" y="3304"/>
                  </a:cubicBezTo>
                  <a:cubicBezTo>
                    <a:pt x="591" y="3296"/>
                    <a:pt x="600" y="3304"/>
                    <a:pt x="600" y="3304"/>
                  </a:cubicBezTo>
                  <a:cubicBezTo>
                    <a:pt x="609" y="3304"/>
                    <a:pt x="609" y="3304"/>
                    <a:pt x="617" y="3304"/>
                  </a:cubicBezTo>
                  <a:cubicBezTo>
                    <a:pt x="617" y="3304"/>
                    <a:pt x="617" y="3313"/>
                    <a:pt x="617" y="3313"/>
                  </a:cubicBezTo>
                  <a:cubicBezTo>
                    <a:pt x="617" y="3313"/>
                    <a:pt x="617" y="3322"/>
                    <a:pt x="617" y="3322"/>
                  </a:cubicBezTo>
                  <a:cubicBezTo>
                    <a:pt x="617" y="3322"/>
                    <a:pt x="617" y="3322"/>
                    <a:pt x="609" y="3322"/>
                  </a:cubicBezTo>
                  <a:cubicBezTo>
                    <a:pt x="609" y="3322"/>
                    <a:pt x="609" y="3322"/>
                    <a:pt x="609" y="3322"/>
                  </a:cubicBezTo>
                  <a:cubicBezTo>
                    <a:pt x="609" y="3322"/>
                    <a:pt x="609" y="3322"/>
                    <a:pt x="609" y="3322"/>
                  </a:cubicBezTo>
                  <a:cubicBezTo>
                    <a:pt x="600" y="3322"/>
                    <a:pt x="600" y="3322"/>
                    <a:pt x="591" y="3322"/>
                  </a:cubicBezTo>
                  <a:cubicBezTo>
                    <a:pt x="582" y="3322"/>
                    <a:pt x="582" y="3322"/>
                    <a:pt x="574" y="3322"/>
                  </a:cubicBezTo>
                  <a:cubicBezTo>
                    <a:pt x="565" y="3330"/>
                    <a:pt x="565" y="3330"/>
                    <a:pt x="556" y="3330"/>
                  </a:cubicBezTo>
                  <a:cubicBezTo>
                    <a:pt x="556" y="3330"/>
                    <a:pt x="556" y="3330"/>
                    <a:pt x="547" y="3330"/>
                  </a:cubicBezTo>
                  <a:cubicBezTo>
                    <a:pt x="547" y="3339"/>
                    <a:pt x="547" y="3339"/>
                    <a:pt x="547" y="3339"/>
                  </a:cubicBezTo>
                  <a:cubicBezTo>
                    <a:pt x="547" y="3348"/>
                    <a:pt x="547" y="3348"/>
                    <a:pt x="547" y="3348"/>
                  </a:cubicBezTo>
                  <a:cubicBezTo>
                    <a:pt x="547" y="3348"/>
                    <a:pt x="547" y="3357"/>
                    <a:pt x="547" y="3357"/>
                  </a:cubicBezTo>
                  <a:cubicBezTo>
                    <a:pt x="547" y="3357"/>
                    <a:pt x="556" y="3357"/>
                    <a:pt x="556" y="3357"/>
                  </a:cubicBezTo>
                  <a:cubicBezTo>
                    <a:pt x="565" y="3357"/>
                    <a:pt x="565" y="3357"/>
                    <a:pt x="565" y="3357"/>
                  </a:cubicBezTo>
                  <a:cubicBezTo>
                    <a:pt x="574" y="3357"/>
                    <a:pt x="574" y="3357"/>
                    <a:pt x="582" y="3357"/>
                  </a:cubicBezTo>
                  <a:cubicBezTo>
                    <a:pt x="582" y="3357"/>
                    <a:pt x="591" y="3357"/>
                    <a:pt x="600" y="3357"/>
                  </a:cubicBezTo>
                  <a:cubicBezTo>
                    <a:pt x="600" y="3357"/>
                    <a:pt x="609" y="3357"/>
                    <a:pt x="609" y="3357"/>
                  </a:cubicBezTo>
                  <a:cubicBezTo>
                    <a:pt x="626" y="3357"/>
                    <a:pt x="626" y="3365"/>
                    <a:pt x="635" y="3365"/>
                  </a:cubicBezTo>
                  <a:cubicBezTo>
                    <a:pt x="644" y="3374"/>
                    <a:pt x="644" y="3374"/>
                    <a:pt x="653" y="3383"/>
                  </a:cubicBezTo>
                  <a:cubicBezTo>
                    <a:pt x="653" y="3392"/>
                    <a:pt x="653" y="3400"/>
                    <a:pt x="653" y="3409"/>
                  </a:cubicBezTo>
                </a:path>
                <a:path w="3606" h="3595">
                  <a:moveTo>
                    <a:pt x="510" y="3244"/>
                  </a:moveTo>
                  <a:cubicBezTo>
                    <a:pt x="510" y="3244"/>
                    <a:pt x="546" y="3235"/>
                    <a:pt x="546" y="3235"/>
                  </a:cubicBezTo>
                  <a:cubicBezTo>
                    <a:pt x="582" y="3227"/>
                    <a:pt x="582" y="3227"/>
                    <a:pt x="582" y="3227"/>
                  </a:cubicBezTo>
                  <a:cubicBezTo>
                    <a:pt x="582" y="3227"/>
                    <a:pt x="582" y="3183"/>
                    <a:pt x="582" y="3165"/>
                  </a:cubicBezTo>
                  <a:cubicBezTo>
                    <a:pt x="582" y="3148"/>
                    <a:pt x="564" y="3156"/>
                    <a:pt x="555" y="3183"/>
                  </a:cubicBezTo>
                  <a:cubicBezTo>
                    <a:pt x="555" y="3183"/>
                    <a:pt x="555" y="3183"/>
                    <a:pt x="555" y="3183"/>
                  </a:cubicBezTo>
                  <a:cubicBezTo>
                    <a:pt x="555" y="3183"/>
                    <a:pt x="555" y="3183"/>
                    <a:pt x="555" y="3174"/>
                  </a:cubicBezTo>
                  <a:cubicBezTo>
                    <a:pt x="546" y="3174"/>
                    <a:pt x="546" y="3165"/>
                    <a:pt x="537" y="3165"/>
                  </a:cubicBezTo>
                  <a:cubicBezTo>
                    <a:pt x="528" y="3156"/>
                    <a:pt x="519" y="3165"/>
                    <a:pt x="519" y="3174"/>
                  </a:cubicBezTo>
                  <a:cubicBezTo>
                    <a:pt x="510" y="3183"/>
                    <a:pt x="510" y="3183"/>
                    <a:pt x="510" y="3192"/>
                  </a:cubicBezTo>
                  <a:cubicBezTo>
                    <a:pt x="510" y="3192"/>
                    <a:pt x="510" y="3200"/>
                    <a:pt x="510" y="3200"/>
                  </a:cubicBezTo>
                  <a:cubicBezTo>
                    <a:pt x="492" y="3174"/>
                    <a:pt x="466" y="3174"/>
                    <a:pt x="475" y="3192"/>
                  </a:cubicBezTo>
                  <a:cubicBezTo>
                    <a:pt x="492" y="3209"/>
                    <a:pt x="510" y="3244"/>
                    <a:pt x="510" y="324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50" name="rect 95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2" name="rect 95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4" name="textbox 954"/>
          <p:cNvSpPr/>
          <p:nvPr/>
        </p:nvSpPr>
        <p:spPr>
          <a:xfrm>
            <a:off x="313496" y="192115"/>
            <a:ext cx="7781925" cy="723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第事章：战略澄清会：快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速穿越战略迷雾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ct val="97000"/>
              </a:lnSpc>
              <a:tabLst>
                <a:tab pos="1959610" algn="l"/>
                <a:tab pos="7768590" algn="l"/>
              </a:tabLst>
            </a:pPr>
            <a:r>
              <a:rPr sz="15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u="sng" kern="0" spc="6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点之三：确定未来核心竞争力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和竞争策略</a:t>
            </a:r>
            <a:r>
              <a:rPr sz="15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56" name="picture 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958" name="textbox 958"/>
          <p:cNvSpPr/>
          <p:nvPr/>
        </p:nvSpPr>
        <p:spPr>
          <a:xfrm>
            <a:off x="865378" y="4247483"/>
            <a:ext cx="3129279" cy="7277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特竞争战略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1055" algn="l" rtl="0" eaLnBrk="0">
              <a:lnSpc>
                <a:spcPct val="97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常见的竞争战略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0" name="textbox 960"/>
          <p:cNvSpPr/>
          <p:nvPr/>
        </p:nvSpPr>
        <p:spPr>
          <a:xfrm>
            <a:off x="779126" y="4034123"/>
            <a:ext cx="3148964" cy="233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防御性                         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迈克尔.波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2" name="textbox 962"/>
          <p:cNvSpPr/>
          <p:nvPr/>
        </p:nvSpPr>
        <p:spPr>
          <a:xfrm>
            <a:off x="5737021" y="4772050"/>
            <a:ext cx="1390650" cy="202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常见的竞争战略对比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4" name="textbox 964"/>
          <p:cNvSpPr/>
          <p:nvPr/>
        </p:nvSpPr>
        <p:spPr>
          <a:xfrm>
            <a:off x="3549936" y="2425058"/>
            <a:ext cx="558165" cy="448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indent="-94615" algn="l" rtl="0" eaLnBrk="0">
              <a:lnSpc>
                <a:spcPct val="99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增强型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6" name="textbox 966"/>
          <p:cNvSpPr/>
          <p:nvPr/>
        </p:nvSpPr>
        <p:spPr>
          <a:xfrm>
            <a:off x="255996" y="2360796"/>
            <a:ext cx="554990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775" indent="-92075" algn="l" rtl="0" eaLnBrk="0">
              <a:lnSpc>
                <a:spcPct val="99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多元化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8" name="textbox 968"/>
          <p:cNvSpPr/>
          <p:nvPr/>
        </p:nvSpPr>
        <p:spPr>
          <a:xfrm>
            <a:off x="1966145" y="1202175"/>
            <a:ext cx="557530" cy="235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一体化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0" name="textbox 970"/>
          <p:cNvSpPr/>
          <p:nvPr/>
        </p:nvSpPr>
        <p:spPr>
          <a:xfrm>
            <a:off x="2060794" y="1415669"/>
            <a:ext cx="373379" cy="234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rect 97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74" name="textbox 974"/>
          <p:cNvSpPr/>
          <p:nvPr/>
        </p:nvSpPr>
        <p:spPr>
          <a:xfrm>
            <a:off x="209663" y="2897257"/>
            <a:ext cx="2240914" cy="18186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600" kern="0" spc="7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制定双轮驱动增长战略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27050" algn="l" rtl="0" eaLnBrk="0">
              <a:lnSpc>
                <a:spcPts val="1855"/>
              </a:lnSpc>
              <a:spcBef>
                <a:spcPts val="460"/>
              </a:spcBef>
            </a:pP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产业联盟合作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7465" algn="l" rtl="0" eaLnBrk="0">
              <a:lnSpc>
                <a:spcPct val="97000"/>
              </a:lnSpc>
              <a:spcBef>
                <a:spcPts val="805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法国马赛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7465" algn="l" rtl="0" eaLnBrk="0">
              <a:lnSpc>
                <a:spcPct val="98000"/>
              </a:lnSpc>
              <a:spcBef>
                <a:spcPts val="755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德国亚琛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7465" algn="l" rtl="0" eaLnBrk="0">
              <a:lnSpc>
                <a:spcPct val="97000"/>
              </a:lnSpc>
              <a:spcBef>
                <a:spcPts val="76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美国的硅谷和芝加哥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465" algn="l" rtl="0" eaLnBrk="0">
              <a:lnSpc>
                <a:spcPct val="98000"/>
              </a:lnSpc>
              <a:spcBef>
                <a:spcPts val="0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日本东京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6" name="textbox 976"/>
          <p:cNvSpPr/>
          <p:nvPr/>
        </p:nvSpPr>
        <p:spPr>
          <a:xfrm>
            <a:off x="6158128" y="3350774"/>
            <a:ext cx="2609214" cy="14357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6785" algn="l" rtl="0" eaLnBrk="0">
              <a:lnSpc>
                <a:spcPts val="1860"/>
              </a:lnSpc>
            </a:pPr>
            <a:r>
              <a:rPr sz="1500" kern="0" spc="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国际化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algn="l" rtl="0" eaLnBrk="0">
              <a:lnSpc>
                <a:spcPct val="97000"/>
              </a:lnSpc>
              <a:spcBef>
                <a:spcPts val="136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收贩法国博杜安公司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algn="l" rtl="0" eaLnBrk="0">
              <a:lnSpc>
                <a:spcPct val="98000"/>
              </a:lnSpc>
              <a:spcBef>
                <a:spcPts val="75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收贩豪华游艇公司意大利法拉帝公司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0" algn="l" rtl="0" eaLnBrk="0">
              <a:lnSpc>
                <a:spcPct val="124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略重组了全球第事大叉车公司德国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凯傲集团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8" name="textbox 978"/>
          <p:cNvSpPr/>
          <p:nvPr/>
        </p:nvSpPr>
        <p:spPr>
          <a:xfrm>
            <a:off x="311771" y="967873"/>
            <a:ext cx="7783194" cy="4711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600" kern="0" spc="7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打造三大核心竞争力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3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150"/>
              </a:lnSpc>
              <a:spcBef>
                <a:spcPts val="0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核心技术竞争力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" name="group 102"/>
          <p:cNvGrpSpPr/>
          <p:nvPr/>
        </p:nvGrpSpPr>
        <p:grpSpPr>
          <a:xfrm rot="21600000">
            <a:off x="3000375" y="3214750"/>
            <a:ext cx="2428875" cy="1285824"/>
            <a:chOff x="0" y="0"/>
            <a:chExt cx="2428875" cy="1285824"/>
          </a:xfrm>
        </p:grpSpPr>
        <p:sp>
          <p:nvSpPr>
            <p:cNvPr id="980" name="path 980"/>
            <p:cNvSpPr/>
            <p:nvPr/>
          </p:nvSpPr>
          <p:spPr>
            <a:xfrm>
              <a:off x="0" y="0"/>
              <a:ext cx="1285875" cy="1285824"/>
            </a:xfrm>
            <a:custGeom>
              <a:avLst/>
              <a:gdLst/>
              <a:ahLst/>
              <a:cxnLst/>
              <a:rect l="0" t="0" r="0" b="0"/>
              <a:pathLst>
                <a:path w="2025" h="2024">
                  <a:moveTo>
                    <a:pt x="0" y="1012"/>
                  </a:moveTo>
                  <a:cubicBezTo>
                    <a:pt x="0" y="453"/>
                    <a:pt x="453" y="0"/>
                    <a:pt x="1012" y="0"/>
                  </a:cubicBezTo>
                  <a:cubicBezTo>
                    <a:pt x="1012" y="0"/>
                    <a:pt x="1012" y="0"/>
                    <a:pt x="1012" y="0"/>
                  </a:cubicBezTo>
                  <a:lnTo>
                    <a:pt x="1012" y="0"/>
                  </a:lnTo>
                  <a:cubicBezTo>
                    <a:pt x="1571" y="0"/>
                    <a:pt x="2025" y="453"/>
                    <a:pt x="2025" y="1012"/>
                  </a:cubicBezTo>
                  <a:cubicBezTo>
                    <a:pt x="2025" y="1012"/>
                    <a:pt x="2025" y="1012"/>
                    <a:pt x="2025" y="1012"/>
                  </a:cubicBezTo>
                  <a:lnTo>
                    <a:pt x="2025" y="1012"/>
                  </a:lnTo>
                  <a:cubicBezTo>
                    <a:pt x="2025" y="1571"/>
                    <a:pt x="1571" y="2024"/>
                    <a:pt x="1012" y="2024"/>
                  </a:cubicBezTo>
                  <a:cubicBezTo>
                    <a:pt x="1012" y="2024"/>
                    <a:pt x="1012" y="2024"/>
                    <a:pt x="1012" y="2024"/>
                  </a:cubicBezTo>
                  <a:lnTo>
                    <a:pt x="1012" y="2024"/>
                  </a:lnTo>
                  <a:cubicBezTo>
                    <a:pt x="453" y="2024"/>
                    <a:pt x="0" y="1571"/>
                    <a:pt x="0" y="1012"/>
                  </a:cubicBezTo>
                  <a:cubicBezTo>
                    <a:pt x="0" y="1012"/>
                    <a:pt x="0" y="1012"/>
                    <a:pt x="0" y="1012"/>
                  </a:cubicBezTo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82" name="path 982"/>
            <p:cNvSpPr/>
            <p:nvPr/>
          </p:nvSpPr>
          <p:spPr>
            <a:xfrm>
              <a:off x="1143000" y="0"/>
              <a:ext cx="1285875" cy="1285824"/>
            </a:xfrm>
            <a:custGeom>
              <a:avLst/>
              <a:gdLst/>
              <a:ahLst/>
              <a:cxnLst/>
              <a:rect l="0" t="0" r="0" b="0"/>
              <a:pathLst>
                <a:path w="2025" h="2024">
                  <a:moveTo>
                    <a:pt x="0" y="1012"/>
                  </a:moveTo>
                  <a:cubicBezTo>
                    <a:pt x="0" y="453"/>
                    <a:pt x="453" y="0"/>
                    <a:pt x="1012" y="0"/>
                  </a:cubicBezTo>
                  <a:cubicBezTo>
                    <a:pt x="1012" y="0"/>
                    <a:pt x="1012" y="0"/>
                    <a:pt x="1012" y="0"/>
                  </a:cubicBezTo>
                  <a:lnTo>
                    <a:pt x="1012" y="0"/>
                  </a:lnTo>
                  <a:cubicBezTo>
                    <a:pt x="1571" y="0"/>
                    <a:pt x="2025" y="453"/>
                    <a:pt x="2025" y="1012"/>
                  </a:cubicBezTo>
                  <a:cubicBezTo>
                    <a:pt x="2025" y="1012"/>
                    <a:pt x="2025" y="1012"/>
                    <a:pt x="2025" y="1012"/>
                  </a:cubicBezTo>
                  <a:lnTo>
                    <a:pt x="2025" y="1012"/>
                  </a:lnTo>
                  <a:cubicBezTo>
                    <a:pt x="2025" y="1571"/>
                    <a:pt x="1571" y="2024"/>
                    <a:pt x="1012" y="2024"/>
                  </a:cubicBezTo>
                  <a:cubicBezTo>
                    <a:pt x="1012" y="2024"/>
                    <a:pt x="1012" y="2024"/>
                    <a:pt x="1012" y="2024"/>
                  </a:cubicBezTo>
                  <a:lnTo>
                    <a:pt x="1012" y="2024"/>
                  </a:lnTo>
                  <a:cubicBezTo>
                    <a:pt x="453" y="2024"/>
                    <a:pt x="0" y="1571"/>
                    <a:pt x="0" y="1012"/>
                  </a:cubicBezTo>
                  <a:cubicBezTo>
                    <a:pt x="0" y="1012"/>
                    <a:pt x="0" y="1012"/>
                    <a:pt x="0" y="1012"/>
                  </a:cubicBezTo>
                </a:path>
              </a:pathLst>
            </a:custGeom>
            <a:solidFill>
              <a:srgbClr val="0070C0">
                <a:alpha val="70196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group 104"/>
          <p:cNvGrpSpPr/>
          <p:nvPr/>
        </p:nvGrpSpPr>
        <p:grpSpPr>
          <a:xfrm rot="21600000">
            <a:off x="2357374" y="142875"/>
            <a:ext cx="4857877" cy="642873"/>
            <a:chOff x="0" y="0"/>
            <a:chExt cx="4857877" cy="642873"/>
          </a:xfrm>
        </p:grpSpPr>
        <p:grpSp>
          <p:nvGrpSpPr>
            <p:cNvPr id="106" name="group 106"/>
            <p:cNvGrpSpPr/>
            <p:nvPr/>
          </p:nvGrpSpPr>
          <p:grpSpPr>
            <a:xfrm rot="21600000">
              <a:off x="0" y="0"/>
              <a:ext cx="4857877" cy="642873"/>
              <a:chOff x="0" y="0"/>
              <a:chExt cx="4857877" cy="642873"/>
            </a:xfrm>
          </p:grpSpPr>
          <p:sp>
            <p:nvSpPr>
              <p:cNvPr id="984" name="path 984"/>
              <p:cNvSpPr/>
              <p:nvPr/>
            </p:nvSpPr>
            <p:spPr>
              <a:xfrm>
                <a:off x="0" y="40132"/>
                <a:ext cx="4857877" cy="602741"/>
              </a:xfrm>
              <a:custGeom>
                <a:avLst/>
                <a:gdLst/>
                <a:ahLst/>
                <a:cxnLst/>
                <a:rect l="0" t="0" r="0" b="0"/>
                <a:pathLst>
                  <a:path w="7650" h="949">
                    <a:moveTo>
                      <a:pt x="7650" y="0"/>
                    </a:moveTo>
                    <a:cubicBezTo>
                      <a:pt x="7650" y="35"/>
                      <a:pt x="7621" y="63"/>
                      <a:pt x="7586" y="63"/>
                    </a:cubicBezTo>
                    <a:cubicBezTo>
                      <a:pt x="7586" y="63"/>
                      <a:pt x="7586" y="63"/>
                      <a:pt x="7586" y="63"/>
                    </a:cubicBezTo>
                    <a:lnTo>
                      <a:pt x="7586" y="63"/>
                    </a:lnTo>
                    <a:lnTo>
                      <a:pt x="7586" y="0"/>
                    </a:lnTo>
                    <a:lnTo>
                      <a:pt x="7586" y="0"/>
                    </a:lnTo>
                    <a:cubicBezTo>
                      <a:pt x="7586" y="17"/>
                      <a:pt x="7572" y="31"/>
                      <a:pt x="7555" y="31"/>
                    </a:cubicBezTo>
                    <a:cubicBezTo>
                      <a:pt x="7537" y="31"/>
                      <a:pt x="7523" y="17"/>
                      <a:pt x="7523" y="0"/>
                    </a:cubicBezTo>
                    <a:cubicBezTo>
                      <a:pt x="7523" y="0"/>
                      <a:pt x="7523" y="0"/>
                      <a:pt x="7523" y="0"/>
                    </a:cubicBezTo>
                    <a:lnTo>
                      <a:pt x="7523" y="0"/>
                    </a:lnTo>
                    <a:lnTo>
                      <a:pt x="752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28" y="63"/>
                      <a:pt x="0" y="91"/>
                      <a:pt x="0" y="126"/>
                    </a:cubicBezTo>
                    <a:lnTo>
                      <a:pt x="0" y="126"/>
                    </a:lnTo>
                    <a:lnTo>
                      <a:pt x="0" y="885"/>
                    </a:lnTo>
                    <a:lnTo>
                      <a:pt x="0" y="885"/>
                    </a:lnTo>
                    <a:cubicBezTo>
                      <a:pt x="0" y="920"/>
                      <a:pt x="28" y="949"/>
                      <a:pt x="63" y="949"/>
                    </a:cubicBezTo>
                    <a:cubicBezTo>
                      <a:pt x="98" y="949"/>
                      <a:pt x="126" y="920"/>
                      <a:pt x="126" y="885"/>
                    </a:cubicBezTo>
                    <a:lnTo>
                      <a:pt x="126" y="885"/>
                    </a:lnTo>
                    <a:lnTo>
                      <a:pt x="126" y="822"/>
                    </a:lnTo>
                    <a:lnTo>
                      <a:pt x="7586" y="822"/>
                    </a:lnTo>
                    <a:lnTo>
                      <a:pt x="7586" y="822"/>
                    </a:lnTo>
                    <a:cubicBezTo>
                      <a:pt x="7621" y="822"/>
                      <a:pt x="7650" y="794"/>
                      <a:pt x="7650" y="759"/>
                    </a:cubicBezTo>
                    <a:lnTo>
                      <a:pt x="7650" y="0"/>
                    </a:lnTo>
                    <a:close/>
                    <a:moveTo>
                      <a:pt x="63" y="190"/>
                    </a:moveTo>
                    <a:cubicBezTo>
                      <a:pt x="98" y="190"/>
                      <a:pt x="126" y="161"/>
                      <a:pt x="126" y="126"/>
                    </a:cubicBezTo>
                    <a:cubicBezTo>
                      <a:pt x="126" y="109"/>
                      <a:pt x="112" y="95"/>
                      <a:pt x="95" y="95"/>
                    </a:cubicBezTo>
                    <a:cubicBezTo>
                      <a:pt x="77" y="95"/>
                      <a:pt x="63" y="109"/>
                      <a:pt x="63" y="126"/>
                    </a:cubicBezTo>
                    <a:cubicBezTo>
                      <a:pt x="63" y="126"/>
                      <a:pt x="63" y="126"/>
                      <a:pt x="63" y="126"/>
                    </a:cubicBezTo>
                    <a:lnTo>
                      <a:pt x="63" y="190"/>
                    </a:lnTo>
                    <a:close/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6" name="path 986"/>
              <p:cNvSpPr/>
              <p:nvPr/>
            </p:nvSpPr>
            <p:spPr>
              <a:xfrm>
                <a:off x="40258" y="0"/>
                <a:ext cx="4817618" cy="160782"/>
              </a:xfrm>
              <a:custGeom>
                <a:avLst/>
                <a:gdLst/>
                <a:ahLst/>
                <a:cxnLst/>
                <a:rect l="0" t="0" r="0" b="0"/>
                <a:pathLst>
                  <a:path w="7586" h="253">
                    <a:moveTo>
                      <a:pt x="0" y="253"/>
                    </a:moveTo>
                    <a:cubicBezTo>
                      <a:pt x="35" y="253"/>
                      <a:pt x="63" y="224"/>
                      <a:pt x="63" y="189"/>
                    </a:cubicBezTo>
                    <a:cubicBezTo>
                      <a:pt x="63" y="172"/>
                      <a:pt x="48" y="158"/>
                      <a:pt x="31" y="158"/>
                    </a:cubicBezTo>
                    <a:cubicBezTo>
                      <a:pt x="14" y="158"/>
                      <a:pt x="0" y="172"/>
                      <a:pt x="0" y="189"/>
                    </a:cubicBezTo>
                    <a:cubicBezTo>
                      <a:pt x="0" y="189"/>
                      <a:pt x="0" y="189"/>
                      <a:pt x="0" y="189"/>
                    </a:cubicBezTo>
                    <a:lnTo>
                      <a:pt x="0" y="253"/>
                    </a:lnTo>
                    <a:close/>
                    <a:moveTo>
                      <a:pt x="7523" y="126"/>
                    </a:moveTo>
                    <a:cubicBezTo>
                      <a:pt x="7558" y="126"/>
                      <a:pt x="7586" y="98"/>
                      <a:pt x="7586" y="63"/>
                    </a:cubicBezTo>
                    <a:cubicBezTo>
                      <a:pt x="7586" y="28"/>
                      <a:pt x="7558" y="0"/>
                      <a:pt x="7523" y="0"/>
                    </a:cubicBezTo>
                    <a:cubicBezTo>
                      <a:pt x="7488" y="0"/>
                      <a:pt x="7460" y="28"/>
                      <a:pt x="7460" y="63"/>
                    </a:cubicBezTo>
                    <a:cubicBezTo>
                      <a:pt x="7460" y="63"/>
                      <a:pt x="7460" y="63"/>
                      <a:pt x="7460" y="63"/>
                    </a:cubicBezTo>
                    <a:lnTo>
                      <a:pt x="7460" y="63"/>
                    </a:lnTo>
                    <a:cubicBezTo>
                      <a:pt x="7460" y="80"/>
                      <a:pt x="7474" y="94"/>
                      <a:pt x="7491" y="94"/>
                    </a:cubicBezTo>
                    <a:cubicBezTo>
                      <a:pt x="7509" y="94"/>
                      <a:pt x="7523" y="80"/>
                      <a:pt x="7523" y="63"/>
                    </a:cubicBezTo>
                    <a:lnTo>
                      <a:pt x="7523" y="126"/>
                    </a:lnTo>
                    <a:close/>
                  </a:path>
                </a:pathLst>
              </a:custGeom>
              <a:solidFill>
                <a:srgbClr val="005A9A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8" name="textbox 988"/>
            <p:cNvSpPr/>
            <p:nvPr/>
          </p:nvSpPr>
          <p:spPr>
            <a:xfrm>
              <a:off x="-12700" y="-12700"/>
              <a:ext cx="4883784" cy="6877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20370" algn="l" rtl="0" eaLnBrk="0">
                <a:lnSpc>
                  <a:spcPts val="1850"/>
                </a:lnSpc>
                <a:spcBef>
                  <a:spcPts val="5"/>
                </a:spcBef>
              </a:pPr>
              <a:r>
                <a:rPr sz="1500" kern="0" spc="1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案例时刻——潍柴的核心</a:t>
              </a:r>
              <a:r>
                <a:rPr sz="15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竞争力和竞争力战略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8" name="group 108"/>
          <p:cNvGrpSpPr/>
          <p:nvPr/>
        </p:nvGrpSpPr>
        <p:grpSpPr>
          <a:xfrm rot="21600000">
            <a:off x="6594856" y="1479305"/>
            <a:ext cx="1786890" cy="1353294"/>
            <a:chOff x="0" y="0"/>
            <a:chExt cx="1786890" cy="1353294"/>
          </a:xfrm>
        </p:grpSpPr>
        <p:sp>
          <p:nvSpPr>
            <p:cNvPr id="990" name="path 990"/>
            <p:cNvSpPr/>
            <p:nvPr/>
          </p:nvSpPr>
          <p:spPr>
            <a:xfrm>
              <a:off x="6603" y="966207"/>
              <a:ext cx="1780286" cy="376300"/>
            </a:xfrm>
            <a:custGeom>
              <a:avLst/>
              <a:gdLst/>
              <a:ahLst/>
              <a:cxnLst/>
              <a:rect l="0" t="0" r="0" b="0"/>
              <a:pathLst>
                <a:path w="2803" h="592">
                  <a:moveTo>
                    <a:pt x="2803" y="296"/>
                  </a:moveTo>
                  <a:cubicBezTo>
                    <a:pt x="2803" y="132"/>
                    <a:pt x="2670" y="0"/>
                    <a:pt x="2507" y="0"/>
                  </a:cubicBezTo>
                  <a:cubicBezTo>
                    <a:pt x="2507" y="0"/>
                    <a:pt x="2507" y="0"/>
                    <a:pt x="2507" y="0"/>
                  </a:cubicBezTo>
                  <a:lnTo>
                    <a:pt x="2507" y="0"/>
                  </a:lnTo>
                  <a:lnTo>
                    <a:pt x="296" y="0"/>
                  </a:lnTo>
                  <a:lnTo>
                    <a:pt x="296" y="0"/>
                  </a:lnTo>
                  <a:cubicBezTo>
                    <a:pt x="132" y="0"/>
                    <a:pt x="0" y="132"/>
                    <a:pt x="0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296"/>
                  </a:lnTo>
                  <a:lnTo>
                    <a:pt x="0" y="296"/>
                  </a:lnTo>
                  <a:lnTo>
                    <a:pt x="0" y="296"/>
                  </a:lnTo>
                  <a:cubicBezTo>
                    <a:pt x="0" y="460"/>
                    <a:pt x="132" y="592"/>
                    <a:pt x="296" y="592"/>
                  </a:cubicBezTo>
                  <a:cubicBezTo>
                    <a:pt x="296" y="592"/>
                    <a:pt x="296" y="592"/>
                    <a:pt x="296" y="592"/>
                  </a:cubicBezTo>
                  <a:lnTo>
                    <a:pt x="296" y="592"/>
                  </a:lnTo>
                  <a:lnTo>
                    <a:pt x="2507" y="592"/>
                  </a:lnTo>
                  <a:lnTo>
                    <a:pt x="2507" y="592"/>
                  </a:lnTo>
                  <a:cubicBezTo>
                    <a:pt x="2670" y="592"/>
                    <a:pt x="2803" y="460"/>
                    <a:pt x="2803" y="296"/>
                  </a:cubicBezTo>
                  <a:cubicBezTo>
                    <a:pt x="2803" y="296"/>
                    <a:pt x="2803" y="296"/>
                    <a:pt x="2803" y="296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92" name="path 992"/>
            <p:cNvSpPr/>
            <p:nvPr/>
          </p:nvSpPr>
          <p:spPr>
            <a:xfrm>
              <a:off x="729679" y="0"/>
              <a:ext cx="1007036" cy="1353294"/>
            </a:xfrm>
            <a:custGeom>
              <a:avLst/>
              <a:gdLst/>
              <a:ahLst/>
              <a:cxnLst/>
              <a:rect l="0" t="0" r="0" b="0"/>
              <a:pathLst>
                <a:path w="1585" h="2131">
                  <a:moveTo>
                    <a:pt x="1416" y="2071"/>
                  </a:moveTo>
                  <a:cubicBezTo>
                    <a:pt x="1575" y="1972"/>
                    <a:pt x="1624" y="1763"/>
                    <a:pt x="1525" y="1603"/>
                  </a:cubicBezTo>
                  <a:cubicBezTo>
                    <a:pt x="1525" y="1603"/>
                    <a:pt x="1525" y="1603"/>
                    <a:pt x="1525" y="1603"/>
                  </a:cubicBezTo>
                  <a:lnTo>
                    <a:pt x="1525" y="1603"/>
                  </a:lnTo>
                  <a:lnTo>
                    <a:pt x="636" y="169"/>
                  </a:lnTo>
                  <a:lnTo>
                    <a:pt x="636" y="169"/>
                  </a:lnTo>
                  <a:cubicBezTo>
                    <a:pt x="538" y="10"/>
                    <a:pt x="328" y="-38"/>
                    <a:pt x="169" y="59"/>
                  </a:cubicBezTo>
                  <a:cubicBezTo>
                    <a:pt x="169" y="59"/>
                    <a:pt x="169" y="59"/>
                    <a:pt x="169" y="59"/>
                  </a:cubicBezTo>
                  <a:lnTo>
                    <a:pt x="169" y="59"/>
                  </a:lnTo>
                  <a:lnTo>
                    <a:pt x="169" y="59"/>
                  </a:lnTo>
                  <a:lnTo>
                    <a:pt x="169" y="59"/>
                  </a:lnTo>
                  <a:cubicBezTo>
                    <a:pt x="10" y="158"/>
                    <a:pt x="-38" y="367"/>
                    <a:pt x="59" y="527"/>
                  </a:cubicBezTo>
                  <a:cubicBezTo>
                    <a:pt x="59" y="527"/>
                    <a:pt x="59" y="527"/>
                    <a:pt x="59" y="527"/>
                  </a:cubicBezTo>
                  <a:lnTo>
                    <a:pt x="59" y="527"/>
                  </a:lnTo>
                  <a:lnTo>
                    <a:pt x="949" y="1961"/>
                  </a:lnTo>
                  <a:lnTo>
                    <a:pt x="949" y="1961"/>
                  </a:lnTo>
                  <a:cubicBezTo>
                    <a:pt x="1047" y="2120"/>
                    <a:pt x="1257" y="2169"/>
                    <a:pt x="1416" y="2071"/>
                  </a:cubicBezTo>
                  <a:cubicBezTo>
                    <a:pt x="1416" y="2071"/>
                    <a:pt x="1416" y="2071"/>
                    <a:pt x="1416" y="2071"/>
                  </a:cubicBezTo>
                </a:path>
              </a:pathLst>
            </a:custGeom>
            <a:solidFill>
              <a:srgbClr val="40404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94" name="path 994"/>
            <p:cNvSpPr/>
            <p:nvPr/>
          </p:nvSpPr>
          <p:spPr>
            <a:xfrm>
              <a:off x="53475" y="0"/>
              <a:ext cx="1007036" cy="1353294"/>
            </a:xfrm>
            <a:custGeom>
              <a:avLst/>
              <a:gdLst/>
              <a:ahLst/>
              <a:cxnLst/>
              <a:rect l="0" t="0" r="0" b="0"/>
              <a:pathLst>
                <a:path w="1585" h="2131">
                  <a:moveTo>
                    <a:pt x="169" y="2071"/>
                  </a:moveTo>
                  <a:cubicBezTo>
                    <a:pt x="10" y="1972"/>
                    <a:pt x="-38" y="1763"/>
                    <a:pt x="59" y="1603"/>
                  </a:cubicBezTo>
                  <a:cubicBezTo>
                    <a:pt x="59" y="1603"/>
                    <a:pt x="59" y="1603"/>
                    <a:pt x="59" y="1603"/>
                  </a:cubicBezTo>
                  <a:lnTo>
                    <a:pt x="59" y="1603"/>
                  </a:lnTo>
                  <a:lnTo>
                    <a:pt x="949" y="169"/>
                  </a:lnTo>
                  <a:lnTo>
                    <a:pt x="949" y="169"/>
                  </a:lnTo>
                  <a:cubicBezTo>
                    <a:pt x="1047" y="10"/>
                    <a:pt x="1256" y="-38"/>
                    <a:pt x="1416" y="59"/>
                  </a:cubicBezTo>
                  <a:cubicBezTo>
                    <a:pt x="1416" y="59"/>
                    <a:pt x="1416" y="59"/>
                    <a:pt x="1416" y="59"/>
                  </a:cubicBezTo>
                  <a:lnTo>
                    <a:pt x="1416" y="59"/>
                  </a:lnTo>
                  <a:lnTo>
                    <a:pt x="1416" y="59"/>
                  </a:lnTo>
                  <a:lnTo>
                    <a:pt x="1416" y="59"/>
                  </a:lnTo>
                  <a:cubicBezTo>
                    <a:pt x="1575" y="158"/>
                    <a:pt x="1624" y="367"/>
                    <a:pt x="1525" y="527"/>
                  </a:cubicBezTo>
                  <a:cubicBezTo>
                    <a:pt x="1525" y="527"/>
                    <a:pt x="1525" y="527"/>
                    <a:pt x="1525" y="527"/>
                  </a:cubicBezTo>
                  <a:lnTo>
                    <a:pt x="1525" y="527"/>
                  </a:lnTo>
                  <a:lnTo>
                    <a:pt x="636" y="1961"/>
                  </a:lnTo>
                  <a:lnTo>
                    <a:pt x="636" y="1961"/>
                  </a:lnTo>
                  <a:cubicBezTo>
                    <a:pt x="537" y="2120"/>
                    <a:pt x="328" y="2169"/>
                    <a:pt x="169" y="2071"/>
                  </a:cubicBezTo>
                  <a:cubicBezTo>
                    <a:pt x="169" y="2071"/>
                    <a:pt x="169" y="2071"/>
                    <a:pt x="169" y="2071"/>
                  </a:cubicBez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96" name="path 996"/>
            <p:cNvSpPr/>
            <p:nvPr/>
          </p:nvSpPr>
          <p:spPr>
            <a:xfrm>
              <a:off x="0" y="966207"/>
              <a:ext cx="918463" cy="376300"/>
            </a:xfrm>
            <a:custGeom>
              <a:avLst/>
              <a:gdLst/>
              <a:ahLst/>
              <a:cxnLst/>
              <a:rect l="0" t="0" r="0" b="0"/>
              <a:pathLst>
                <a:path w="1446" h="592">
                  <a:moveTo>
                    <a:pt x="1446" y="296"/>
                  </a:moveTo>
                  <a:cubicBezTo>
                    <a:pt x="1446" y="132"/>
                    <a:pt x="1313" y="0"/>
                    <a:pt x="1150" y="0"/>
                  </a:cubicBezTo>
                  <a:cubicBezTo>
                    <a:pt x="1150" y="0"/>
                    <a:pt x="1150" y="0"/>
                    <a:pt x="1150" y="0"/>
                  </a:cubicBezTo>
                  <a:lnTo>
                    <a:pt x="1150" y="0"/>
                  </a:lnTo>
                  <a:lnTo>
                    <a:pt x="296" y="0"/>
                  </a:lnTo>
                  <a:lnTo>
                    <a:pt x="296" y="0"/>
                  </a:lnTo>
                  <a:cubicBezTo>
                    <a:pt x="132" y="0"/>
                    <a:pt x="0" y="132"/>
                    <a:pt x="0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296"/>
                  </a:lnTo>
                  <a:lnTo>
                    <a:pt x="0" y="296"/>
                  </a:lnTo>
                  <a:lnTo>
                    <a:pt x="0" y="296"/>
                  </a:lnTo>
                  <a:cubicBezTo>
                    <a:pt x="0" y="460"/>
                    <a:pt x="132" y="592"/>
                    <a:pt x="296" y="592"/>
                  </a:cubicBezTo>
                  <a:cubicBezTo>
                    <a:pt x="296" y="592"/>
                    <a:pt x="296" y="592"/>
                    <a:pt x="296" y="592"/>
                  </a:cubicBezTo>
                  <a:lnTo>
                    <a:pt x="296" y="592"/>
                  </a:lnTo>
                  <a:lnTo>
                    <a:pt x="1150" y="592"/>
                  </a:lnTo>
                  <a:lnTo>
                    <a:pt x="1150" y="592"/>
                  </a:lnTo>
                  <a:cubicBezTo>
                    <a:pt x="1313" y="592"/>
                    <a:pt x="1446" y="460"/>
                    <a:pt x="1446" y="296"/>
                  </a:cubicBezTo>
                  <a:cubicBezTo>
                    <a:pt x="1446" y="296"/>
                    <a:pt x="1446" y="296"/>
                    <a:pt x="1446" y="296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98" name="path 998"/>
            <p:cNvSpPr/>
            <p:nvPr/>
          </p:nvSpPr>
          <p:spPr>
            <a:xfrm>
              <a:off x="45973" y="45584"/>
              <a:ext cx="1707006" cy="1264919"/>
            </a:xfrm>
            <a:custGeom>
              <a:avLst/>
              <a:gdLst/>
              <a:ahLst/>
              <a:cxnLst/>
              <a:rect l="0" t="0" r="0" b="0"/>
              <a:pathLst>
                <a:path w="2688" h="1991">
                  <a:moveTo>
                    <a:pt x="1059" y="245"/>
                  </a:moveTo>
                  <a:cubicBezTo>
                    <a:pt x="1059" y="109"/>
                    <a:pt x="1184" y="0"/>
                    <a:pt x="1339" y="0"/>
                  </a:cubicBezTo>
                  <a:cubicBezTo>
                    <a:pt x="1339" y="0"/>
                    <a:pt x="1339" y="0"/>
                    <a:pt x="1339" y="0"/>
                  </a:cubicBezTo>
                  <a:lnTo>
                    <a:pt x="1339" y="0"/>
                  </a:lnTo>
                  <a:cubicBezTo>
                    <a:pt x="1494" y="0"/>
                    <a:pt x="1620" y="109"/>
                    <a:pt x="1620" y="245"/>
                  </a:cubicBezTo>
                  <a:cubicBezTo>
                    <a:pt x="1620" y="245"/>
                    <a:pt x="1620" y="245"/>
                    <a:pt x="1620" y="245"/>
                  </a:cubicBezTo>
                  <a:lnTo>
                    <a:pt x="1620" y="245"/>
                  </a:lnTo>
                  <a:cubicBezTo>
                    <a:pt x="1620" y="380"/>
                    <a:pt x="1494" y="489"/>
                    <a:pt x="1339" y="489"/>
                  </a:cubicBezTo>
                  <a:cubicBezTo>
                    <a:pt x="1339" y="489"/>
                    <a:pt x="1339" y="489"/>
                    <a:pt x="1339" y="489"/>
                  </a:cubicBezTo>
                  <a:lnTo>
                    <a:pt x="1339" y="489"/>
                  </a:lnTo>
                  <a:cubicBezTo>
                    <a:pt x="1184" y="489"/>
                    <a:pt x="1059" y="380"/>
                    <a:pt x="1059" y="245"/>
                  </a:cubicBezTo>
                  <a:cubicBezTo>
                    <a:pt x="1059" y="245"/>
                    <a:pt x="1059" y="245"/>
                    <a:pt x="1059" y="245"/>
                  </a:cubicBezTo>
                </a:path>
                <a:path w="2688" h="1991">
                  <a:moveTo>
                    <a:pt x="0" y="1746"/>
                  </a:moveTo>
                  <a:cubicBezTo>
                    <a:pt x="0" y="1610"/>
                    <a:pt x="125" y="1501"/>
                    <a:pt x="280" y="1501"/>
                  </a:cubicBezTo>
                  <a:cubicBezTo>
                    <a:pt x="280" y="1501"/>
                    <a:pt x="280" y="1501"/>
                    <a:pt x="280" y="1501"/>
                  </a:cubicBezTo>
                  <a:lnTo>
                    <a:pt x="280" y="1501"/>
                  </a:lnTo>
                  <a:cubicBezTo>
                    <a:pt x="435" y="1501"/>
                    <a:pt x="560" y="1610"/>
                    <a:pt x="560" y="1746"/>
                  </a:cubicBezTo>
                  <a:cubicBezTo>
                    <a:pt x="560" y="1746"/>
                    <a:pt x="560" y="1746"/>
                    <a:pt x="560" y="1746"/>
                  </a:cubicBezTo>
                  <a:lnTo>
                    <a:pt x="560" y="1746"/>
                  </a:lnTo>
                  <a:cubicBezTo>
                    <a:pt x="560" y="1881"/>
                    <a:pt x="435" y="1990"/>
                    <a:pt x="280" y="1990"/>
                  </a:cubicBezTo>
                  <a:cubicBezTo>
                    <a:pt x="280" y="1990"/>
                    <a:pt x="280" y="1990"/>
                    <a:pt x="280" y="1990"/>
                  </a:cubicBezTo>
                  <a:lnTo>
                    <a:pt x="280" y="1990"/>
                  </a:lnTo>
                  <a:cubicBezTo>
                    <a:pt x="125" y="1990"/>
                    <a:pt x="0" y="1881"/>
                    <a:pt x="0" y="1746"/>
                  </a:cubicBezTo>
                  <a:cubicBezTo>
                    <a:pt x="0" y="1746"/>
                    <a:pt x="0" y="1746"/>
                    <a:pt x="0" y="1746"/>
                  </a:cubicBezTo>
                </a:path>
                <a:path w="2688" h="1991">
                  <a:moveTo>
                    <a:pt x="2127" y="1747"/>
                  </a:moveTo>
                  <a:cubicBezTo>
                    <a:pt x="2127" y="1611"/>
                    <a:pt x="2252" y="1502"/>
                    <a:pt x="2407" y="1502"/>
                  </a:cubicBezTo>
                  <a:cubicBezTo>
                    <a:pt x="2407" y="1502"/>
                    <a:pt x="2407" y="1502"/>
                    <a:pt x="2407" y="1502"/>
                  </a:cubicBezTo>
                  <a:lnTo>
                    <a:pt x="2407" y="1502"/>
                  </a:lnTo>
                  <a:cubicBezTo>
                    <a:pt x="2562" y="1502"/>
                    <a:pt x="2688" y="1611"/>
                    <a:pt x="2688" y="1747"/>
                  </a:cubicBezTo>
                  <a:cubicBezTo>
                    <a:pt x="2688" y="1747"/>
                    <a:pt x="2688" y="1747"/>
                    <a:pt x="2688" y="1747"/>
                  </a:cubicBezTo>
                  <a:lnTo>
                    <a:pt x="2688" y="1747"/>
                  </a:lnTo>
                  <a:cubicBezTo>
                    <a:pt x="2688" y="1882"/>
                    <a:pt x="2562" y="1991"/>
                    <a:pt x="2407" y="1991"/>
                  </a:cubicBezTo>
                  <a:cubicBezTo>
                    <a:pt x="2407" y="1991"/>
                    <a:pt x="2407" y="1991"/>
                    <a:pt x="2407" y="1991"/>
                  </a:cubicBezTo>
                  <a:lnTo>
                    <a:pt x="2407" y="1991"/>
                  </a:lnTo>
                  <a:cubicBezTo>
                    <a:pt x="2252" y="1991"/>
                    <a:pt x="2127" y="1882"/>
                    <a:pt x="2127" y="1747"/>
                  </a:cubicBezTo>
                  <a:cubicBezTo>
                    <a:pt x="2127" y="1747"/>
                    <a:pt x="2127" y="1747"/>
                    <a:pt x="2127" y="174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0" name="path 1000"/>
            <p:cNvSpPr/>
            <p:nvPr/>
          </p:nvSpPr>
          <p:spPr>
            <a:xfrm>
              <a:off x="824865" y="118990"/>
              <a:ext cx="143890" cy="164210"/>
            </a:xfrm>
            <a:custGeom>
              <a:avLst/>
              <a:gdLst/>
              <a:ahLst/>
              <a:cxnLst/>
              <a:rect l="0" t="0" r="0" b="0"/>
              <a:pathLst>
                <a:path w="226" h="258">
                  <a:moveTo>
                    <a:pt x="6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5" y="0"/>
                    <a:pt x="201" y="2"/>
                    <a:pt x="208" y="7"/>
                  </a:cubicBezTo>
                  <a:cubicBezTo>
                    <a:pt x="214" y="13"/>
                    <a:pt x="220" y="21"/>
                    <a:pt x="220" y="29"/>
                  </a:cubicBezTo>
                  <a:cubicBezTo>
                    <a:pt x="220" y="149"/>
                    <a:pt x="220" y="149"/>
                    <a:pt x="220" y="149"/>
                  </a:cubicBezTo>
                  <a:cubicBezTo>
                    <a:pt x="217" y="146"/>
                    <a:pt x="214" y="141"/>
                    <a:pt x="214" y="138"/>
                  </a:cubicBezTo>
                  <a:cubicBezTo>
                    <a:pt x="208" y="133"/>
                    <a:pt x="201" y="127"/>
                    <a:pt x="192" y="125"/>
                  </a:cubicBezTo>
                  <a:cubicBezTo>
                    <a:pt x="192" y="29"/>
                    <a:pt x="192" y="29"/>
                    <a:pt x="192" y="29"/>
                  </a:cubicBezTo>
                  <a:cubicBezTo>
                    <a:pt x="192" y="26"/>
                    <a:pt x="192" y="24"/>
                    <a:pt x="189" y="24"/>
                  </a:cubicBezTo>
                  <a:cubicBezTo>
                    <a:pt x="189" y="21"/>
                    <a:pt x="186" y="21"/>
                    <a:pt x="183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42"/>
                    <a:pt x="79" y="45"/>
                    <a:pt x="79" y="47"/>
                  </a:cubicBezTo>
                  <a:cubicBezTo>
                    <a:pt x="79" y="50"/>
                    <a:pt x="76" y="56"/>
                    <a:pt x="70" y="58"/>
                  </a:cubicBezTo>
                  <a:cubicBezTo>
                    <a:pt x="67" y="61"/>
                    <a:pt x="64" y="64"/>
                    <a:pt x="58" y="64"/>
                  </a:cubicBezTo>
                  <a:cubicBezTo>
                    <a:pt x="55" y="64"/>
                    <a:pt x="51" y="64"/>
                    <a:pt x="48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210"/>
                    <a:pt x="24" y="210"/>
                    <a:pt x="24" y="210"/>
                  </a:cubicBezTo>
                  <a:cubicBezTo>
                    <a:pt x="24" y="213"/>
                    <a:pt x="27" y="213"/>
                    <a:pt x="27" y="216"/>
                  </a:cubicBezTo>
                  <a:cubicBezTo>
                    <a:pt x="27" y="216"/>
                    <a:pt x="27" y="216"/>
                    <a:pt x="27" y="216"/>
                  </a:cubicBezTo>
                  <a:cubicBezTo>
                    <a:pt x="30" y="216"/>
                    <a:pt x="30" y="218"/>
                    <a:pt x="33" y="218"/>
                  </a:cubicBezTo>
                  <a:cubicBezTo>
                    <a:pt x="85" y="218"/>
                    <a:pt x="85" y="218"/>
                    <a:pt x="85" y="218"/>
                  </a:cubicBezTo>
                  <a:cubicBezTo>
                    <a:pt x="85" y="218"/>
                    <a:pt x="88" y="221"/>
                    <a:pt x="88" y="224"/>
                  </a:cubicBezTo>
                  <a:cubicBezTo>
                    <a:pt x="94" y="229"/>
                    <a:pt x="104" y="234"/>
                    <a:pt x="113" y="240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24" y="240"/>
                    <a:pt x="15" y="237"/>
                    <a:pt x="9" y="232"/>
                  </a:cubicBezTo>
                  <a:cubicBezTo>
                    <a:pt x="9" y="232"/>
                    <a:pt x="9" y="232"/>
                    <a:pt x="9" y="232"/>
                  </a:cubicBezTo>
                  <a:cubicBezTo>
                    <a:pt x="9" y="232"/>
                    <a:pt x="9" y="232"/>
                    <a:pt x="9" y="232"/>
                  </a:cubicBezTo>
                  <a:cubicBezTo>
                    <a:pt x="2" y="226"/>
                    <a:pt x="0" y="218"/>
                    <a:pt x="0" y="2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4" y="0"/>
                    <a:pt x="64" y="0"/>
                  </a:cubicBezTo>
                  <a:moveTo>
                    <a:pt x="51" y="138"/>
                  </a:moveTo>
                  <a:cubicBezTo>
                    <a:pt x="51" y="149"/>
                    <a:pt x="51" y="149"/>
                    <a:pt x="51" y="149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51" y="138"/>
                    <a:pt x="51" y="138"/>
                    <a:pt x="51" y="138"/>
                  </a:cubicBezTo>
                  <a:moveTo>
                    <a:pt x="51" y="106"/>
                  </a:moveTo>
                  <a:cubicBezTo>
                    <a:pt x="51" y="117"/>
                    <a:pt x="51" y="117"/>
                    <a:pt x="51" y="117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1" y="106"/>
                    <a:pt x="171" y="106"/>
                    <a:pt x="171" y="106"/>
                  </a:cubicBezTo>
                  <a:cubicBezTo>
                    <a:pt x="51" y="106"/>
                    <a:pt x="51" y="106"/>
                    <a:pt x="51" y="106"/>
                  </a:cubicBezTo>
                  <a:moveTo>
                    <a:pt x="51" y="74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51" y="74"/>
                    <a:pt x="51" y="74"/>
                    <a:pt x="51" y="74"/>
                  </a:cubicBezTo>
                  <a:moveTo>
                    <a:pt x="104" y="45"/>
                  </a:moveTo>
                  <a:cubicBezTo>
                    <a:pt x="104" y="58"/>
                    <a:pt x="104" y="58"/>
                    <a:pt x="104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04" y="45"/>
                    <a:pt x="104" y="45"/>
                    <a:pt x="104" y="45"/>
                  </a:cubicBezTo>
                  <a:moveTo>
                    <a:pt x="125" y="184"/>
                  </a:moveTo>
                  <a:cubicBezTo>
                    <a:pt x="131" y="170"/>
                    <a:pt x="146" y="162"/>
                    <a:pt x="168" y="160"/>
                  </a:cubicBezTo>
                  <a:cubicBezTo>
                    <a:pt x="146" y="149"/>
                    <a:pt x="119" y="165"/>
                    <a:pt x="125" y="184"/>
                  </a:cubicBezTo>
                  <a:moveTo>
                    <a:pt x="116" y="144"/>
                  </a:moveTo>
                  <a:cubicBezTo>
                    <a:pt x="104" y="152"/>
                    <a:pt x="97" y="162"/>
                    <a:pt x="94" y="176"/>
                  </a:cubicBezTo>
                  <a:cubicBezTo>
                    <a:pt x="94" y="186"/>
                    <a:pt x="97" y="200"/>
                    <a:pt x="107" y="210"/>
                  </a:cubicBezTo>
                  <a:cubicBezTo>
                    <a:pt x="116" y="221"/>
                    <a:pt x="131" y="229"/>
                    <a:pt x="143" y="229"/>
                  </a:cubicBezTo>
                  <a:cubicBezTo>
                    <a:pt x="156" y="232"/>
                    <a:pt x="168" y="229"/>
                    <a:pt x="177" y="224"/>
                  </a:cubicBezTo>
                  <a:cubicBezTo>
                    <a:pt x="177" y="226"/>
                    <a:pt x="177" y="229"/>
                    <a:pt x="180" y="232"/>
                  </a:cubicBezTo>
                  <a:cubicBezTo>
                    <a:pt x="198" y="253"/>
                    <a:pt x="198" y="253"/>
                    <a:pt x="198" y="253"/>
                  </a:cubicBezTo>
                  <a:cubicBezTo>
                    <a:pt x="205" y="258"/>
                    <a:pt x="211" y="258"/>
                    <a:pt x="217" y="255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23" y="250"/>
                    <a:pt x="226" y="242"/>
                    <a:pt x="220" y="240"/>
                  </a:cubicBezTo>
                  <a:cubicBezTo>
                    <a:pt x="201" y="218"/>
                    <a:pt x="201" y="218"/>
                    <a:pt x="201" y="218"/>
                  </a:cubicBezTo>
                  <a:cubicBezTo>
                    <a:pt x="198" y="216"/>
                    <a:pt x="195" y="213"/>
                    <a:pt x="192" y="213"/>
                  </a:cubicBezTo>
                  <a:cubicBezTo>
                    <a:pt x="201" y="205"/>
                    <a:pt x="205" y="197"/>
                    <a:pt x="208" y="186"/>
                  </a:cubicBezTo>
                  <a:cubicBezTo>
                    <a:pt x="208" y="176"/>
                    <a:pt x="205" y="162"/>
                    <a:pt x="195" y="152"/>
                  </a:cubicBezTo>
                  <a:cubicBezTo>
                    <a:pt x="186" y="141"/>
                    <a:pt x="171" y="133"/>
                    <a:pt x="159" y="133"/>
                  </a:cubicBezTo>
                  <a:cubicBezTo>
                    <a:pt x="143" y="130"/>
                    <a:pt x="128" y="133"/>
                    <a:pt x="116" y="144"/>
                  </a:cubicBezTo>
                  <a:moveTo>
                    <a:pt x="156" y="149"/>
                  </a:moveTo>
                  <a:cubicBezTo>
                    <a:pt x="146" y="149"/>
                    <a:pt x="137" y="149"/>
                    <a:pt x="128" y="154"/>
                  </a:cubicBezTo>
                  <a:cubicBezTo>
                    <a:pt x="119" y="162"/>
                    <a:pt x="116" y="167"/>
                    <a:pt x="113" y="178"/>
                  </a:cubicBezTo>
                  <a:cubicBezTo>
                    <a:pt x="113" y="186"/>
                    <a:pt x="116" y="194"/>
                    <a:pt x="122" y="202"/>
                  </a:cubicBezTo>
                  <a:cubicBezTo>
                    <a:pt x="128" y="207"/>
                    <a:pt x="137" y="213"/>
                    <a:pt x="146" y="213"/>
                  </a:cubicBezTo>
                  <a:cubicBezTo>
                    <a:pt x="156" y="213"/>
                    <a:pt x="165" y="213"/>
                    <a:pt x="174" y="207"/>
                  </a:cubicBezTo>
                  <a:cubicBezTo>
                    <a:pt x="183" y="202"/>
                    <a:pt x="186" y="194"/>
                    <a:pt x="186" y="184"/>
                  </a:cubicBezTo>
                  <a:cubicBezTo>
                    <a:pt x="189" y="176"/>
                    <a:pt x="186" y="167"/>
                    <a:pt x="180" y="162"/>
                  </a:cubicBezTo>
                  <a:cubicBezTo>
                    <a:pt x="174" y="154"/>
                    <a:pt x="165" y="149"/>
                    <a:pt x="156" y="149"/>
                  </a:cubicBezTo>
                  <a:moveTo>
                    <a:pt x="64" y="24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5" y="53"/>
                    <a:pt x="55" y="53"/>
                  </a:cubicBezTo>
                  <a:cubicBezTo>
                    <a:pt x="58" y="53"/>
                    <a:pt x="61" y="50"/>
                    <a:pt x="64" y="50"/>
                  </a:cubicBezTo>
                  <a:cubicBezTo>
                    <a:pt x="64" y="47"/>
                    <a:pt x="67" y="45"/>
                    <a:pt x="67" y="45"/>
                  </a:cubicBezTo>
                  <a:cubicBezTo>
                    <a:pt x="67" y="42"/>
                    <a:pt x="67" y="42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4" y="29"/>
                    <a:pt x="64" y="29"/>
                    <a:pt x="64" y="29"/>
                  </a:cubicBezTo>
                  <a:lnTo>
                    <a:pt x="64" y="24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2" name="path 1002"/>
            <p:cNvSpPr/>
            <p:nvPr/>
          </p:nvSpPr>
          <p:spPr>
            <a:xfrm>
              <a:off x="818515" y="112640"/>
              <a:ext cx="154781" cy="176307"/>
            </a:xfrm>
            <a:custGeom>
              <a:avLst/>
              <a:gdLst/>
              <a:ahLst/>
              <a:cxnLst/>
              <a:rect l="0" t="0" r="0" b="0"/>
              <a:pathLst>
                <a:path w="243" h="277">
                  <a:moveTo>
                    <a:pt x="74" y="10"/>
                  </a:moveTo>
                  <a:cubicBezTo>
                    <a:pt x="193" y="10"/>
                    <a:pt x="193" y="10"/>
                    <a:pt x="193" y="10"/>
                  </a:cubicBezTo>
                  <a:cubicBezTo>
                    <a:pt x="205" y="10"/>
                    <a:pt x="211" y="12"/>
                    <a:pt x="218" y="17"/>
                  </a:cubicBezTo>
                  <a:cubicBezTo>
                    <a:pt x="224" y="23"/>
                    <a:pt x="230" y="31"/>
                    <a:pt x="230" y="39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27" y="156"/>
                    <a:pt x="224" y="151"/>
                    <a:pt x="224" y="148"/>
                  </a:cubicBezTo>
                  <a:cubicBezTo>
                    <a:pt x="218" y="143"/>
                    <a:pt x="211" y="137"/>
                    <a:pt x="202" y="135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36"/>
                    <a:pt x="202" y="34"/>
                    <a:pt x="199" y="34"/>
                  </a:cubicBezTo>
                  <a:cubicBezTo>
                    <a:pt x="199" y="31"/>
                    <a:pt x="196" y="31"/>
                    <a:pt x="193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52"/>
                    <a:pt x="89" y="55"/>
                    <a:pt x="89" y="57"/>
                  </a:cubicBezTo>
                  <a:cubicBezTo>
                    <a:pt x="89" y="60"/>
                    <a:pt x="86" y="66"/>
                    <a:pt x="80" y="68"/>
                  </a:cubicBezTo>
                  <a:cubicBezTo>
                    <a:pt x="77" y="71"/>
                    <a:pt x="74" y="74"/>
                    <a:pt x="68" y="74"/>
                  </a:cubicBezTo>
                  <a:cubicBezTo>
                    <a:pt x="65" y="74"/>
                    <a:pt x="61" y="74"/>
                    <a:pt x="58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220"/>
                    <a:pt x="34" y="220"/>
                    <a:pt x="34" y="220"/>
                  </a:cubicBezTo>
                  <a:cubicBezTo>
                    <a:pt x="34" y="223"/>
                    <a:pt x="37" y="223"/>
                    <a:pt x="37" y="226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40" y="226"/>
                    <a:pt x="40" y="228"/>
                    <a:pt x="43" y="228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5" y="228"/>
                    <a:pt x="98" y="231"/>
                    <a:pt x="98" y="234"/>
                  </a:cubicBezTo>
                  <a:cubicBezTo>
                    <a:pt x="104" y="239"/>
                    <a:pt x="114" y="244"/>
                    <a:pt x="123" y="250"/>
                  </a:cubicBezTo>
                  <a:cubicBezTo>
                    <a:pt x="43" y="250"/>
                    <a:pt x="43" y="250"/>
                    <a:pt x="43" y="250"/>
                  </a:cubicBezTo>
                  <a:cubicBezTo>
                    <a:pt x="34" y="250"/>
                    <a:pt x="25" y="247"/>
                    <a:pt x="19" y="242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2" y="236"/>
                    <a:pt x="10" y="228"/>
                    <a:pt x="10" y="22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74" y="10"/>
                    <a:pt x="74" y="10"/>
                    <a:pt x="74" y="10"/>
                  </a:cubicBezTo>
                  <a:moveTo>
                    <a:pt x="61" y="148"/>
                  </a:moveTo>
                  <a:cubicBezTo>
                    <a:pt x="61" y="159"/>
                    <a:pt x="61" y="159"/>
                    <a:pt x="61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61" y="148"/>
                    <a:pt x="61" y="148"/>
                    <a:pt x="61" y="148"/>
                  </a:cubicBezTo>
                  <a:moveTo>
                    <a:pt x="61" y="116"/>
                  </a:moveTo>
                  <a:cubicBezTo>
                    <a:pt x="61" y="127"/>
                    <a:pt x="61" y="127"/>
                    <a:pt x="61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61" y="116"/>
                    <a:pt x="61" y="116"/>
                    <a:pt x="61" y="116"/>
                  </a:cubicBezTo>
                  <a:moveTo>
                    <a:pt x="61" y="84"/>
                  </a:moveTo>
                  <a:cubicBezTo>
                    <a:pt x="61" y="97"/>
                    <a:pt x="61" y="97"/>
                    <a:pt x="61" y="97"/>
                  </a:cubicBezTo>
                  <a:cubicBezTo>
                    <a:pt x="181" y="97"/>
                    <a:pt x="181" y="97"/>
                    <a:pt x="181" y="97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61" y="84"/>
                    <a:pt x="61" y="84"/>
                    <a:pt x="61" y="84"/>
                  </a:cubicBezTo>
                  <a:moveTo>
                    <a:pt x="114" y="55"/>
                  </a:moveTo>
                  <a:cubicBezTo>
                    <a:pt x="114" y="68"/>
                    <a:pt x="114" y="68"/>
                    <a:pt x="114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14" y="55"/>
                    <a:pt x="114" y="55"/>
                    <a:pt x="114" y="55"/>
                  </a:cubicBezTo>
                  <a:moveTo>
                    <a:pt x="135" y="194"/>
                  </a:moveTo>
                  <a:cubicBezTo>
                    <a:pt x="141" y="180"/>
                    <a:pt x="156" y="172"/>
                    <a:pt x="178" y="170"/>
                  </a:cubicBezTo>
                  <a:cubicBezTo>
                    <a:pt x="156" y="159"/>
                    <a:pt x="129" y="175"/>
                    <a:pt x="135" y="194"/>
                  </a:cubicBezTo>
                  <a:moveTo>
                    <a:pt x="126" y="154"/>
                  </a:moveTo>
                  <a:cubicBezTo>
                    <a:pt x="114" y="162"/>
                    <a:pt x="107" y="172"/>
                    <a:pt x="104" y="186"/>
                  </a:cubicBezTo>
                  <a:cubicBezTo>
                    <a:pt x="104" y="196"/>
                    <a:pt x="107" y="210"/>
                    <a:pt x="117" y="220"/>
                  </a:cubicBezTo>
                  <a:cubicBezTo>
                    <a:pt x="126" y="231"/>
                    <a:pt x="141" y="239"/>
                    <a:pt x="153" y="239"/>
                  </a:cubicBezTo>
                  <a:cubicBezTo>
                    <a:pt x="166" y="242"/>
                    <a:pt x="178" y="239"/>
                    <a:pt x="187" y="234"/>
                  </a:cubicBezTo>
                  <a:cubicBezTo>
                    <a:pt x="187" y="236"/>
                    <a:pt x="187" y="239"/>
                    <a:pt x="190" y="242"/>
                  </a:cubicBezTo>
                  <a:cubicBezTo>
                    <a:pt x="208" y="263"/>
                    <a:pt x="208" y="263"/>
                    <a:pt x="208" y="263"/>
                  </a:cubicBezTo>
                  <a:cubicBezTo>
                    <a:pt x="215" y="268"/>
                    <a:pt x="221" y="268"/>
                    <a:pt x="227" y="265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33" y="260"/>
                    <a:pt x="236" y="252"/>
                    <a:pt x="230" y="250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08" y="226"/>
                    <a:pt x="205" y="223"/>
                    <a:pt x="202" y="223"/>
                  </a:cubicBezTo>
                  <a:cubicBezTo>
                    <a:pt x="211" y="215"/>
                    <a:pt x="215" y="207"/>
                    <a:pt x="218" y="196"/>
                  </a:cubicBezTo>
                  <a:cubicBezTo>
                    <a:pt x="218" y="186"/>
                    <a:pt x="215" y="172"/>
                    <a:pt x="205" y="162"/>
                  </a:cubicBezTo>
                  <a:cubicBezTo>
                    <a:pt x="196" y="151"/>
                    <a:pt x="181" y="143"/>
                    <a:pt x="169" y="143"/>
                  </a:cubicBezTo>
                  <a:cubicBezTo>
                    <a:pt x="153" y="140"/>
                    <a:pt x="138" y="143"/>
                    <a:pt x="126" y="154"/>
                  </a:cubicBezTo>
                  <a:moveTo>
                    <a:pt x="166" y="159"/>
                  </a:moveTo>
                  <a:cubicBezTo>
                    <a:pt x="156" y="159"/>
                    <a:pt x="147" y="159"/>
                    <a:pt x="138" y="164"/>
                  </a:cubicBezTo>
                  <a:cubicBezTo>
                    <a:pt x="129" y="172"/>
                    <a:pt x="126" y="177"/>
                    <a:pt x="123" y="188"/>
                  </a:cubicBezTo>
                  <a:cubicBezTo>
                    <a:pt x="123" y="196"/>
                    <a:pt x="126" y="204"/>
                    <a:pt x="132" y="212"/>
                  </a:cubicBezTo>
                  <a:cubicBezTo>
                    <a:pt x="138" y="217"/>
                    <a:pt x="147" y="223"/>
                    <a:pt x="156" y="223"/>
                  </a:cubicBezTo>
                  <a:cubicBezTo>
                    <a:pt x="166" y="223"/>
                    <a:pt x="175" y="223"/>
                    <a:pt x="184" y="217"/>
                  </a:cubicBezTo>
                  <a:cubicBezTo>
                    <a:pt x="193" y="212"/>
                    <a:pt x="196" y="204"/>
                    <a:pt x="196" y="194"/>
                  </a:cubicBezTo>
                  <a:cubicBezTo>
                    <a:pt x="199" y="186"/>
                    <a:pt x="196" y="177"/>
                    <a:pt x="190" y="172"/>
                  </a:cubicBezTo>
                  <a:cubicBezTo>
                    <a:pt x="184" y="164"/>
                    <a:pt x="175" y="159"/>
                    <a:pt x="166" y="159"/>
                  </a:cubicBezTo>
                  <a:moveTo>
                    <a:pt x="74" y="34"/>
                  </a:moveTo>
                  <a:cubicBezTo>
                    <a:pt x="43" y="60"/>
                    <a:pt x="43" y="60"/>
                    <a:pt x="43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5" y="63"/>
                    <a:pt x="65" y="63"/>
                  </a:cubicBezTo>
                  <a:cubicBezTo>
                    <a:pt x="68" y="63"/>
                    <a:pt x="71" y="60"/>
                    <a:pt x="74" y="60"/>
                  </a:cubicBezTo>
                  <a:cubicBezTo>
                    <a:pt x="74" y="57"/>
                    <a:pt x="77" y="55"/>
                    <a:pt x="77" y="55"/>
                  </a:cubicBezTo>
                  <a:cubicBezTo>
                    <a:pt x="77" y="52"/>
                    <a:pt x="77" y="52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39"/>
                    <a:pt x="74" y="39"/>
                    <a:pt x="74" y="39"/>
                  </a:cubicBezTo>
                  <a:lnTo>
                    <a:pt x="74" y="34"/>
                  </a:lnTo>
                  <a:close/>
                </a:path>
              </a:pathLst>
            </a:custGeom>
            <a:noFill/>
            <a:ln w="127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4" name="path 1004"/>
            <p:cNvSpPr/>
            <p:nvPr/>
          </p:nvSpPr>
          <p:spPr>
            <a:xfrm>
              <a:off x="158877" y="1064504"/>
              <a:ext cx="1507363" cy="179832"/>
            </a:xfrm>
            <a:custGeom>
              <a:avLst/>
              <a:gdLst/>
              <a:ahLst/>
              <a:cxnLst/>
              <a:rect l="0" t="0" r="0" b="0"/>
              <a:pathLst>
                <a:path w="2373" h="283">
                  <a:moveTo>
                    <a:pt x="100" y="0"/>
                  </a:moveTo>
                  <a:cubicBezTo>
                    <a:pt x="131" y="0"/>
                    <a:pt x="156" y="10"/>
                    <a:pt x="174" y="26"/>
                  </a:cubicBezTo>
                  <a:cubicBezTo>
                    <a:pt x="192" y="42"/>
                    <a:pt x="205" y="66"/>
                    <a:pt x="205" y="90"/>
                  </a:cubicBezTo>
                  <a:cubicBezTo>
                    <a:pt x="205" y="106"/>
                    <a:pt x="199" y="122"/>
                    <a:pt x="190" y="136"/>
                  </a:cubicBezTo>
                  <a:cubicBezTo>
                    <a:pt x="180" y="149"/>
                    <a:pt x="171" y="157"/>
                    <a:pt x="156" y="165"/>
                  </a:cubicBezTo>
                  <a:cubicBezTo>
                    <a:pt x="156" y="176"/>
                    <a:pt x="156" y="176"/>
                    <a:pt x="156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74" y="186"/>
                    <a:pt x="174" y="192"/>
                    <a:pt x="174" y="195"/>
                  </a:cubicBezTo>
                  <a:cubicBezTo>
                    <a:pt x="174" y="200"/>
                    <a:pt x="174" y="205"/>
                    <a:pt x="171" y="210"/>
                  </a:cubicBezTo>
                  <a:cubicBezTo>
                    <a:pt x="171" y="213"/>
                    <a:pt x="171" y="213"/>
                    <a:pt x="171" y="213"/>
                  </a:cubicBezTo>
                  <a:cubicBezTo>
                    <a:pt x="171" y="213"/>
                    <a:pt x="171" y="213"/>
                    <a:pt x="171" y="213"/>
                  </a:cubicBezTo>
                  <a:cubicBezTo>
                    <a:pt x="174" y="218"/>
                    <a:pt x="174" y="224"/>
                    <a:pt x="174" y="229"/>
                  </a:cubicBezTo>
                  <a:cubicBezTo>
                    <a:pt x="174" y="235"/>
                    <a:pt x="174" y="240"/>
                    <a:pt x="171" y="245"/>
                  </a:cubicBezTo>
                  <a:cubicBezTo>
                    <a:pt x="168" y="248"/>
                    <a:pt x="168" y="248"/>
                    <a:pt x="168" y="248"/>
                  </a:cubicBezTo>
                  <a:cubicBezTo>
                    <a:pt x="162" y="250"/>
                    <a:pt x="162" y="250"/>
                    <a:pt x="162" y="250"/>
                  </a:cubicBezTo>
                  <a:cubicBezTo>
                    <a:pt x="45" y="259"/>
                    <a:pt x="45" y="259"/>
                    <a:pt x="45" y="259"/>
                  </a:cubicBezTo>
                  <a:cubicBezTo>
                    <a:pt x="39" y="259"/>
                    <a:pt x="39" y="259"/>
                    <a:pt x="39" y="259"/>
                  </a:cubicBezTo>
                  <a:cubicBezTo>
                    <a:pt x="36" y="253"/>
                    <a:pt x="36" y="253"/>
                    <a:pt x="36" y="253"/>
                  </a:cubicBezTo>
                  <a:cubicBezTo>
                    <a:pt x="33" y="248"/>
                    <a:pt x="33" y="242"/>
                    <a:pt x="30" y="240"/>
                  </a:cubicBezTo>
                  <a:cubicBezTo>
                    <a:pt x="30" y="235"/>
                    <a:pt x="33" y="229"/>
                    <a:pt x="36" y="221"/>
                  </a:cubicBezTo>
                  <a:cubicBezTo>
                    <a:pt x="36" y="221"/>
                    <a:pt x="36" y="221"/>
                    <a:pt x="36" y="221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33" y="216"/>
                    <a:pt x="33" y="210"/>
                    <a:pt x="30" y="205"/>
                  </a:cubicBezTo>
                  <a:cubicBezTo>
                    <a:pt x="30" y="200"/>
                    <a:pt x="33" y="195"/>
                    <a:pt x="36" y="189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33" y="160"/>
                    <a:pt x="21" y="149"/>
                    <a:pt x="15" y="136"/>
                  </a:cubicBezTo>
                  <a:cubicBezTo>
                    <a:pt x="5" y="122"/>
                    <a:pt x="0" y="106"/>
                    <a:pt x="0" y="90"/>
                  </a:cubicBezTo>
                  <a:cubicBezTo>
                    <a:pt x="0" y="66"/>
                    <a:pt x="12" y="42"/>
                    <a:pt x="30" y="26"/>
                  </a:cubicBezTo>
                  <a:cubicBezTo>
                    <a:pt x="48" y="10"/>
                    <a:pt x="73" y="0"/>
                    <a:pt x="100" y="0"/>
                  </a:cubicBezTo>
                  <a:moveTo>
                    <a:pt x="79" y="106"/>
                  </a:moveTo>
                  <a:cubicBezTo>
                    <a:pt x="82" y="109"/>
                    <a:pt x="82" y="109"/>
                    <a:pt x="85" y="109"/>
                  </a:cubicBezTo>
                  <a:cubicBezTo>
                    <a:pt x="85" y="109"/>
                    <a:pt x="88" y="109"/>
                    <a:pt x="91" y="106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7" y="109"/>
                    <a:pt x="97" y="109"/>
                    <a:pt x="100" y="109"/>
                  </a:cubicBezTo>
                  <a:cubicBezTo>
                    <a:pt x="104" y="109"/>
                    <a:pt x="107" y="109"/>
                    <a:pt x="107" y="106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3" y="109"/>
                    <a:pt x="116" y="109"/>
                    <a:pt x="119" y="109"/>
                  </a:cubicBezTo>
                  <a:cubicBezTo>
                    <a:pt x="122" y="109"/>
                    <a:pt x="125" y="109"/>
                    <a:pt x="128" y="106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19" y="138"/>
                    <a:pt x="119" y="138"/>
                    <a:pt x="119" y="138"/>
                  </a:cubicBezTo>
                  <a:cubicBezTo>
                    <a:pt x="119" y="178"/>
                    <a:pt x="119" y="178"/>
                    <a:pt x="119" y="178"/>
                  </a:cubicBezTo>
                  <a:cubicBezTo>
                    <a:pt x="134" y="176"/>
                    <a:pt x="134" y="176"/>
                    <a:pt x="134" y="176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53" y="146"/>
                    <a:pt x="165" y="138"/>
                    <a:pt x="171" y="125"/>
                  </a:cubicBezTo>
                  <a:cubicBezTo>
                    <a:pt x="180" y="117"/>
                    <a:pt x="183" y="104"/>
                    <a:pt x="183" y="90"/>
                  </a:cubicBezTo>
                  <a:cubicBezTo>
                    <a:pt x="183" y="71"/>
                    <a:pt x="174" y="53"/>
                    <a:pt x="159" y="40"/>
                  </a:cubicBezTo>
                  <a:cubicBezTo>
                    <a:pt x="144" y="26"/>
                    <a:pt x="125" y="18"/>
                    <a:pt x="100" y="18"/>
                  </a:cubicBezTo>
                  <a:cubicBezTo>
                    <a:pt x="79" y="18"/>
                    <a:pt x="58" y="26"/>
                    <a:pt x="45" y="40"/>
                  </a:cubicBezTo>
                  <a:cubicBezTo>
                    <a:pt x="30" y="53"/>
                    <a:pt x="21" y="71"/>
                    <a:pt x="21" y="90"/>
                  </a:cubicBezTo>
                  <a:cubicBezTo>
                    <a:pt x="21" y="104"/>
                    <a:pt x="24" y="117"/>
                    <a:pt x="33" y="128"/>
                  </a:cubicBezTo>
                  <a:cubicBezTo>
                    <a:pt x="39" y="138"/>
                    <a:pt x="51" y="146"/>
                    <a:pt x="64" y="155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0" y="178"/>
                    <a:pt x="70" y="178"/>
                    <a:pt x="70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9" y="106"/>
                    <a:pt x="79" y="106"/>
                    <a:pt x="79" y="106"/>
                  </a:cubicBezTo>
                  <a:moveTo>
                    <a:pt x="122" y="114"/>
                  </a:moveTo>
                  <a:cubicBezTo>
                    <a:pt x="122" y="114"/>
                    <a:pt x="122" y="114"/>
                    <a:pt x="119" y="114"/>
                  </a:cubicBezTo>
                  <a:cubicBezTo>
                    <a:pt x="116" y="114"/>
                    <a:pt x="113" y="114"/>
                    <a:pt x="110" y="112"/>
                  </a:cubicBezTo>
                  <a:cubicBezTo>
                    <a:pt x="107" y="112"/>
                    <a:pt x="104" y="114"/>
                    <a:pt x="100" y="114"/>
                  </a:cubicBezTo>
                  <a:cubicBezTo>
                    <a:pt x="97" y="114"/>
                    <a:pt x="94" y="112"/>
                    <a:pt x="91" y="112"/>
                  </a:cubicBezTo>
                  <a:cubicBezTo>
                    <a:pt x="88" y="112"/>
                    <a:pt x="85" y="114"/>
                    <a:pt x="85" y="114"/>
                  </a:cubicBezTo>
                  <a:cubicBezTo>
                    <a:pt x="82" y="114"/>
                    <a:pt x="82" y="114"/>
                    <a:pt x="82" y="112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7" y="178"/>
                    <a:pt x="107" y="178"/>
                    <a:pt x="107" y="178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22" y="114"/>
                    <a:pt x="122" y="114"/>
                    <a:pt x="122" y="114"/>
                  </a:cubicBezTo>
                  <a:moveTo>
                    <a:pt x="131" y="256"/>
                  </a:moveTo>
                  <a:cubicBezTo>
                    <a:pt x="73" y="261"/>
                    <a:pt x="73" y="261"/>
                    <a:pt x="73" y="261"/>
                  </a:cubicBezTo>
                  <a:cubicBezTo>
                    <a:pt x="76" y="275"/>
                    <a:pt x="88" y="283"/>
                    <a:pt x="104" y="283"/>
                  </a:cubicBezTo>
                  <a:cubicBezTo>
                    <a:pt x="119" y="283"/>
                    <a:pt x="131" y="272"/>
                    <a:pt x="131" y="259"/>
                  </a:cubicBezTo>
                  <a:cubicBezTo>
                    <a:pt x="131" y="259"/>
                    <a:pt x="131" y="259"/>
                    <a:pt x="131" y="256"/>
                  </a:cubicBezTo>
                  <a:moveTo>
                    <a:pt x="153" y="226"/>
                  </a:moveTo>
                  <a:cubicBezTo>
                    <a:pt x="51" y="235"/>
                    <a:pt x="51" y="235"/>
                    <a:pt x="51" y="235"/>
                  </a:cubicBezTo>
                  <a:cubicBezTo>
                    <a:pt x="51" y="237"/>
                    <a:pt x="51" y="237"/>
                    <a:pt x="51" y="237"/>
                  </a:cubicBezTo>
                  <a:cubicBezTo>
                    <a:pt x="51" y="237"/>
                    <a:pt x="51" y="240"/>
                    <a:pt x="51" y="24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53" y="232"/>
                    <a:pt x="153" y="229"/>
                    <a:pt x="153" y="229"/>
                  </a:cubicBezTo>
                  <a:cubicBezTo>
                    <a:pt x="153" y="229"/>
                    <a:pt x="153" y="229"/>
                    <a:pt x="153" y="226"/>
                  </a:cubicBezTo>
                  <a:moveTo>
                    <a:pt x="153" y="195"/>
                  </a:moveTo>
                  <a:cubicBezTo>
                    <a:pt x="51" y="202"/>
                    <a:pt x="51" y="202"/>
                    <a:pt x="51" y="202"/>
                  </a:cubicBezTo>
                  <a:cubicBezTo>
                    <a:pt x="51" y="202"/>
                    <a:pt x="51" y="202"/>
                    <a:pt x="51" y="205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153" y="197"/>
                    <a:pt x="153" y="197"/>
                    <a:pt x="153" y="197"/>
                  </a:cubicBezTo>
                  <a:cubicBezTo>
                    <a:pt x="153" y="197"/>
                    <a:pt x="153" y="197"/>
                    <a:pt x="153" y="195"/>
                  </a:cubicBezTo>
                  <a:cubicBezTo>
                    <a:pt x="153" y="195"/>
                    <a:pt x="153" y="195"/>
                    <a:pt x="153" y="195"/>
                  </a:cubicBezTo>
                </a:path>
                <a:path w="2373" h="283">
                  <a:moveTo>
                    <a:pt x="2098" y="88"/>
                  </a:moveTo>
                  <a:cubicBezTo>
                    <a:pt x="2226" y="88"/>
                    <a:pt x="2226" y="88"/>
                    <a:pt x="2226" y="88"/>
                  </a:cubicBezTo>
                  <a:cubicBezTo>
                    <a:pt x="2239" y="80"/>
                    <a:pt x="2239" y="80"/>
                    <a:pt x="2239" y="80"/>
                  </a:cubicBezTo>
                  <a:cubicBezTo>
                    <a:pt x="2309" y="38"/>
                    <a:pt x="2309" y="38"/>
                    <a:pt x="2309" y="38"/>
                  </a:cubicBezTo>
                  <a:cubicBezTo>
                    <a:pt x="2309" y="126"/>
                    <a:pt x="2309" y="126"/>
                    <a:pt x="2309" y="126"/>
                  </a:cubicBezTo>
                  <a:cubicBezTo>
                    <a:pt x="2309" y="213"/>
                    <a:pt x="2309" y="213"/>
                    <a:pt x="2309" y="213"/>
                  </a:cubicBezTo>
                  <a:cubicBezTo>
                    <a:pt x="2239" y="168"/>
                    <a:pt x="2239" y="168"/>
                    <a:pt x="2239" y="168"/>
                  </a:cubicBezTo>
                  <a:cubicBezTo>
                    <a:pt x="2226" y="163"/>
                    <a:pt x="2226" y="163"/>
                    <a:pt x="2226" y="163"/>
                  </a:cubicBezTo>
                  <a:cubicBezTo>
                    <a:pt x="2187" y="163"/>
                    <a:pt x="2187" y="163"/>
                    <a:pt x="2187" y="163"/>
                  </a:cubicBezTo>
                  <a:cubicBezTo>
                    <a:pt x="2208" y="224"/>
                    <a:pt x="2208" y="224"/>
                    <a:pt x="2208" y="224"/>
                  </a:cubicBezTo>
                  <a:cubicBezTo>
                    <a:pt x="2223" y="224"/>
                    <a:pt x="2223" y="224"/>
                    <a:pt x="2223" y="224"/>
                  </a:cubicBezTo>
                  <a:cubicBezTo>
                    <a:pt x="2223" y="253"/>
                    <a:pt x="2223" y="253"/>
                    <a:pt x="2223" y="253"/>
                  </a:cubicBezTo>
                  <a:cubicBezTo>
                    <a:pt x="2217" y="253"/>
                    <a:pt x="2217" y="253"/>
                    <a:pt x="2217" y="253"/>
                  </a:cubicBezTo>
                  <a:cubicBezTo>
                    <a:pt x="2150" y="253"/>
                    <a:pt x="2150" y="253"/>
                    <a:pt x="2150" y="253"/>
                  </a:cubicBezTo>
                  <a:cubicBezTo>
                    <a:pt x="2119" y="163"/>
                    <a:pt x="2119" y="163"/>
                    <a:pt x="2119" y="163"/>
                  </a:cubicBezTo>
                  <a:cubicBezTo>
                    <a:pt x="2098" y="163"/>
                    <a:pt x="2098" y="163"/>
                    <a:pt x="2098" y="163"/>
                  </a:cubicBezTo>
                  <a:cubicBezTo>
                    <a:pt x="2086" y="136"/>
                    <a:pt x="2086" y="112"/>
                    <a:pt x="2098" y="88"/>
                  </a:cubicBezTo>
                  <a:moveTo>
                    <a:pt x="2352" y="99"/>
                  </a:moveTo>
                  <a:cubicBezTo>
                    <a:pt x="2364" y="101"/>
                    <a:pt x="2373" y="112"/>
                    <a:pt x="2373" y="126"/>
                  </a:cubicBezTo>
                  <a:cubicBezTo>
                    <a:pt x="2373" y="139"/>
                    <a:pt x="2364" y="150"/>
                    <a:pt x="2352" y="152"/>
                  </a:cubicBezTo>
                  <a:cubicBezTo>
                    <a:pt x="2352" y="213"/>
                    <a:pt x="2352" y="213"/>
                    <a:pt x="2352" y="213"/>
                  </a:cubicBezTo>
                  <a:cubicBezTo>
                    <a:pt x="2324" y="213"/>
                    <a:pt x="2324" y="213"/>
                    <a:pt x="2324" y="213"/>
                  </a:cubicBezTo>
                  <a:cubicBezTo>
                    <a:pt x="2324" y="38"/>
                    <a:pt x="2324" y="38"/>
                    <a:pt x="2324" y="38"/>
                  </a:cubicBezTo>
                  <a:cubicBezTo>
                    <a:pt x="2352" y="38"/>
                    <a:pt x="2352" y="38"/>
                    <a:pt x="2352" y="38"/>
                  </a:cubicBezTo>
                  <a:cubicBezTo>
                    <a:pt x="2352" y="99"/>
                    <a:pt x="2352" y="99"/>
                    <a:pt x="2352" y="99"/>
                  </a:cubicBezTo>
                  <a:moveTo>
                    <a:pt x="2226" y="168"/>
                  </a:moveTo>
                  <a:cubicBezTo>
                    <a:pt x="2199" y="168"/>
                    <a:pt x="2199" y="168"/>
                    <a:pt x="2199" y="168"/>
                  </a:cubicBezTo>
                  <a:cubicBezTo>
                    <a:pt x="2208" y="200"/>
                    <a:pt x="2208" y="200"/>
                    <a:pt x="2208" y="200"/>
                  </a:cubicBezTo>
                  <a:cubicBezTo>
                    <a:pt x="2217" y="200"/>
                    <a:pt x="2217" y="200"/>
                    <a:pt x="2217" y="200"/>
                  </a:cubicBezTo>
                  <a:cubicBezTo>
                    <a:pt x="2217" y="189"/>
                    <a:pt x="2217" y="189"/>
                    <a:pt x="2217" y="189"/>
                  </a:cubicBezTo>
                  <a:lnTo>
                    <a:pt x="2226" y="168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10" name="group 110"/>
          <p:cNvGrpSpPr/>
          <p:nvPr/>
        </p:nvGrpSpPr>
        <p:grpSpPr>
          <a:xfrm rot="21600000">
            <a:off x="2918079" y="1714500"/>
            <a:ext cx="1468119" cy="785748"/>
            <a:chOff x="0" y="0"/>
            <a:chExt cx="1468119" cy="785748"/>
          </a:xfrm>
        </p:grpSpPr>
        <p:sp>
          <p:nvSpPr>
            <p:cNvPr id="1006" name="path 1006"/>
            <p:cNvSpPr/>
            <p:nvPr/>
          </p:nvSpPr>
          <p:spPr>
            <a:xfrm>
              <a:off x="246633" y="0"/>
              <a:ext cx="1221485" cy="785748"/>
            </a:xfrm>
            <a:custGeom>
              <a:avLst/>
              <a:gdLst/>
              <a:ahLst/>
              <a:cxnLst/>
              <a:rect l="0" t="0" r="0" b="0"/>
              <a:pathLst>
                <a:path w="1923" h="1237">
                  <a:moveTo>
                    <a:pt x="0" y="206"/>
                  </a:moveTo>
                  <a:cubicBezTo>
                    <a:pt x="0" y="92"/>
                    <a:pt x="92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lnTo>
                    <a:pt x="206" y="0"/>
                  </a:lnTo>
                  <a:lnTo>
                    <a:pt x="1717" y="0"/>
                  </a:lnTo>
                  <a:lnTo>
                    <a:pt x="1717" y="0"/>
                  </a:lnTo>
                  <a:cubicBezTo>
                    <a:pt x="1831" y="0"/>
                    <a:pt x="1923" y="92"/>
                    <a:pt x="1923" y="206"/>
                  </a:cubicBezTo>
                  <a:cubicBezTo>
                    <a:pt x="1923" y="206"/>
                    <a:pt x="1923" y="206"/>
                    <a:pt x="1923" y="206"/>
                  </a:cubicBezTo>
                  <a:lnTo>
                    <a:pt x="1923" y="206"/>
                  </a:lnTo>
                  <a:lnTo>
                    <a:pt x="1923" y="1031"/>
                  </a:lnTo>
                  <a:lnTo>
                    <a:pt x="1923" y="1031"/>
                  </a:lnTo>
                  <a:cubicBezTo>
                    <a:pt x="1923" y="1145"/>
                    <a:pt x="1831" y="1237"/>
                    <a:pt x="1717" y="1237"/>
                  </a:cubicBezTo>
                  <a:cubicBezTo>
                    <a:pt x="1717" y="1237"/>
                    <a:pt x="1717" y="1237"/>
                    <a:pt x="1717" y="1237"/>
                  </a:cubicBezTo>
                  <a:lnTo>
                    <a:pt x="1717" y="1237"/>
                  </a:lnTo>
                  <a:lnTo>
                    <a:pt x="206" y="1237"/>
                  </a:lnTo>
                  <a:lnTo>
                    <a:pt x="206" y="1237"/>
                  </a:lnTo>
                  <a:cubicBezTo>
                    <a:pt x="92" y="1237"/>
                    <a:pt x="0" y="1145"/>
                    <a:pt x="0" y="1031"/>
                  </a:cubicBezTo>
                  <a:cubicBezTo>
                    <a:pt x="0" y="1031"/>
                    <a:pt x="0" y="1031"/>
                    <a:pt x="0" y="1031"/>
                  </a:cubicBezTo>
                  <a:lnTo>
                    <a:pt x="0" y="206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8" name="path 1008"/>
            <p:cNvSpPr/>
            <p:nvPr/>
          </p:nvSpPr>
          <p:spPr>
            <a:xfrm>
              <a:off x="0" y="137871"/>
              <a:ext cx="225921" cy="510008"/>
            </a:xfrm>
            <a:custGeom>
              <a:avLst/>
              <a:gdLst/>
              <a:ahLst/>
              <a:cxnLst/>
              <a:rect l="0" t="0" r="0" b="0"/>
              <a:pathLst>
                <a:path w="355" h="803">
                  <a:moveTo>
                    <a:pt x="0" y="204"/>
                  </a:moveTo>
                  <a:lnTo>
                    <a:pt x="168" y="204"/>
                  </a:lnTo>
                  <a:moveTo>
                    <a:pt x="168" y="7"/>
                  </a:moveTo>
                  <a:lnTo>
                    <a:pt x="337" y="401"/>
                  </a:lnTo>
                  <a:lnTo>
                    <a:pt x="168" y="795"/>
                  </a:lnTo>
                  <a:moveTo>
                    <a:pt x="168" y="598"/>
                  </a:moveTo>
                  <a:lnTo>
                    <a:pt x="0" y="598"/>
                  </a:lnTo>
                </a:path>
              </a:pathLst>
            </a:custGeom>
            <a:noFill/>
            <a:ln w="25400" cap="flat">
              <a:solidFill>
                <a:srgbClr val="595959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group 112"/>
          <p:cNvGrpSpPr/>
          <p:nvPr/>
        </p:nvGrpSpPr>
        <p:grpSpPr>
          <a:xfrm rot="21600000">
            <a:off x="1406905" y="1714500"/>
            <a:ext cx="1458086" cy="785748"/>
            <a:chOff x="0" y="0"/>
            <a:chExt cx="1458086" cy="785748"/>
          </a:xfrm>
        </p:grpSpPr>
        <p:sp>
          <p:nvSpPr>
            <p:cNvPr id="1010" name="path 1010"/>
            <p:cNvSpPr/>
            <p:nvPr/>
          </p:nvSpPr>
          <p:spPr>
            <a:xfrm>
              <a:off x="236473" y="0"/>
              <a:ext cx="1221613" cy="785748"/>
            </a:xfrm>
            <a:custGeom>
              <a:avLst/>
              <a:gdLst/>
              <a:ahLst/>
              <a:cxnLst/>
              <a:rect l="0" t="0" r="0" b="0"/>
              <a:pathLst>
                <a:path w="1923" h="1237">
                  <a:moveTo>
                    <a:pt x="0" y="206"/>
                  </a:moveTo>
                  <a:cubicBezTo>
                    <a:pt x="0" y="92"/>
                    <a:pt x="92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lnTo>
                    <a:pt x="206" y="0"/>
                  </a:lnTo>
                  <a:lnTo>
                    <a:pt x="1717" y="0"/>
                  </a:lnTo>
                  <a:lnTo>
                    <a:pt x="1717" y="0"/>
                  </a:lnTo>
                  <a:cubicBezTo>
                    <a:pt x="1831" y="0"/>
                    <a:pt x="1923" y="92"/>
                    <a:pt x="1923" y="206"/>
                  </a:cubicBezTo>
                  <a:cubicBezTo>
                    <a:pt x="1923" y="206"/>
                    <a:pt x="1923" y="206"/>
                    <a:pt x="1923" y="206"/>
                  </a:cubicBezTo>
                  <a:lnTo>
                    <a:pt x="1923" y="206"/>
                  </a:lnTo>
                  <a:lnTo>
                    <a:pt x="1923" y="1031"/>
                  </a:lnTo>
                  <a:lnTo>
                    <a:pt x="1923" y="1031"/>
                  </a:lnTo>
                  <a:cubicBezTo>
                    <a:pt x="1923" y="1145"/>
                    <a:pt x="1831" y="1237"/>
                    <a:pt x="1717" y="1237"/>
                  </a:cubicBezTo>
                  <a:cubicBezTo>
                    <a:pt x="1717" y="1237"/>
                    <a:pt x="1717" y="1237"/>
                    <a:pt x="1717" y="1237"/>
                  </a:cubicBezTo>
                  <a:lnTo>
                    <a:pt x="1717" y="1237"/>
                  </a:lnTo>
                  <a:lnTo>
                    <a:pt x="206" y="1237"/>
                  </a:lnTo>
                  <a:lnTo>
                    <a:pt x="206" y="1237"/>
                  </a:lnTo>
                  <a:cubicBezTo>
                    <a:pt x="92" y="1237"/>
                    <a:pt x="0" y="1145"/>
                    <a:pt x="0" y="1031"/>
                  </a:cubicBezTo>
                  <a:cubicBezTo>
                    <a:pt x="0" y="1031"/>
                    <a:pt x="0" y="1031"/>
                    <a:pt x="0" y="1031"/>
                  </a:cubicBezTo>
                  <a:lnTo>
                    <a:pt x="0" y="206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12" name="path 1012"/>
            <p:cNvSpPr/>
            <p:nvPr/>
          </p:nvSpPr>
          <p:spPr>
            <a:xfrm>
              <a:off x="0" y="137871"/>
              <a:ext cx="226048" cy="510008"/>
            </a:xfrm>
            <a:custGeom>
              <a:avLst/>
              <a:gdLst/>
              <a:ahLst/>
              <a:cxnLst/>
              <a:rect l="0" t="0" r="0" b="0"/>
              <a:pathLst>
                <a:path w="355" h="803">
                  <a:moveTo>
                    <a:pt x="0" y="204"/>
                  </a:moveTo>
                  <a:lnTo>
                    <a:pt x="168" y="204"/>
                  </a:lnTo>
                  <a:moveTo>
                    <a:pt x="168" y="7"/>
                  </a:moveTo>
                  <a:lnTo>
                    <a:pt x="337" y="401"/>
                  </a:lnTo>
                  <a:lnTo>
                    <a:pt x="168" y="795"/>
                  </a:lnTo>
                  <a:moveTo>
                    <a:pt x="168" y="598"/>
                  </a:moveTo>
                  <a:lnTo>
                    <a:pt x="0" y="598"/>
                  </a:lnTo>
                </a:path>
              </a:pathLst>
            </a:custGeom>
            <a:noFill/>
            <a:ln w="25400" cap="flat">
              <a:solidFill>
                <a:srgbClr val="595959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14" name="textbox 1014"/>
          <p:cNvSpPr/>
          <p:nvPr/>
        </p:nvSpPr>
        <p:spPr>
          <a:xfrm>
            <a:off x="142849" y="1714500"/>
            <a:ext cx="1221739" cy="78613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670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确定每类产品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1925" algn="l" rtl="0" eaLnBrk="0">
              <a:lnSpc>
                <a:spcPct val="97000"/>
              </a:lnSpc>
              <a:spcBef>
                <a:spcPts val="45"/>
              </a:spcBef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的竞争力评价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9740" algn="l" rtl="0" eaLnBrk="0">
              <a:lnSpc>
                <a:spcPct val="99000"/>
              </a:lnSpc>
              <a:spcBef>
                <a:spcPts val="3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16" name="rect 1016"/>
          <p:cNvSpPr/>
          <p:nvPr/>
        </p:nvSpPr>
        <p:spPr>
          <a:xfrm>
            <a:off x="4707763" y="1714500"/>
            <a:ext cx="1221612" cy="785748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18" name="textbox 1018"/>
          <p:cNvSpPr/>
          <p:nvPr/>
        </p:nvSpPr>
        <p:spPr>
          <a:xfrm>
            <a:off x="1787550" y="1843481"/>
            <a:ext cx="936625" cy="570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ct val="97000"/>
              </a:lnSpc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明确基于这些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3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关键指标的产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2085" algn="l" rtl="0" eaLnBrk="0">
              <a:lnSpc>
                <a:spcPct val="98000"/>
              </a:lnSpc>
              <a:spcBef>
                <a:spcPts val="35"/>
              </a:spcBef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品优劣势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0" name="textbox 1020"/>
          <p:cNvSpPr/>
          <p:nvPr/>
        </p:nvSpPr>
        <p:spPr>
          <a:xfrm>
            <a:off x="3307512" y="1934921"/>
            <a:ext cx="939800" cy="3867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基于差距的计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划和资源投入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2" name="textbox 1022"/>
          <p:cNvSpPr/>
          <p:nvPr/>
        </p:nvSpPr>
        <p:spPr>
          <a:xfrm>
            <a:off x="4851094" y="1934921"/>
            <a:ext cx="937894" cy="3867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735" indent="-153035" algn="l" rtl="0" eaLnBrk="0">
              <a:lnSpc>
                <a:spcPct val="99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转化为部门行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和丼措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4" name="textbox 1024"/>
          <p:cNvSpPr/>
          <p:nvPr/>
        </p:nvSpPr>
        <p:spPr>
          <a:xfrm>
            <a:off x="3405301" y="3605580"/>
            <a:ext cx="480059" cy="568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1270" algn="l" rtl="0" eaLnBrk="0">
              <a:lnSpc>
                <a:spcPct val="99000"/>
              </a:lnSpc>
            </a:pP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</a:t>
            </a: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6" name="textbox 1026"/>
          <p:cNvSpPr/>
          <p:nvPr/>
        </p:nvSpPr>
        <p:spPr>
          <a:xfrm>
            <a:off x="4549246" y="3605580"/>
            <a:ext cx="479425" cy="568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</a:t>
            </a:r>
            <a:r>
              <a:rPr sz="18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运营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8" name="textbox 1028"/>
          <p:cNvSpPr/>
          <p:nvPr/>
        </p:nvSpPr>
        <p:spPr>
          <a:xfrm>
            <a:off x="3588765" y="4629099"/>
            <a:ext cx="1395730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潍柴的双轮驱动战略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0" name="path 1030"/>
          <p:cNvSpPr/>
          <p:nvPr/>
        </p:nvSpPr>
        <p:spPr>
          <a:xfrm>
            <a:off x="2560723" y="3637074"/>
            <a:ext cx="309476" cy="512614"/>
          </a:xfrm>
          <a:custGeom>
            <a:avLst/>
            <a:gdLst/>
            <a:ahLst/>
            <a:cxnLst/>
            <a:rect l="0" t="0" r="0" b="0"/>
            <a:pathLst>
              <a:path w="487" h="807">
                <a:moveTo>
                  <a:pt x="467" y="206"/>
                </a:moveTo>
                <a:lnTo>
                  <a:pt x="242" y="206"/>
                </a:lnTo>
                <a:lnTo>
                  <a:pt x="242" y="9"/>
                </a:lnTo>
                <a:lnTo>
                  <a:pt x="17" y="403"/>
                </a:lnTo>
                <a:lnTo>
                  <a:pt x="242" y="797"/>
                </a:lnTo>
                <a:lnTo>
                  <a:pt x="242" y="600"/>
                </a:lnTo>
                <a:lnTo>
                  <a:pt x="467" y="600"/>
                </a:lnTo>
                <a:lnTo>
                  <a:pt x="467" y="206"/>
                </a:lnTo>
                <a:close/>
              </a:path>
            </a:pathLst>
          </a:custGeom>
          <a:noFill/>
          <a:ln w="25400" cap="flat">
            <a:solidFill>
              <a:srgbClr val="595959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32" name="path 1032"/>
          <p:cNvSpPr/>
          <p:nvPr/>
        </p:nvSpPr>
        <p:spPr>
          <a:xfrm>
            <a:off x="5488051" y="3637074"/>
            <a:ext cx="309476" cy="512614"/>
          </a:xfrm>
          <a:custGeom>
            <a:avLst/>
            <a:gdLst/>
            <a:ahLst/>
            <a:cxnLst/>
            <a:rect l="0" t="0" r="0" b="0"/>
            <a:pathLst>
              <a:path w="487" h="807">
                <a:moveTo>
                  <a:pt x="20" y="206"/>
                </a:moveTo>
                <a:lnTo>
                  <a:pt x="244" y="206"/>
                </a:lnTo>
                <a:lnTo>
                  <a:pt x="244" y="9"/>
                </a:lnTo>
                <a:lnTo>
                  <a:pt x="470" y="403"/>
                </a:lnTo>
                <a:lnTo>
                  <a:pt x="244" y="797"/>
                </a:lnTo>
                <a:lnTo>
                  <a:pt x="244" y="600"/>
                </a:lnTo>
                <a:lnTo>
                  <a:pt x="20" y="600"/>
                </a:lnTo>
                <a:lnTo>
                  <a:pt x="20" y="206"/>
                </a:lnTo>
                <a:close/>
              </a:path>
            </a:pathLst>
          </a:custGeom>
          <a:noFill/>
          <a:ln w="25400" cap="flat">
            <a:solidFill>
              <a:srgbClr val="595959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34" name="path 1034"/>
          <p:cNvSpPr/>
          <p:nvPr/>
        </p:nvSpPr>
        <p:spPr>
          <a:xfrm>
            <a:off x="4438141" y="1852371"/>
            <a:ext cx="238748" cy="510008"/>
          </a:xfrm>
          <a:custGeom>
            <a:avLst/>
            <a:gdLst/>
            <a:ahLst/>
            <a:cxnLst/>
            <a:rect l="0" t="0" r="0" b="0"/>
            <a:pathLst>
              <a:path w="375" h="803">
                <a:moveTo>
                  <a:pt x="20" y="204"/>
                </a:moveTo>
                <a:lnTo>
                  <a:pt x="188" y="204"/>
                </a:lnTo>
                <a:lnTo>
                  <a:pt x="188" y="7"/>
                </a:lnTo>
                <a:lnTo>
                  <a:pt x="357" y="401"/>
                </a:lnTo>
                <a:lnTo>
                  <a:pt x="188" y="795"/>
                </a:lnTo>
                <a:lnTo>
                  <a:pt x="188" y="598"/>
                </a:lnTo>
                <a:lnTo>
                  <a:pt x="20" y="598"/>
                </a:lnTo>
                <a:lnTo>
                  <a:pt x="20" y="204"/>
                </a:lnTo>
                <a:close/>
              </a:path>
            </a:pathLst>
          </a:custGeom>
          <a:noFill/>
          <a:ln w="25400" cap="flat">
            <a:solidFill>
              <a:srgbClr val="595959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36" name="path 1036"/>
          <p:cNvSpPr/>
          <p:nvPr/>
        </p:nvSpPr>
        <p:spPr>
          <a:xfrm>
            <a:off x="6072251" y="1852371"/>
            <a:ext cx="225921" cy="510008"/>
          </a:xfrm>
          <a:custGeom>
            <a:avLst/>
            <a:gdLst/>
            <a:ahLst/>
            <a:cxnLst/>
            <a:rect l="0" t="0" r="0" b="0"/>
            <a:pathLst>
              <a:path w="355" h="803">
                <a:moveTo>
                  <a:pt x="0" y="204"/>
                </a:moveTo>
                <a:lnTo>
                  <a:pt x="168" y="204"/>
                </a:lnTo>
                <a:moveTo>
                  <a:pt x="168" y="7"/>
                </a:moveTo>
                <a:lnTo>
                  <a:pt x="337" y="401"/>
                </a:lnTo>
                <a:lnTo>
                  <a:pt x="168" y="795"/>
                </a:lnTo>
                <a:moveTo>
                  <a:pt x="168" y="598"/>
                </a:moveTo>
                <a:lnTo>
                  <a:pt x="0" y="598"/>
                </a:lnTo>
              </a:path>
            </a:pathLst>
          </a:custGeom>
          <a:noFill/>
          <a:ln w="25400" cap="flat">
            <a:solidFill>
              <a:srgbClr val="595959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38" name="textbox 1038"/>
          <p:cNvSpPr/>
          <p:nvPr/>
        </p:nvSpPr>
        <p:spPr>
          <a:xfrm>
            <a:off x="8399141" y="2410491"/>
            <a:ext cx="657225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55"/>
              </a:lnSpc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成本竞争力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0" name="textbox 1040"/>
          <p:cNvSpPr/>
          <p:nvPr/>
        </p:nvSpPr>
        <p:spPr>
          <a:xfrm>
            <a:off x="5906120" y="2481871"/>
            <a:ext cx="65024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55"/>
              </a:lnSpc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品质竞争力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2" name="path 1042"/>
          <p:cNvSpPr/>
          <p:nvPr/>
        </p:nvSpPr>
        <p:spPr>
          <a:xfrm>
            <a:off x="1394205" y="1857375"/>
            <a:ext cx="132587" cy="499998"/>
          </a:xfrm>
          <a:custGeom>
            <a:avLst/>
            <a:gdLst/>
            <a:ahLst/>
            <a:cxnLst/>
            <a:rect l="0" t="0" r="0" b="0"/>
            <a:pathLst>
              <a:path w="208" h="787">
                <a:moveTo>
                  <a:pt x="188" y="196"/>
                </a:moveTo>
                <a:lnTo>
                  <a:pt x="188" y="0"/>
                </a:lnTo>
                <a:moveTo>
                  <a:pt x="188" y="787"/>
                </a:moveTo>
                <a:lnTo>
                  <a:pt x="188" y="590"/>
                </a:lnTo>
                <a:moveTo>
                  <a:pt x="20" y="590"/>
                </a:moveTo>
                <a:lnTo>
                  <a:pt x="20" y="196"/>
                </a:lnTo>
              </a:path>
            </a:pathLst>
          </a:custGeom>
          <a:noFill/>
          <a:ln w="25400" cap="flat">
            <a:solidFill>
              <a:srgbClr val="595959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4" name="path 1044"/>
          <p:cNvSpPr/>
          <p:nvPr/>
        </p:nvSpPr>
        <p:spPr>
          <a:xfrm>
            <a:off x="2905379" y="1857375"/>
            <a:ext cx="132460" cy="499998"/>
          </a:xfrm>
          <a:custGeom>
            <a:avLst/>
            <a:gdLst/>
            <a:ahLst/>
            <a:cxnLst/>
            <a:rect l="0" t="0" r="0" b="0"/>
            <a:pathLst>
              <a:path w="208" h="787">
                <a:moveTo>
                  <a:pt x="188" y="196"/>
                </a:moveTo>
                <a:lnTo>
                  <a:pt x="188" y="0"/>
                </a:lnTo>
                <a:moveTo>
                  <a:pt x="188" y="787"/>
                </a:moveTo>
                <a:lnTo>
                  <a:pt x="188" y="590"/>
                </a:lnTo>
                <a:moveTo>
                  <a:pt x="20" y="590"/>
                </a:moveTo>
                <a:lnTo>
                  <a:pt x="20" y="196"/>
                </a:lnTo>
              </a:path>
            </a:pathLst>
          </a:custGeom>
          <a:noFill/>
          <a:ln w="25400" cap="flat">
            <a:solidFill>
              <a:srgbClr val="595959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6" name="path 1046"/>
          <p:cNvSpPr/>
          <p:nvPr/>
        </p:nvSpPr>
        <p:spPr>
          <a:xfrm>
            <a:off x="6059551" y="1857375"/>
            <a:ext cx="132460" cy="499998"/>
          </a:xfrm>
          <a:custGeom>
            <a:avLst/>
            <a:gdLst/>
            <a:ahLst/>
            <a:cxnLst/>
            <a:rect l="0" t="0" r="0" b="0"/>
            <a:pathLst>
              <a:path w="208" h="787">
                <a:moveTo>
                  <a:pt x="188" y="196"/>
                </a:moveTo>
                <a:lnTo>
                  <a:pt x="188" y="0"/>
                </a:lnTo>
                <a:moveTo>
                  <a:pt x="188" y="787"/>
                </a:moveTo>
                <a:lnTo>
                  <a:pt x="188" y="590"/>
                </a:lnTo>
                <a:moveTo>
                  <a:pt x="20" y="590"/>
                </a:moveTo>
                <a:lnTo>
                  <a:pt x="20" y="196"/>
                </a:lnTo>
              </a:path>
            </a:pathLst>
          </a:custGeom>
          <a:noFill/>
          <a:ln w="25400" cap="flat">
            <a:solidFill>
              <a:srgbClr val="595959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 10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14" name="group 114"/>
          <p:cNvGrpSpPr/>
          <p:nvPr/>
        </p:nvGrpSpPr>
        <p:grpSpPr>
          <a:xfrm rot="21600000">
            <a:off x="5280025" y="1071499"/>
            <a:ext cx="3584575" cy="3792613"/>
            <a:chOff x="0" y="0"/>
            <a:chExt cx="3584575" cy="3792613"/>
          </a:xfrm>
        </p:grpSpPr>
        <p:sp>
          <p:nvSpPr>
            <p:cNvPr id="1050" name="path 1050"/>
            <p:cNvSpPr/>
            <p:nvPr/>
          </p:nvSpPr>
          <p:spPr>
            <a:xfrm>
              <a:off x="0" y="136525"/>
              <a:ext cx="3584575" cy="3656088"/>
            </a:xfrm>
            <a:custGeom>
              <a:avLst/>
              <a:gdLst/>
              <a:ahLst/>
              <a:cxnLst/>
              <a:rect l="0" t="0" r="0" b="0"/>
              <a:pathLst>
                <a:path w="5645" h="5757">
                  <a:moveTo>
                    <a:pt x="10" y="947"/>
                  </a:moveTo>
                  <a:cubicBezTo>
                    <a:pt x="10" y="429"/>
                    <a:pt x="429" y="10"/>
                    <a:pt x="947" y="10"/>
                  </a:cubicBezTo>
                  <a:cubicBezTo>
                    <a:pt x="947" y="10"/>
                    <a:pt x="947" y="10"/>
                    <a:pt x="947" y="10"/>
                  </a:cubicBezTo>
                  <a:lnTo>
                    <a:pt x="947" y="10"/>
                  </a:lnTo>
                  <a:lnTo>
                    <a:pt x="4697" y="10"/>
                  </a:lnTo>
                  <a:lnTo>
                    <a:pt x="4697" y="10"/>
                  </a:lnTo>
                  <a:cubicBezTo>
                    <a:pt x="5215" y="10"/>
                    <a:pt x="5635" y="429"/>
                    <a:pt x="5635" y="947"/>
                  </a:cubicBezTo>
                  <a:cubicBezTo>
                    <a:pt x="5635" y="947"/>
                    <a:pt x="5635" y="947"/>
                    <a:pt x="5635" y="947"/>
                  </a:cubicBezTo>
                  <a:lnTo>
                    <a:pt x="5635" y="947"/>
                  </a:lnTo>
                  <a:lnTo>
                    <a:pt x="5635" y="4810"/>
                  </a:lnTo>
                  <a:lnTo>
                    <a:pt x="5635" y="4810"/>
                  </a:lnTo>
                  <a:cubicBezTo>
                    <a:pt x="5635" y="5327"/>
                    <a:pt x="5215" y="5747"/>
                    <a:pt x="4697" y="5747"/>
                  </a:cubicBezTo>
                  <a:cubicBezTo>
                    <a:pt x="4697" y="5747"/>
                    <a:pt x="4697" y="5747"/>
                    <a:pt x="4697" y="5747"/>
                  </a:cubicBezTo>
                  <a:lnTo>
                    <a:pt x="4697" y="5747"/>
                  </a:lnTo>
                  <a:lnTo>
                    <a:pt x="947" y="5747"/>
                  </a:lnTo>
                  <a:lnTo>
                    <a:pt x="947" y="5747"/>
                  </a:lnTo>
                  <a:cubicBezTo>
                    <a:pt x="429" y="5747"/>
                    <a:pt x="10" y="5327"/>
                    <a:pt x="10" y="4810"/>
                  </a:cubicBezTo>
                  <a:cubicBezTo>
                    <a:pt x="10" y="4810"/>
                    <a:pt x="10" y="4810"/>
                    <a:pt x="10" y="4810"/>
                  </a:cubicBezTo>
                  <a:lnTo>
                    <a:pt x="10" y="947"/>
                  </a:lnTo>
                  <a:close/>
                </a:path>
              </a:pathLst>
            </a:custGeom>
            <a:noFill/>
            <a:ln w="127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52" name="path 1052"/>
            <p:cNvSpPr/>
            <p:nvPr/>
          </p:nvSpPr>
          <p:spPr>
            <a:xfrm>
              <a:off x="720725" y="0"/>
              <a:ext cx="1857375" cy="428625"/>
            </a:xfrm>
            <a:custGeom>
              <a:avLst/>
              <a:gdLst/>
              <a:ahLst/>
              <a:cxnLst/>
              <a:rect l="0" t="0" r="0" b="0"/>
              <a:pathLst>
                <a:path w="2925" h="675">
                  <a:moveTo>
                    <a:pt x="0" y="675"/>
                  </a:moveTo>
                  <a:lnTo>
                    <a:pt x="2925" y="675"/>
                  </a:lnTo>
                  <a:lnTo>
                    <a:pt x="2925" y="0"/>
                  </a:lnTo>
                  <a:lnTo>
                    <a:pt x="0" y="0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54" name="rect 1054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6" name="rect 1056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8" name="textbox 1058"/>
          <p:cNvSpPr/>
          <p:nvPr/>
        </p:nvSpPr>
        <p:spPr>
          <a:xfrm>
            <a:off x="313496" y="192115"/>
            <a:ext cx="7781925" cy="710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第于章：战略澄清会：快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速穿越战略迷雾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ct val="97000"/>
              </a:lnSpc>
              <a:tabLst>
                <a:tab pos="1959610" algn="l"/>
                <a:tab pos="776859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关键点之四：讨论关键成功因素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或核心能力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60" name="picture 10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1062" name="textbox 1062"/>
          <p:cNvSpPr/>
          <p:nvPr/>
        </p:nvSpPr>
        <p:spPr>
          <a:xfrm>
            <a:off x="571474" y="2571750"/>
            <a:ext cx="4215129" cy="8572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4880" algn="l" rtl="0" eaLnBrk="0">
              <a:lnSpc>
                <a:spcPct val="97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明确方向、制定计划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4" name="textbox 1064"/>
          <p:cNvSpPr/>
          <p:nvPr/>
        </p:nvSpPr>
        <p:spPr>
          <a:xfrm>
            <a:off x="230428" y="1201032"/>
            <a:ext cx="4994909" cy="553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以讨论关键成功因素的形式进行，即讨论：“为了实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现愿景和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战略目标、建立竞争优势，企业需要具备哪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些关键成功因素？”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6" name="textbox 1066"/>
          <p:cNvSpPr/>
          <p:nvPr/>
        </p:nvSpPr>
        <p:spPr>
          <a:xfrm>
            <a:off x="373379" y="4274001"/>
            <a:ext cx="4645025" cy="5359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以讨论核心能力的形式进行，即讨论：“为了实现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愿景和战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algn="l" rtl="0" eaLnBrk="0">
              <a:lnSpc>
                <a:spcPts val="252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略目标、建立竞争优势，企业应该形成哪些核心能力？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068" name="table 1068"/>
          <p:cNvGraphicFramePr>
            <a:graphicFrameLocks noGrp="1"/>
          </p:cNvGraphicFramePr>
          <p:nvPr/>
        </p:nvGraphicFramePr>
        <p:xfrm>
          <a:off x="5851525" y="3332353"/>
          <a:ext cx="2512694" cy="798194"/>
        </p:xfrm>
        <a:graphic>
          <a:graphicData uri="http://schemas.openxmlformats.org/drawingml/2006/table">
            <a:tbl>
              <a:tblPr/>
              <a:tblGrid>
                <a:gridCol w="1099819"/>
                <a:gridCol w="278129"/>
                <a:gridCol w="1134745"/>
              </a:tblGrid>
              <a:tr h="277494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424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组织能力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995" algn="l" rtl="0" eaLnBrk="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…</a:t>
                      </a:r>
                      <a:endParaRPr sz="18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70" name="table 1070"/>
          <p:cNvGraphicFramePr>
            <a:graphicFrameLocks noGrp="1"/>
          </p:cNvGraphicFramePr>
          <p:nvPr/>
        </p:nvGraphicFramePr>
        <p:xfrm>
          <a:off x="5988050" y="1058799"/>
          <a:ext cx="1882775" cy="454025"/>
        </p:xfrm>
        <a:graphic>
          <a:graphicData uri="http://schemas.openxmlformats.org/drawingml/2006/table">
            <a:tbl>
              <a:tblPr/>
              <a:tblGrid>
                <a:gridCol w="1882775"/>
              </a:tblGrid>
              <a:tr h="428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28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因素或核心能力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72" name="table 1072"/>
          <p:cNvGraphicFramePr>
            <a:graphicFrameLocks noGrp="1"/>
          </p:cNvGraphicFramePr>
          <p:nvPr/>
        </p:nvGraphicFramePr>
        <p:xfrm>
          <a:off x="5851525" y="2046477"/>
          <a:ext cx="2512694" cy="298450"/>
        </p:xfrm>
        <a:graphic>
          <a:graphicData uri="http://schemas.openxmlformats.org/drawingml/2006/table">
            <a:tbl>
              <a:tblPr/>
              <a:tblGrid>
                <a:gridCol w="2512694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83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良好的品牌形象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74" name="table 1074"/>
          <p:cNvGraphicFramePr>
            <a:graphicFrameLocks noGrp="1"/>
          </p:cNvGraphicFramePr>
          <p:nvPr/>
        </p:nvGraphicFramePr>
        <p:xfrm>
          <a:off x="5851525" y="2475102"/>
          <a:ext cx="2512694" cy="298450"/>
        </p:xfrm>
        <a:graphic>
          <a:graphicData uri="http://schemas.openxmlformats.org/drawingml/2006/table">
            <a:tbl>
              <a:tblPr/>
              <a:tblGrid>
                <a:gridCol w="2512694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373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稳定的客户关系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76" name="table 1076"/>
          <p:cNvGraphicFramePr>
            <a:graphicFrameLocks noGrp="1"/>
          </p:cNvGraphicFramePr>
          <p:nvPr/>
        </p:nvGraphicFramePr>
        <p:xfrm>
          <a:off x="5851525" y="2903727"/>
          <a:ext cx="2512694" cy="298450"/>
        </p:xfrm>
        <a:graphic>
          <a:graphicData uri="http://schemas.openxmlformats.org/drawingml/2006/table">
            <a:tbl>
              <a:tblPr/>
              <a:tblGrid>
                <a:gridCol w="2512694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627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高效的运行体系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78" name="table 1078"/>
          <p:cNvGraphicFramePr>
            <a:graphicFrameLocks noGrp="1"/>
          </p:cNvGraphicFramePr>
          <p:nvPr/>
        </p:nvGraphicFramePr>
        <p:xfrm>
          <a:off x="5851525" y="4261040"/>
          <a:ext cx="2512694" cy="297815"/>
        </p:xfrm>
        <a:graphic>
          <a:graphicData uri="http://schemas.openxmlformats.org/drawingml/2006/table">
            <a:tbl>
              <a:tblPr/>
              <a:tblGrid>
                <a:gridCol w="2512694"/>
              </a:tblGrid>
              <a:tr h="2851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45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产品创新能力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80" name="table 1080"/>
          <p:cNvGraphicFramePr>
            <a:graphicFrameLocks noGrp="1"/>
          </p:cNvGraphicFramePr>
          <p:nvPr/>
        </p:nvGraphicFramePr>
        <p:xfrm>
          <a:off x="5851525" y="1617853"/>
          <a:ext cx="2512694" cy="297814"/>
        </p:xfrm>
        <a:graphic>
          <a:graphicData uri="http://schemas.openxmlformats.org/drawingml/2006/table">
            <a:tbl>
              <a:tblPr/>
              <a:tblGrid>
                <a:gridCol w="2512694"/>
              </a:tblGrid>
              <a:tr h="2851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48005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高水平的人才队伍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82" name="path 1082"/>
          <p:cNvSpPr/>
          <p:nvPr/>
        </p:nvSpPr>
        <p:spPr>
          <a:xfrm>
            <a:off x="2199617" y="1832085"/>
            <a:ext cx="1118280" cy="524907"/>
          </a:xfrm>
          <a:custGeom>
            <a:avLst/>
            <a:gdLst/>
            <a:ahLst/>
            <a:cxnLst/>
            <a:rect l="0" t="0" r="0" b="0"/>
            <a:pathLst>
              <a:path w="1761" h="826">
                <a:moveTo>
                  <a:pt x="8" y="412"/>
                </a:moveTo>
                <a:lnTo>
                  <a:pt x="880" y="18"/>
                </a:lnTo>
                <a:lnTo>
                  <a:pt x="1752" y="412"/>
                </a:lnTo>
                <a:lnTo>
                  <a:pt x="1316" y="412"/>
                </a:lnTo>
                <a:lnTo>
                  <a:pt x="1316" y="806"/>
                </a:lnTo>
                <a:lnTo>
                  <a:pt x="444" y="806"/>
                </a:lnTo>
                <a:lnTo>
                  <a:pt x="444" y="412"/>
                </a:lnTo>
                <a:lnTo>
                  <a:pt x="8" y="412"/>
                </a:lnTo>
                <a:close/>
              </a:path>
            </a:pathLst>
          </a:custGeom>
          <a:noFill/>
          <a:ln w="25400" cap="flat">
            <a:solidFill>
              <a:srgbClr val="595959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4" name="path 1084"/>
          <p:cNvSpPr/>
          <p:nvPr/>
        </p:nvSpPr>
        <p:spPr>
          <a:xfrm>
            <a:off x="2199617" y="3661409"/>
            <a:ext cx="1118279" cy="524818"/>
          </a:xfrm>
          <a:custGeom>
            <a:avLst/>
            <a:gdLst/>
            <a:ahLst/>
            <a:cxnLst/>
            <a:rect l="0" t="0" r="0" b="0"/>
            <a:pathLst>
              <a:path w="1761" h="826">
                <a:moveTo>
                  <a:pt x="8" y="414"/>
                </a:moveTo>
                <a:lnTo>
                  <a:pt x="880" y="808"/>
                </a:lnTo>
                <a:lnTo>
                  <a:pt x="1752" y="414"/>
                </a:lnTo>
                <a:lnTo>
                  <a:pt x="1316" y="414"/>
                </a:lnTo>
                <a:lnTo>
                  <a:pt x="1316" y="20"/>
                </a:lnTo>
                <a:lnTo>
                  <a:pt x="444" y="20"/>
                </a:lnTo>
                <a:lnTo>
                  <a:pt x="444" y="414"/>
                </a:lnTo>
                <a:lnTo>
                  <a:pt x="8" y="414"/>
                </a:lnTo>
                <a:close/>
              </a:path>
            </a:pathLst>
          </a:custGeom>
          <a:noFill/>
          <a:ln w="25400" cap="flat">
            <a:solidFill>
              <a:srgbClr val="595959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086" name="table 1086"/>
          <p:cNvGraphicFramePr>
            <a:graphicFrameLocks noGrp="1"/>
          </p:cNvGraphicFramePr>
          <p:nvPr/>
        </p:nvGraphicFramePr>
        <p:xfrm>
          <a:off x="5923025" y="3618103"/>
          <a:ext cx="941070" cy="441325"/>
        </p:xfrm>
        <a:graphic>
          <a:graphicData uri="http://schemas.openxmlformats.org/drawingml/2006/table">
            <a:tbl>
              <a:tblPr/>
              <a:tblGrid>
                <a:gridCol w="941070"/>
              </a:tblGrid>
              <a:tr h="428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0040" indent="-15176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人才队伍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建设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88" name="table 1088"/>
          <p:cNvGraphicFramePr>
            <a:graphicFrameLocks noGrp="1"/>
          </p:cNvGraphicFramePr>
          <p:nvPr/>
        </p:nvGraphicFramePr>
        <p:xfrm>
          <a:off x="7280275" y="3618103"/>
          <a:ext cx="941069" cy="441325"/>
        </p:xfrm>
        <a:graphic>
          <a:graphicData uri="http://schemas.openxmlformats.org/drawingml/2006/table">
            <a:tbl>
              <a:tblPr/>
              <a:tblGrid>
                <a:gridCol w="941069"/>
              </a:tblGrid>
              <a:tr h="428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7640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体系配套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90" name="textbox 1090"/>
          <p:cNvSpPr/>
          <p:nvPr/>
        </p:nvSpPr>
        <p:spPr>
          <a:xfrm>
            <a:off x="3438571" y="3779627"/>
            <a:ext cx="632459" cy="261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方式于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2" name="textbox 1092"/>
          <p:cNvSpPr/>
          <p:nvPr/>
        </p:nvSpPr>
        <p:spPr>
          <a:xfrm>
            <a:off x="3510199" y="2064518"/>
            <a:ext cx="631825" cy="261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方式一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4" name="textbox 1094"/>
          <p:cNvSpPr/>
          <p:nvPr/>
        </p:nvSpPr>
        <p:spPr>
          <a:xfrm>
            <a:off x="6954697" y="4704765"/>
            <a:ext cx="325120" cy="105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25"/>
              </a:lnSpc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……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rect 109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16" name="group 116"/>
          <p:cNvGrpSpPr/>
          <p:nvPr/>
        </p:nvGrpSpPr>
        <p:grpSpPr>
          <a:xfrm rot="21600000">
            <a:off x="4580763" y="2786125"/>
            <a:ext cx="4283836" cy="2220861"/>
            <a:chOff x="0" y="0"/>
            <a:chExt cx="4283836" cy="2220861"/>
          </a:xfrm>
        </p:grpSpPr>
        <p:sp>
          <p:nvSpPr>
            <p:cNvPr id="1098" name="path 1098"/>
            <p:cNvSpPr/>
            <p:nvPr/>
          </p:nvSpPr>
          <p:spPr>
            <a:xfrm>
              <a:off x="0" y="136525"/>
              <a:ext cx="4283836" cy="2084336"/>
            </a:xfrm>
            <a:custGeom>
              <a:avLst/>
              <a:gdLst/>
              <a:ahLst/>
              <a:cxnLst/>
              <a:rect l="0" t="0" r="0" b="0"/>
              <a:pathLst>
                <a:path w="6746" h="3282">
                  <a:moveTo>
                    <a:pt x="10" y="553"/>
                  </a:moveTo>
                  <a:cubicBezTo>
                    <a:pt x="10" y="253"/>
                    <a:pt x="253" y="10"/>
                    <a:pt x="553" y="10"/>
                  </a:cubicBezTo>
                  <a:cubicBezTo>
                    <a:pt x="553" y="10"/>
                    <a:pt x="553" y="10"/>
                    <a:pt x="553" y="10"/>
                  </a:cubicBezTo>
                  <a:lnTo>
                    <a:pt x="553" y="10"/>
                  </a:lnTo>
                  <a:lnTo>
                    <a:pt x="6192" y="10"/>
                  </a:lnTo>
                  <a:lnTo>
                    <a:pt x="6192" y="10"/>
                  </a:lnTo>
                  <a:cubicBezTo>
                    <a:pt x="6492" y="10"/>
                    <a:pt x="6736" y="253"/>
                    <a:pt x="6736" y="553"/>
                  </a:cubicBezTo>
                  <a:cubicBezTo>
                    <a:pt x="6736" y="553"/>
                    <a:pt x="6736" y="553"/>
                    <a:pt x="6736" y="553"/>
                  </a:cubicBezTo>
                  <a:lnTo>
                    <a:pt x="6736" y="553"/>
                  </a:lnTo>
                  <a:lnTo>
                    <a:pt x="6736" y="2728"/>
                  </a:lnTo>
                  <a:lnTo>
                    <a:pt x="6736" y="2728"/>
                  </a:lnTo>
                  <a:cubicBezTo>
                    <a:pt x="6736" y="3028"/>
                    <a:pt x="6492" y="3272"/>
                    <a:pt x="6192" y="3272"/>
                  </a:cubicBezTo>
                  <a:cubicBezTo>
                    <a:pt x="6192" y="3272"/>
                    <a:pt x="6192" y="3272"/>
                    <a:pt x="6192" y="3272"/>
                  </a:cubicBezTo>
                  <a:lnTo>
                    <a:pt x="6192" y="3272"/>
                  </a:lnTo>
                  <a:lnTo>
                    <a:pt x="553" y="3272"/>
                  </a:lnTo>
                  <a:lnTo>
                    <a:pt x="553" y="3272"/>
                  </a:lnTo>
                  <a:cubicBezTo>
                    <a:pt x="253" y="3272"/>
                    <a:pt x="10" y="3028"/>
                    <a:pt x="10" y="2728"/>
                  </a:cubicBezTo>
                  <a:cubicBezTo>
                    <a:pt x="10" y="2728"/>
                    <a:pt x="10" y="2728"/>
                    <a:pt x="10" y="2728"/>
                  </a:cubicBezTo>
                  <a:lnTo>
                    <a:pt x="10" y="553"/>
                  </a:lnTo>
                  <a:close/>
                </a:path>
              </a:pathLst>
            </a:custGeom>
            <a:noFill/>
            <a:ln w="127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00" name="path 1100"/>
            <p:cNvSpPr/>
            <p:nvPr/>
          </p:nvSpPr>
          <p:spPr>
            <a:xfrm>
              <a:off x="1045336" y="0"/>
              <a:ext cx="2286000" cy="285750"/>
            </a:xfrm>
            <a:custGeom>
              <a:avLst/>
              <a:gdLst/>
              <a:ahLst/>
              <a:cxnLst/>
              <a:rect l="0" t="0" r="0" b="0"/>
              <a:pathLst>
                <a:path w="3600" h="450">
                  <a:moveTo>
                    <a:pt x="0" y="450"/>
                  </a:moveTo>
                  <a:lnTo>
                    <a:pt x="3600" y="450"/>
                  </a:lnTo>
                  <a:lnTo>
                    <a:pt x="3600" y="0"/>
                  </a:lnTo>
                  <a:lnTo>
                    <a:pt x="0" y="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group 118"/>
          <p:cNvGrpSpPr/>
          <p:nvPr/>
        </p:nvGrpSpPr>
        <p:grpSpPr>
          <a:xfrm rot="21600000">
            <a:off x="207937" y="2786125"/>
            <a:ext cx="4283798" cy="2220861"/>
            <a:chOff x="0" y="0"/>
            <a:chExt cx="4283798" cy="2220861"/>
          </a:xfrm>
        </p:grpSpPr>
        <p:sp>
          <p:nvSpPr>
            <p:cNvPr id="1102" name="path 1102"/>
            <p:cNvSpPr/>
            <p:nvPr/>
          </p:nvSpPr>
          <p:spPr>
            <a:xfrm>
              <a:off x="0" y="136525"/>
              <a:ext cx="4283798" cy="2084336"/>
            </a:xfrm>
            <a:custGeom>
              <a:avLst/>
              <a:gdLst/>
              <a:ahLst/>
              <a:cxnLst/>
              <a:rect l="0" t="0" r="0" b="0"/>
              <a:pathLst>
                <a:path w="6746" h="3282">
                  <a:moveTo>
                    <a:pt x="10" y="553"/>
                  </a:moveTo>
                  <a:cubicBezTo>
                    <a:pt x="10" y="253"/>
                    <a:pt x="253" y="10"/>
                    <a:pt x="553" y="10"/>
                  </a:cubicBezTo>
                  <a:cubicBezTo>
                    <a:pt x="553" y="10"/>
                    <a:pt x="553" y="10"/>
                    <a:pt x="553" y="10"/>
                  </a:cubicBezTo>
                  <a:lnTo>
                    <a:pt x="553" y="10"/>
                  </a:lnTo>
                  <a:lnTo>
                    <a:pt x="6192" y="10"/>
                  </a:lnTo>
                  <a:lnTo>
                    <a:pt x="6192" y="10"/>
                  </a:lnTo>
                  <a:cubicBezTo>
                    <a:pt x="6492" y="10"/>
                    <a:pt x="6736" y="253"/>
                    <a:pt x="6736" y="553"/>
                  </a:cubicBezTo>
                  <a:cubicBezTo>
                    <a:pt x="6736" y="553"/>
                    <a:pt x="6736" y="553"/>
                    <a:pt x="6736" y="553"/>
                  </a:cubicBezTo>
                  <a:lnTo>
                    <a:pt x="6736" y="553"/>
                  </a:lnTo>
                  <a:lnTo>
                    <a:pt x="6736" y="2728"/>
                  </a:lnTo>
                  <a:lnTo>
                    <a:pt x="6736" y="2728"/>
                  </a:lnTo>
                  <a:cubicBezTo>
                    <a:pt x="6736" y="3028"/>
                    <a:pt x="6492" y="3272"/>
                    <a:pt x="6192" y="3272"/>
                  </a:cubicBezTo>
                  <a:cubicBezTo>
                    <a:pt x="6192" y="3272"/>
                    <a:pt x="6192" y="3272"/>
                    <a:pt x="6192" y="3272"/>
                  </a:cubicBezTo>
                  <a:lnTo>
                    <a:pt x="6192" y="3272"/>
                  </a:lnTo>
                  <a:lnTo>
                    <a:pt x="553" y="3272"/>
                  </a:lnTo>
                  <a:lnTo>
                    <a:pt x="553" y="3272"/>
                  </a:lnTo>
                  <a:cubicBezTo>
                    <a:pt x="253" y="3272"/>
                    <a:pt x="10" y="3028"/>
                    <a:pt x="10" y="2728"/>
                  </a:cubicBezTo>
                  <a:cubicBezTo>
                    <a:pt x="10" y="2728"/>
                    <a:pt x="10" y="2728"/>
                    <a:pt x="10" y="2728"/>
                  </a:cubicBezTo>
                  <a:lnTo>
                    <a:pt x="10" y="553"/>
                  </a:lnTo>
                  <a:close/>
                </a:path>
              </a:pathLst>
            </a:custGeom>
            <a:noFill/>
            <a:ln w="127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04" name="path 1104"/>
            <p:cNvSpPr/>
            <p:nvPr/>
          </p:nvSpPr>
          <p:spPr>
            <a:xfrm>
              <a:off x="917574" y="0"/>
              <a:ext cx="2286000" cy="285750"/>
            </a:xfrm>
            <a:custGeom>
              <a:avLst/>
              <a:gdLst/>
              <a:ahLst/>
              <a:cxnLst/>
              <a:rect l="0" t="0" r="0" b="0"/>
              <a:pathLst>
                <a:path w="3600" h="450">
                  <a:moveTo>
                    <a:pt x="0" y="450"/>
                  </a:moveTo>
                  <a:lnTo>
                    <a:pt x="3600" y="450"/>
                  </a:lnTo>
                  <a:lnTo>
                    <a:pt x="3600" y="0"/>
                  </a:lnTo>
                  <a:lnTo>
                    <a:pt x="0" y="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06" name="textbox 1106"/>
          <p:cNvSpPr/>
          <p:nvPr/>
        </p:nvSpPr>
        <p:spPr>
          <a:xfrm>
            <a:off x="4795621" y="3187782"/>
            <a:ext cx="4061459" cy="15754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树立人才竞争优势，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拥有强大的人才聚集能力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495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确保拥有强大的创新能力和技术实力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0795" algn="l" rtl="0" eaLnBrk="0">
              <a:lnSpc>
                <a:spcPct val="124000"/>
              </a:lnSpc>
              <a:spcBef>
                <a:spcPts val="75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确保拥有强大的战略执行力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、文化向心力以及创新创业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精神，给人才施展才干的空间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和氛围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indent="3810" algn="l" rtl="0" eaLnBrk="0">
              <a:lnSpc>
                <a:spcPct val="124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在组织内形成“高绩效压力、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高业绩回报、高薪酬激励”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的良性循环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08" name="textbox 1108"/>
          <p:cNvSpPr/>
          <p:nvPr/>
        </p:nvSpPr>
        <p:spPr>
          <a:xfrm>
            <a:off x="377444" y="3160350"/>
            <a:ext cx="3821429" cy="1630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要瞄准国际市场，展开全球竞争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48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国际市场竞争策略：低竞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争度市场→高竞争度市场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47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利用行业成本潜力，实现最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佳成本到最佳价值竞争转变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47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利用好着眼于市场渗透、开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发、产品开发的增强型战略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47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要增强对所在行业的掌控力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47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要改善现有产品的质量，提升服务水平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2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要与外部利益相关者形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成良好关系，发展成果共享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0" name="group 120"/>
          <p:cNvGrpSpPr/>
          <p:nvPr/>
        </p:nvGrpSpPr>
        <p:grpSpPr>
          <a:xfrm rot="21600000">
            <a:off x="6040120" y="1000125"/>
            <a:ext cx="2895980" cy="1577975"/>
            <a:chOff x="0" y="0"/>
            <a:chExt cx="2895980" cy="1577975"/>
          </a:xfrm>
        </p:grpSpPr>
        <p:sp>
          <p:nvSpPr>
            <p:cNvPr id="1110" name="path 1110"/>
            <p:cNvSpPr/>
            <p:nvPr/>
          </p:nvSpPr>
          <p:spPr>
            <a:xfrm>
              <a:off x="0" y="136525"/>
              <a:ext cx="2895980" cy="1441450"/>
            </a:xfrm>
            <a:custGeom>
              <a:avLst/>
              <a:gdLst/>
              <a:ahLst/>
              <a:cxnLst/>
              <a:rect l="0" t="0" r="0" b="0"/>
              <a:pathLst>
                <a:path w="4560" h="2270">
                  <a:moveTo>
                    <a:pt x="10" y="385"/>
                  </a:moveTo>
                  <a:cubicBezTo>
                    <a:pt x="10" y="177"/>
                    <a:pt x="177" y="10"/>
                    <a:pt x="384" y="10"/>
                  </a:cubicBezTo>
                  <a:cubicBezTo>
                    <a:pt x="384" y="10"/>
                    <a:pt x="384" y="10"/>
                    <a:pt x="384" y="10"/>
                  </a:cubicBezTo>
                  <a:lnTo>
                    <a:pt x="384" y="10"/>
                  </a:lnTo>
                  <a:lnTo>
                    <a:pt x="4175" y="10"/>
                  </a:lnTo>
                  <a:lnTo>
                    <a:pt x="4175" y="10"/>
                  </a:lnTo>
                  <a:cubicBezTo>
                    <a:pt x="4382" y="10"/>
                    <a:pt x="4550" y="177"/>
                    <a:pt x="4550" y="385"/>
                  </a:cubicBezTo>
                  <a:cubicBezTo>
                    <a:pt x="4550" y="385"/>
                    <a:pt x="4550" y="385"/>
                    <a:pt x="4550" y="385"/>
                  </a:cubicBezTo>
                  <a:lnTo>
                    <a:pt x="4550" y="385"/>
                  </a:lnTo>
                  <a:lnTo>
                    <a:pt x="4550" y="1885"/>
                  </a:lnTo>
                  <a:lnTo>
                    <a:pt x="4550" y="1885"/>
                  </a:lnTo>
                  <a:cubicBezTo>
                    <a:pt x="4550" y="2092"/>
                    <a:pt x="4382" y="2260"/>
                    <a:pt x="4175" y="2260"/>
                  </a:cubicBezTo>
                  <a:cubicBezTo>
                    <a:pt x="4175" y="2260"/>
                    <a:pt x="4175" y="2260"/>
                    <a:pt x="4175" y="2260"/>
                  </a:cubicBezTo>
                  <a:lnTo>
                    <a:pt x="4175" y="2260"/>
                  </a:lnTo>
                  <a:lnTo>
                    <a:pt x="384" y="2260"/>
                  </a:lnTo>
                  <a:lnTo>
                    <a:pt x="384" y="2260"/>
                  </a:lnTo>
                  <a:cubicBezTo>
                    <a:pt x="177" y="2260"/>
                    <a:pt x="10" y="2092"/>
                    <a:pt x="10" y="1885"/>
                  </a:cubicBezTo>
                  <a:cubicBezTo>
                    <a:pt x="10" y="1885"/>
                    <a:pt x="10" y="1885"/>
                    <a:pt x="10" y="1885"/>
                  </a:cubicBezTo>
                  <a:lnTo>
                    <a:pt x="10" y="385"/>
                  </a:lnTo>
                  <a:close/>
                </a:path>
              </a:pathLst>
            </a:custGeom>
            <a:noFill/>
            <a:ln w="127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12" name="path 1112"/>
            <p:cNvSpPr/>
            <p:nvPr/>
          </p:nvSpPr>
          <p:spPr>
            <a:xfrm>
              <a:off x="317880" y="0"/>
              <a:ext cx="2286000" cy="285750"/>
            </a:xfrm>
            <a:custGeom>
              <a:avLst/>
              <a:gdLst/>
              <a:ahLst/>
              <a:cxnLst/>
              <a:rect l="0" t="0" r="0" b="0"/>
              <a:pathLst>
                <a:path w="3600" h="450">
                  <a:moveTo>
                    <a:pt x="0" y="450"/>
                  </a:moveTo>
                  <a:lnTo>
                    <a:pt x="3600" y="450"/>
                  </a:lnTo>
                  <a:lnTo>
                    <a:pt x="3600" y="0"/>
                  </a:lnTo>
                  <a:lnTo>
                    <a:pt x="0" y="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2" name="group 122"/>
          <p:cNvGrpSpPr/>
          <p:nvPr/>
        </p:nvGrpSpPr>
        <p:grpSpPr>
          <a:xfrm rot="21600000">
            <a:off x="136499" y="1000125"/>
            <a:ext cx="2895879" cy="1577975"/>
            <a:chOff x="0" y="0"/>
            <a:chExt cx="2895879" cy="1577975"/>
          </a:xfrm>
        </p:grpSpPr>
        <p:sp>
          <p:nvSpPr>
            <p:cNvPr id="1114" name="path 1114"/>
            <p:cNvSpPr/>
            <p:nvPr/>
          </p:nvSpPr>
          <p:spPr>
            <a:xfrm>
              <a:off x="0" y="136525"/>
              <a:ext cx="2895879" cy="1441450"/>
            </a:xfrm>
            <a:custGeom>
              <a:avLst/>
              <a:gdLst/>
              <a:ahLst/>
              <a:cxnLst/>
              <a:rect l="0" t="0" r="0" b="0"/>
              <a:pathLst>
                <a:path w="4560" h="2270">
                  <a:moveTo>
                    <a:pt x="10" y="385"/>
                  </a:moveTo>
                  <a:cubicBezTo>
                    <a:pt x="10" y="177"/>
                    <a:pt x="177" y="10"/>
                    <a:pt x="385" y="10"/>
                  </a:cubicBezTo>
                  <a:cubicBezTo>
                    <a:pt x="385" y="10"/>
                    <a:pt x="385" y="10"/>
                    <a:pt x="385" y="10"/>
                  </a:cubicBezTo>
                  <a:lnTo>
                    <a:pt x="385" y="10"/>
                  </a:lnTo>
                  <a:lnTo>
                    <a:pt x="4175" y="10"/>
                  </a:lnTo>
                  <a:lnTo>
                    <a:pt x="4175" y="10"/>
                  </a:lnTo>
                  <a:cubicBezTo>
                    <a:pt x="4382" y="10"/>
                    <a:pt x="4550" y="177"/>
                    <a:pt x="4550" y="385"/>
                  </a:cubicBezTo>
                  <a:cubicBezTo>
                    <a:pt x="4550" y="385"/>
                    <a:pt x="4550" y="385"/>
                    <a:pt x="4550" y="385"/>
                  </a:cubicBezTo>
                  <a:lnTo>
                    <a:pt x="4550" y="385"/>
                  </a:lnTo>
                  <a:lnTo>
                    <a:pt x="4550" y="1885"/>
                  </a:lnTo>
                  <a:lnTo>
                    <a:pt x="4550" y="1885"/>
                  </a:lnTo>
                  <a:cubicBezTo>
                    <a:pt x="4550" y="2092"/>
                    <a:pt x="4382" y="2260"/>
                    <a:pt x="4175" y="2260"/>
                  </a:cubicBezTo>
                  <a:cubicBezTo>
                    <a:pt x="4175" y="2260"/>
                    <a:pt x="4175" y="2260"/>
                    <a:pt x="4175" y="2260"/>
                  </a:cubicBezTo>
                  <a:lnTo>
                    <a:pt x="4175" y="2260"/>
                  </a:lnTo>
                  <a:lnTo>
                    <a:pt x="385" y="2260"/>
                  </a:lnTo>
                  <a:lnTo>
                    <a:pt x="385" y="2260"/>
                  </a:lnTo>
                  <a:cubicBezTo>
                    <a:pt x="177" y="2260"/>
                    <a:pt x="10" y="2092"/>
                    <a:pt x="10" y="1885"/>
                  </a:cubicBezTo>
                  <a:cubicBezTo>
                    <a:pt x="10" y="1885"/>
                    <a:pt x="10" y="1885"/>
                    <a:pt x="10" y="1885"/>
                  </a:cubicBezTo>
                  <a:lnTo>
                    <a:pt x="10" y="385"/>
                  </a:lnTo>
                  <a:close/>
                </a:path>
              </a:pathLst>
            </a:custGeom>
            <a:noFill/>
            <a:ln w="127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16" name="path 1116"/>
            <p:cNvSpPr/>
            <p:nvPr/>
          </p:nvSpPr>
          <p:spPr>
            <a:xfrm>
              <a:off x="363537" y="0"/>
              <a:ext cx="2286000" cy="285750"/>
            </a:xfrm>
            <a:custGeom>
              <a:avLst/>
              <a:gdLst/>
              <a:ahLst/>
              <a:cxnLst/>
              <a:rect l="0" t="0" r="0" b="0"/>
              <a:pathLst>
                <a:path w="3600" h="450">
                  <a:moveTo>
                    <a:pt x="0" y="450"/>
                  </a:moveTo>
                  <a:lnTo>
                    <a:pt x="3600" y="450"/>
                  </a:lnTo>
                  <a:lnTo>
                    <a:pt x="3600" y="0"/>
                  </a:lnTo>
                  <a:lnTo>
                    <a:pt x="0" y="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group 124"/>
          <p:cNvGrpSpPr/>
          <p:nvPr/>
        </p:nvGrpSpPr>
        <p:grpSpPr>
          <a:xfrm rot="21600000">
            <a:off x="3088386" y="1000125"/>
            <a:ext cx="2895854" cy="1577975"/>
            <a:chOff x="0" y="0"/>
            <a:chExt cx="2895854" cy="1577975"/>
          </a:xfrm>
        </p:grpSpPr>
        <p:sp>
          <p:nvSpPr>
            <p:cNvPr id="1118" name="path 1118"/>
            <p:cNvSpPr/>
            <p:nvPr/>
          </p:nvSpPr>
          <p:spPr>
            <a:xfrm>
              <a:off x="0" y="136525"/>
              <a:ext cx="2895854" cy="1441450"/>
            </a:xfrm>
            <a:custGeom>
              <a:avLst/>
              <a:gdLst/>
              <a:ahLst/>
              <a:cxnLst/>
              <a:rect l="0" t="0" r="0" b="0"/>
              <a:pathLst>
                <a:path w="4560" h="2270">
                  <a:moveTo>
                    <a:pt x="10" y="385"/>
                  </a:moveTo>
                  <a:cubicBezTo>
                    <a:pt x="10" y="177"/>
                    <a:pt x="177" y="10"/>
                    <a:pt x="384" y="10"/>
                  </a:cubicBezTo>
                  <a:cubicBezTo>
                    <a:pt x="384" y="10"/>
                    <a:pt x="384" y="10"/>
                    <a:pt x="384" y="10"/>
                  </a:cubicBezTo>
                  <a:lnTo>
                    <a:pt x="384" y="10"/>
                  </a:lnTo>
                  <a:lnTo>
                    <a:pt x="4175" y="10"/>
                  </a:lnTo>
                  <a:lnTo>
                    <a:pt x="4175" y="10"/>
                  </a:lnTo>
                  <a:cubicBezTo>
                    <a:pt x="4382" y="10"/>
                    <a:pt x="4550" y="177"/>
                    <a:pt x="4550" y="385"/>
                  </a:cubicBezTo>
                  <a:cubicBezTo>
                    <a:pt x="4550" y="385"/>
                    <a:pt x="4550" y="385"/>
                    <a:pt x="4550" y="385"/>
                  </a:cubicBezTo>
                  <a:lnTo>
                    <a:pt x="4550" y="385"/>
                  </a:lnTo>
                  <a:lnTo>
                    <a:pt x="4550" y="1885"/>
                  </a:lnTo>
                  <a:lnTo>
                    <a:pt x="4550" y="1885"/>
                  </a:lnTo>
                  <a:cubicBezTo>
                    <a:pt x="4550" y="2092"/>
                    <a:pt x="4382" y="2260"/>
                    <a:pt x="4175" y="2260"/>
                  </a:cubicBezTo>
                  <a:cubicBezTo>
                    <a:pt x="4175" y="2260"/>
                    <a:pt x="4175" y="2260"/>
                    <a:pt x="4175" y="2260"/>
                  </a:cubicBezTo>
                  <a:lnTo>
                    <a:pt x="4175" y="2260"/>
                  </a:lnTo>
                  <a:lnTo>
                    <a:pt x="384" y="2260"/>
                  </a:lnTo>
                  <a:lnTo>
                    <a:pt x="384" y="2260"/>
                  </a:lnTo>
                  <a:cubicBezTo>
                    <a:pt x="177" y="2260"/>
                    <a:pt x="10" y="2092"/>
                    <a:pt x="10" y="1885"/>
                  </a:cubicBezTo>
                  <a:cubicBezTo>
                    <a:pt x="10" y="1885"/>
                    <a:pt x="10" y="1885"/>
                    <a:pt x="10" y="1885"/>
                  </a:cubicBezTo>
                  <a:lnTo>
                    <a:pt x="10" y="385"/>
                  </a:lnTo>
                  <a:close/>
                </a:path>
              </a:pathLst>
            </a:custGeom>
            <a:noFill/>
            <a:ln w="127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0" name="path 1120"/>
            <p:cNvSpPr/>
            <p:nvPr/>
          </p:nvSpPr>
          <p:spPr>
            <a:xfrm>
              <a:off x="340613" y="0"/>
              <a:ext cx="2286000" cy="285750"/>
            </a:xfrm>
            <a:custGeom>
              <a:avLst/>
              <a:gdLst/>
              <a:ahLst/>
              <a:cxnLst/>
              <a:rect l="0" t="0" r="0" b="0"/>
              <a:pathLst>
                <a:path w="3600" h="450">
                  <a:moveTo>
                    <a:pt x="0" y="450"/>
                  </a:moveTo>
                  <a:lnTo>
                    <a:pt x="3600" y="450"/>
                  </a:lnTo>
                  <a:lnTo>
                    <a:pt x="3600" y="0"/>
                  </a:lnTo>
                  <a:lnTo>
                    <a:pt x="0" y="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22" name="textbox 1122"/>
          <p:cNvSpPr/>
          <p:nvPr/>
        </p:nvSpPr>
        <p:spPr>
          <a:xfrm>
            <a:off x="293475" y="1378407"/>
            <a:ext cx="2460625" cy="1026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0795" algn="l" rtl="0" eaLnBrk="0">
              <a:lnSpc>
                <a:spcPct val="124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大型企业要更多地体现行业担当和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社会责任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0160" algn="l" rtl="0" eaLnBrk="0">
              <a:lnSpc>
                <a:spcPct val="124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在语言表述上要显得大气，富有感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染力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4" name="textbox 1124"/>
          <p:cNvSpPr/>
          <p:nvPr/>
        </p:nvSpPr>
        <p:spPr>
          <a:xfrm>
            <a:off x="6297325" y="1401267"/>
            <a:ext cx="2307589" cy="1026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0160" algn="l" rtl="0" eaLnBrk="0">
              <a:lnSpc>
                <a:spcPct val="124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保持内生增长：生产一代，研发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一代，预研一代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9525" algn="l" rtl="0" eaLnBrk="0">
              <a:lnSpc>
                <a:spcPct val="124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促进外延增长：全球范围内优质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资源并购、整合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6" name="textbox 1126"/>
          <p:cNvSpPr/>
          <p:nvPr/>
        </p:nvSpPr>
        <p:spPr>
          <a:xfrm>
            <a:off x="3378174" y="1385773"/>
            <a:ext cx="2145029" cy="1081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完善产业链，降低风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险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33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产业技术储备与升级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33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构建行业生态，带动中小企业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33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立足大市场，产生规模效应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33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利用当地人力资源，服务社会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8" name="path 1128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130" name="table 1130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604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大型企业的战略澄清要点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132" name="textbox 1132"/>
          <p:cNvSpPr/>
          <p:nvPr/>
        </p:nvSpPr>
        <p:spPr>
          <a:xfrm>
            <a:off x="313496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第于章：战略澄清会：快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速穿越战略迷雾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34" name="picture 1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graphicFrame>
        <p:nvGraphicFramePr>
          <p:cNvPr id="1136" name="table 1136"/>
          <p:cNvGraphicFramePr>
            <a:graphicFrameLocks noGrp="1"/>
          </p:cNvGraphicFramePr>
          <p:nvPr/>
        </p:nvGraphicFramePr>
        <p:xfrm>
          <a:off x="487337" y="987425"/>
          <a:ext cx="2311400" cy="311150"/>
        </p:xfrm>
        <a:graphic>
          <a:graphicData uri="http://schemas.openxmlformats.org/drawingml/2006/table">
            <a:tbl>
              <a:tblPr/>
              <a:tblGrid>
                <a:gridCol w="2311400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247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使命与愿景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38" name="table 1138"/>
          <p:cNvGraphicFramePr>
            <a:graphicFrameLocks noGrp="1"/>
          </p:cNvGraphicFramePr>
          <p:nvPr/>
        </p:nvGraphicFramePr>
        <p:xfrm>
          <a:off x="3416300" y="987425"/>
          <a:ext cx="2311400" cy="311150"/>
        </p:xfrm>
        <a:graphic>
          <a:graphicData uri="http://schemas.openxmlformats.org/drawingml/2006/table">
            <a:tbl>
              <a:tblPr/>
              <a:tblGrid>
                <a:gridCol w="2311400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247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产品与市场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40" name="table 1140"/>
          <p:cNvGraphicFramePr>
            <a:graphicFrameLocks noGrp="1"/>
          </p:cNvGraphicFramePr>
          <p:nvPr/>
        </p:nvGraphicFramePr>
        <p:xfrm>
          <a:off x="6345301" y="987425"/>
          <a:ext cx="2311400" cy="311150"/>
        </p:xfrm>
        <a:graphic>
          <a:graphicData uri="http://schemas.openxmlformats.org/drawingml/2006/table">
            <a:tbl>
              <a:tblPr/>
              <a:tblGrid>
                <a:gridCol w="2311400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01370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增长战略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42" name="table 1142"/>
          <p:cNvGraphicFramePr>
            <a:graphicFrameLocks noGrp="1"/>
          </p:cNvGraphicFramePr>
          <p:nvPr/>
        </p:nvGraphicFramePr>
        <p:xfrm>
          <a:off x="1112812" y="2773425"/>
          <a:ext cx="2311400" cy="311150"/>
        </p:xfrm>
        <a:graphic>
          <a:graphicData uri="http://schemas.openxmlformats.org/drawingml/2006/table">
            <a:tbl>
              <a:tblPr/>
              <a:tblGrid>
                <a:gridCol w="2311400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007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竞争战略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44" name="table 1144"/>
          <p:cNvGraphicFramePr>
            <a:graphicFrameLocks noGrp="1"/>
          </p:cNvGraphicFramePr>
          <p:nvPr/>
        </p:nvGraphicFramePr>
        <p:xfrm>
          <a:off x="5613400" y="2773425"/>
          <a:ext cx="2311400" cy="311150"/>
        </p:xfrm>
        <a:graphic>
          <a:graphicData uri="http://schemas.openxmlformats.org/drawingml/2006/table">
            <a:tbl>
              <a:tblPr/>
              <a:tblGrid>
                <a:gridCol w="2311400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0264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组织能力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rect 11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8" name="rect 1148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0" name="rect 1150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2" name="textbox 1152"/>
          <p:cNvSpPr/>
          <p:nvPr/>
        </p:nvSpPr>
        <p:spPr>
          <a:xfrm>
            <a:off x="313496" y="192115"/>
            <a:ext cx="7781925" cy="688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第事章：战略澄清会：快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速穿越战略迷雾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ct val="97000"/>
              </a:lnSpc>
              <a:tabLst>
                <a:tab pos="1959610" algn="l"/>
                <a:tab pos="776859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创业型和中小型企业的战略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澄清要点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54" name="picture 1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1156" name="textbox 1156"/>
          <p:cNvSpPr/>
          <p:nvPr/>
        </p:nvSpPr>
        <p:spPr>
          <a:xfrm>
            <a:off x="5737809" y="1639646"/>
            <a:ext cx="3228975" cy="1300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0795" algn="l" rtl="0" eaLnBrk="0">
              <a:lnSpc>
                <a:spcPct val="124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抓住客户的独特需求，做深做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透一个行业或一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个市场的产品和朋务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495" algn="l" rtl="0" eaLnBrk="0">
              <a:lnSpc>
                <a:spcPct val="97000"/>
              </a:lnSpc>
              <a:spcBef>
                <a:spcPts val="7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使产品保持足够的价格竞争力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性价比竞争力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9525" algn="l" rtl="0" eaLnBrk="0">
              <a:lnSpc>
                <a:spcPct val="123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创业型企业要尽可能地实现精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益创业、精准发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力，基于不客户的零距离掍触，打磨产品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8" name="textbox 1158"/>
          <p:cNvSpPr/>
          <p:nvPr/>
        </p:nvSpPr>
        <p:spPr>
          <a:xfrm>
            <a:off x="5728182" y="3680917"/>
            <a:ext cx="3211829" cy="1301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注重团队文化打造，保持企业积极进取精神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6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短期和长期激励幵重、物质和精神激励幵重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在绩效考核中，既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要重规过程，又要重规结果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7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在“战争”中塑造团队强有力的执行力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注重企业模式的创新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0" name="textbox 1160"/>
          <p:cNvSpPr/>
          <p:nvPr/>
        </p:nvSpPr>
        <p:spPr>
          <a:xfrm>
            <a:off x="234492" y="1698199"/>
            <a:ext cx="2907029" cy="1026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使命、愿景和领导者的抱负更吸引人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6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在创立初期，让领导者充分 “画饼”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使命不愿景显得具体直白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尽可能让更多的人参不使命和愿景的确认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6" name="group 126"/>
          <p:cNvGrpSpPr/>
          <p:nvPr/>
        </p:nvGrpSpPr>
        <p:grpSpPr>
          <a:xfrm rot="21600000">
            <a:off x="4498340" y="1719834"/>
            <a:ext cx="1003427" cy="1889632"/>
            <a:chOff x="0" y="0"/>
            <a:chExt cx="1003427" cy="1889632"/>
          </a:xfrm>
        </p:grpSpPr>
        <p:sp>
          <p:nvSpPr>
            <p:cNvPr id="1162" name="path 1162"/>
            <p:cNvSpPr/>
            <p:nvPr/>
          </p:nvSpPr>
          <p:spPr>
            <a:xfrm>
              <a:off x="2666" y="0"/>
              <a:ext cx="934973" cy="904747"/>
            </a:xfrm>
            <a:custGeom>
              <a:avLst/>
              <a:gdLst/>
              <a:ahLst/>
              <a:cxnLst/>
              <a:rect l="0" t="0" r="0" b="0"/>
              <a:pathLst>
                <a:path w="1472" h="1424">
                  <a:moveTo>
                    <a:pt x="736" y="0"/>
                  </a:moveTo>
                  <a:cubicBezTo>
                    <a:pt x="329" y="0"/>
                    <a:pt x="0" y="318"/>
                    <a:pt x="0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712"/>
                  </a:lnTo>
                  <a:cubicBezTo>
                    <a:pt x="0" y="949"/>
                    <a:pt x="0" y="1187"/>
                    <a:pt x="0" y="1424"/>
                  </a:cubicBezTo>
                  <a:cubicBezTo>
                    <a:pt x="245" y="1424"/>
                    <a:pt x="490" y="1424"/>
                    <a:pt x="736" y="1424"/>
                  </a:cubicBezTo>
                  <a:lnTo>
                    <a:pt x="736" y="1424"/>
                  </a:lnTo>
                  <a:cubicBezTo>
                    <a:pt x="1142" y="1424"/>
                    <a:pt x="1472" y="1105"/>
                    <a:pt x="1472" y="712"/>
                  </a:cubicBezTo>
                  <a:cubicBezTo>
                    <a:pt x="1472" y="712"/>
                    <a:pt x="1472" y="712"/>
                    <a:pt x="1472" y="712"/>
                  </a:cubicBezTo>
                  <a:lnTo>
                    <a:pt x="1472" y="712"/>
                  </a:lnTo>
                  <a:cubicBezTo>
                    <a:pt x="1472" y="318"/>
                    <a:pt x="1142" y="0"/>
                    <a:pt x="736" y="0"/>
                  </a:cubicBezTo>
                  <a:cubicBezTo>
                    <a:pt x="736" y="0"/>
                    <a:pt x="736" y="0"/>
                    <a:pt x="736" y="0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64" name="path 1164"/>
            <p:cNvSpPr/>
            <p:nvPr/>
          </p:nvSpPr>
          <p:spPr>
            <a:xfrm>
              <a:off x="0" y="977772"/>
              <a:ext cx="1003427" cy="911860"/>
            </a:xfrm>
            <a:custGeom>
              <a:avLst/>
              <a:gdLst/>
              <a:ahLst/>
              <a:cxnLst/>
              <a:rect l="0" t="0" r="0" b="0"/>
              <a:pathLst>
                <a:path w="1580" h="1436">
                  <a:moveTo>
                    <a:pt x="1580" y="0"/>
                  </a:moveTo>
                  <a:cubicBezTo>
                    <a:pt x="1580" y="793"/>
                    <a:pt x="872" y="1436"/>
                    <a:pt x="0" y="1436"/>
                  </a:cubicBezTo>
                  <a:lnTo>
                    <a:pt x="0" y="1436"/>
                  </a:lnTo>
                  <a:lnTo>
                    <a:pt x="0" y="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66" name="path 1166"/>
            <p:cNvSpPr/>
            <p:nvPr/>
          </p:nvSpPr>
          <p:spPr>
            <a:xfrm>
              <a:off x="250951" y="345947"/>
              <a:ext cx="377190" cy="1183131"/>
            </a:xfrm>
            <a:custGeom>
              <a:avLst/>
              <a:gdLst/>
              <a:ahLst/>
              <a:cxnLst/>
              <a:rect l="0" t="0" r="0" b="0"/>
              <a:pathLst>
                <a:path w="594" h="1863">
                  <a:moveTo>
                    <a:pt x="300" y="1298"/>
                  </a:moveTo>
                  <a:cubicBezTo>
                    <a:pt x="139" y="1298"/>
                    <a:pt x="7" y="1425"/>
                    <a:pt x="7" y="1580"/>
                  </a:cubicBezTo>
                  <a:cubicBezTo>
                    <a:pt x="7" y="1736"/>
                    <a:pt x="139" y="1863"/>
                    <a:pt x="300" y="1863"/>
                  </a:cubicBezTo>
                  <a:cubicBezTo>
                    <a:pt x="462" y="1863"/>
                    <a:pt x="594" y="1736"/>
                    <a:pt x="594" y="1580"/>
                  </a:cubicBezTo>
                  <a:cubicBezTo>
                    <a:pt x="594" y="1425"/>
                    <a:pt x="462" y="1298"/>
                    <a:pt x="300" y="1298"/>
                  </a:cubicBezTo>
                  <a:moveTo>
                    <a:pt x="315" y="1432"/>
                  </a:moveTo>
                  <a:cubicBezTo>
                    <a:pt x="328" y="1418"/>
                    <a:pt x="347" y="1408"/>
                    <a:pt x="365" y="1408"/>
                  </a:cubicBezTo>
                  <a:cubicBezTo>
                    <a:pt x="365" y="1427"/>
                    <a:pt x="357" y="1446"/>
                    <a:pt x="347" y="1458"/>
                  </a:cubicBezTo>
                  <a:cubicBezTo>
                    <a:pt x="335" y="1472"/>
                    <a:pt x="315" y="1485"/>
                    <a:pt x="298" y="1482"/>
                  </a:cubicBezTo>
                  <a:cubicBezTo>
                    <a:pt x="293" y="1463"/>
                    <a:pt x="303" y="1444"/>
                    <a:pt x="315" y="1432"/>
                  </a:cubicBezTo>
                  <a:moveTo>
                    <a:pt x="410" y="1690"/>
                  </a:moveTo>
                  <a:cubicBezTo>
                    <a:pt x="397" y="1710"/>
                    <a:pt x="382" y="1729"/>
                    <a:pt x="360" y="1731"/>
                  </a:cubicBezTo>
                  <a:cubicBezTo>
                    <a:pt x="338" y="1731"/>
                    <a:pt x="330" y="1717"/>
                    <a:pt x="303" y="1717"/>
                  </a:cubicBezTo>
                  <a:cubicBezTo>
                    <a:pt x="278" y="1717"/>
                    <a:pt x="271" y="1729"/>
                    <a:pt x="248" y="1731"/>
                  </a:cubicBezTo>
                  <a:cubicBezTo>
                    <a:pt x="226" y="1731"/>
                    <a:pt x="211" y="1710"/>
                    <a:pt x="196" y="1690"/>
                  </a:cubicBezTo>
                  <a:cubicBezTo>
                    <a:pt x="166" y="1650"/>
                    <a:pt x="144" y="1576"/>
                    <a:pt x="174" y="1528"/>
                  </a:cubicBezTo>
                  <a:cubicBezTo>
                    <a:pt x="189" y="1501"/>
                    <a:pt x="216" y="1487"/>
                    <a:pt x="243" y="1487"/>
                  </a:cubicBezTo>
                  <a:cubicBezTo>
                    <a:pt x="266" y="1487"/>
                    <a:pt x="286" y="1501"/>
                    <a:pt x="300" y="1501"/>
                  </a:cubicBezTo>
                  <a:cubicBezTo>
                    <a:pt x="313" y="1501"/>
                    <a:pt x="338" y="1482"/>
                    <a:pt x="363" y="1487"/>
                  </a:cubicBezTo>
                  <a:cubicBezTo>
                    <a:pt x="375" y="1487"/>
                    <a:pt x="405" y="1489"/>
                    <a:pt x="425" y="1518"/>
                  </a:cubicBezTo>
                  <a:cubicBezTo>
                    <a:pt x="422" y="1518"/>
                    <a:pt x="387" y="1537"/>
                    <a:pt x="390" y="1580"/>
                  </a:cubicBezTo>
                  <a:cubicBezTo>
                    <a:pt x="390" y="1628"/>
                    <a:pt x="432" y="1645"/>
                    <a:pt x="435" y="1645"/>
                  </a:cubicBezTo>
                  <a:cubicBezTo>
                    <a:pt x="432" y="1645"/>
                    <a:pt x="427" y="1669"/>
                    <a:pt x="410" y="1690"/>
                  </a:cubicBezTo>
                </a:path>
                <a:path w="594" h="1863">
                  <a:moveTo>
                    <a:pt x="323" y="2"/>
                  </a:moveTo>
                  <a:cubicBezTo>
                    <a:pt x="313" y="0"/>
                    <a:pt x="303" y="0"/>
                    <a:pt x="293" y="0"/>
                  </a:cubicBezTo>
                  <a:cubicBezTo>
                    <a:pt x="206" y="0"/>
                    <a:pt x="126" y="38"/>
                    <a:pt x="74" y="95"/>
                  </a:cubicBezTo>
                  <a:cubicBezTo>
                    <a:pt x="169" y="251"/>
                    <a:pt x="169" y="251"/>
                    <a:pt x="169" y="251"/>
                  </a:cubicBezTo>
                  <a:lnTo>
                    <a:pt x="323" y="2"/>
                  </a:lnTo>
                  <a:close/>
                  <a:moveTo>
                    <a:pt x="49" y="124"/>
                  </a:moveTo>
                  <a:cubicBezTo>
                    <a:pt x="17" y="170"/>
                    <a:pt x="0" y="225"/>
                    <a:pt x="0" y="282"/>
                  </a:cubicBezTo>
                  <a:cubicBezTo>
                    <a:pt x="0" y="311"/>
                    <a:pt x="5" y="339"/>
                    <a:pt x="12" y="366"/>
                  </a:cubicBezTo>
                  <a:cubicBezTo>
                    <a:pt x="201" y="366"/>
                    <a:pt x="201" y="366"/>
                    <a:pt x="201" y="366"/>
                  </a:cubicBezTo>
                  <a:lnTo>
                    <a:pt x="49" y="124"/>
                  </a:lnTo>
                  <a:close/>
                  <a:moveTo>
                    <a:pt x="559" y="162"/>
                  </a:moveTo>
                  <a:cubicBezTo>
                    <a:pt x="521" y="86"/>
                    <a:pt x="447" y="26"/>
                    <a:pt x="360" y="7"/>
                  </a:cubicBezTo>
                  <a:cubicBezTo>
                    <a:pt x="263" y="162"/>
                    <a:pt x="263" y="162"/>
                    <a:pt x="263" y="162"/>
                  </a:cubicBezTo>
                  <a:lnTo>
                    <a:pt x="559" y="162"/>
                  </a:lnTo>
                  <a:close/>
                  <a:moveTo>
                    <a:pt x="323" y="399"/>
                  </a:moveTo>
                  <a:cubicBezTo>
                    <a:pt x="27" y="399"/>
                    <a:pt x="27" y="399"/>
                    <a:pt x="27" y="399"/>
                  </a:cubicBezTo>
                  <a:cubicBezTo>
                    <a:pt x="64" y="481"/>
                    <a:pt x="144" y="543"/>
                    <a:pt x="238" y="560"/>
                  </a:cubicBezTo>
                  <a:cubicBezTo>
                    <a:pt x="231" y="555"/>
                    <a:pt x="231" y="555"/>
                    <a:pt x="231" y="555"/>
                  </a:cubicBezTo>
                  <a:lnTo>
                    <a:pt x="323" y="399"/>
                  </a:lnTo>
                  <a:close/>
                  <a:moveTo>
                    <a:pt x="571" y="196"/>
                  </a:moveTo>
                  <a:cubicBezTo>
                    <a:pt x="385" y="196"/>
                    <a:pt x="385" y="196"/>
                    <a:pt x="385" y="196"/>
                  </a:cubicBezTo>
                  <a:cubicBezTo>
                    <a:pt x="534" y="445"/>
                    <a:pt x="534" y="445"/>
                    <a:pt x="534" y="445"/>
                  </a:cubicBezTo>
                  <a:cubicBezTo>
                    <a:pt x="566" y="399"/>
                    <a:pt x="586" y="342"/>
                    <a:pt x="586" y="282"/>
                  </a:cubicBezTo>
                  <a:cubicBezTo>
                    <a:pt x="586" y="253"/>
                    <a:pt x="581" y="225"/>
                    <a:pt x="571" y="196"/>
                  </a:cubicBezTo>
                  <a:moveTo>
                    <a:pt x="268" y="564"/>
                  </a:moveTo>
                  <a:cubicBezTo>
                    <a:pt x="275" y="564"/>
                    <a:pt x="285" y="564"/>
                    <a:pt x="293" y="564"/>
                  </a:cubicBezTo>
                  <a:cubicBezTo>
                    <a:pt x="377" y="564"/>
                    <a:pt x="454" y="528"/>
                    <a:pt x="509" y="473"/>
                  </a:cubicBezTo>
                  <a:cubicBezTo>
                    <a:pt x="415" y="315"/>
                    <a:pt x="415" y="315"/>
                    <a:pt x="415" y="315"/>
                  </a:cubicBezTo>
                  <a:lnTo>
                    <a:pt x="268" y="5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68" name="textbox 1168"/>
          <p:cNvSpPr/>
          <p:nvPr/>
        </p:nvSpPr>
        <p:spPr>
          <a:xfrm>
            <a:off x="208889" y="3680282"/>
            <a:ext cx="2607310" cy="751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贴近用户，和用户交朊友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以朋务品质制胜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注重客户口碑的营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造，增强客户黏性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8" name="group 128"/>
          <p:cNvGrpSpPr/>
          <p:nvPr/>
        </p:nvGrpSpPr>
        <p:grpSpPr>
          <a:xfrm rot="21600000">
            <a:off x="3429000" y="1714500"/>
            <a:ext cx="1003553" cy="911860"/>
            <a:chOff x="0" y="0"/>
            <a:chExt cx="1003553" cy="911860"/>
          </a:xfrm>
        </p:grpSpPr>
        <p:sp>
          <p:nvSpPr>
            <p:cNvPr id="1170" name="path 1170"/>
            <p:cNvSpPr/>
            <p:nvPr/>
          </p:nvSpPr>
          <p:spPr>
            <a:xfrm>
              <a:off x="0" y="0"/>
              <a:ext cx="1003553" cy="911860"/>
            </a:xfrm>
            <a:custGeom>
              <a:avLst/>
              <a:gdLst/>
              <a:ahLst/>
              <a:cxnLst/>
              <a:rect l="0" t="0" r="0" b="0"/>
              <a:pathLst>
                <a:path w="1580" h="1436">
                  <a:moveTo>
                    <a:pt x="0" y="1435"/>
                  </a:moveTo>
                  <a:cubicBezTo>
                    <a:pt x="0" y="642"/>
                    <a:pt x="707" y="0"/>
                    <a:pt x="1580" y="0"/>
                  </a:cubicBezTo>
                  <a:lnTo>
                    <a:pt x="1580" y="0"/>
                  </a:lnTo>
                  <a:lnTo>
                    <a:pt x="1580" y="1436"/>
                  </a:lnTo>
                  <a:lnTo>
                    <a:pt x="0" y="1435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72" name="path 1172"/>
            <p:cNvSpPr/>
            <p:nvPr/>
          </p:nvSpPr>
          <p:spPr>
            <a:xfrm>
              <a:off x="368045" y="351282"/>
              <a:ext cx="372364" cy="358647"/>
            </a:xfrm>
            <a:custGeom>
              <a:avLst/>
              <a:gdLst/>
              <a:ahLst/>
              <a:cxnLst/>
              <a:rect l="0" t="0" r="0" b="0"/>
              <a:pathLst>
                <a:path w="586" h="564">
                  <a:moveTo>
                    <a:pt x="573" y="235"/>
                  </a:moveTo>
                  <a:cubicBezTo>
                    <a:pt x="504" y="222"/>
                    <a:pt x="504" y="222"/>
                    <a:pt x="504" y="222"/>
                  </a:cubicBezTo>
                  <a:cubicBezTo>
                    <a:pt x="499" y="208"/>
                    <a:pt x="493" y="195"/>
                    <a:pt x="486" y="183"/>
                  </a:cubicBezTo>
                  <a:cubicBezTo>
                    <a:pt x="527" y="123"/>
                    <a:pt x="527" y="123"/>
                    <a:pt x="527" y="123"/>
                  </a:cubicBezTo>
                  <a:cubicBezTo>
                    <a:pt x="532" y="118"/>
                    <a:pt x="529" y="111"/>
                    <a:pt x="527" y="106"/>
                  </a:cubicBezTo>
                  <a:cubicBezTo>
                    <a:pt x="475" y="59"/>
                    <a:pt x="475" y="59"/>
                    <a:pt x="475" y="59"/>
                  </a:cubicBezTo>
                  <a:cubicBezTo>
                    <a:pt x="470" y="54"/>
                    <a:pt x="463" y="52"/>
                    <a:pt x="457" y="57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83" y="89"/>
                    <a:pt x="370" y="84"/>
                    <a:pt x="355" y="79"/>
                  </a:cubicBezTo>
                  <a:cubicBezTo>
                    <a:pt x="342" y="12"/>
                    <a:pt x="342" y="12"/>
                    <a:pt x="342" y="12"/>
                  </a:cubicBezTo>
                  <a:cubicBezTo>
                    <a:pt x="342" y="5"/>
                    <a:pt x="334" y="0"/>
                    <a:pt x="326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49" y="0"/>
                    <a:pt x="244" y="5"/>
                    <a:pt x="241" y="12"/>
                  </a:cubicBezTo>
                  <a:cubicBezTo>
                    <a:pt x="229" y="79"/>
                    <a:pt x="229" y="79"/>
                    <a:pt x="229" y="79"/>
                  </a:cubicBezTo>
                  <a:cubicBezTo>
                    <a:pt x="213" y="84"/>
                    <a:pt x="200" y="89"/>
                    <a:pt x="187" y="96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23" y="54"/>
                    <a:pt x="115" y="54"/>
                    <a:pt x="110" y="59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6" y="111"/>
                    <a:pt x="54" y="121"/>
                    <a:pt x="59" y="126"/>
                  </a:cubicBezTo>
                  <a:cubicBezTo>
                    <a:pt x="100" y="183"/>
                    <a:pt x="100" y="183"/>
                    <a:pt x="100" y="183"/>
                  </a:cubicBezTo>
                  <a:cubicBezTo>
                    <a:pt x="92" y="195"/>
                    <a:pt x="87" y="208"/>
                    <a:pt x="82" y="222"/>
                  </a:cubicBezTo>
                  <a:cubicBezTo>
                    <a:pt x="12" y="235"/>
                    <a:pt x="12" y="235"/>
                    <a:pt x="12" y="235"/>
                  </a:cubicBezTo>
                  <a:cubicBezTo>
                    <a:pt x="5" y="235"/>
                    <a:pt x="0" y="242"/>
                    <a:pt x="0" y="247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24"/>
                    <a:pt x="5" y="329"/>
                    <a:pt x="12" y="332"/>
                  </a:cubicBezTo>
                  <a:cubicBezTo>
                    <a:pt x="82" y="344"/>
                    <a:pt x="82" y="344"/>
                    <a:pt x="82" y="344"/>
                  </a:cubicBezTo>
                  <a:cubicBezTo>
                    <a:pt x="87" y="356"/>
                    <a:pt x="92" y="371"/>
                    <a:pt x="100" y="383"/>
                  </a:cubicBezTo>
                  <a:cubicBezTo>
                    <a:pt x="59" y="441"/>
                    <a:pt x="59" y="441"/>
                    <a:pt x="59" y="441"/>
                  </a:cubicBezTo>
                  <a:cubicBezTo>
                    <a:pt x="56" y="445"/>
                    <a:pt x="56" y="453"/>
                    <a:pt x="61" y="458"/>
                  </a:cubicBezTo>
                  <a:cubicBezTo>
                    <a:pt x="110" y="505"/>
                    <a:pt x="110" y="505"/>
                    <a:pt x="110" y="505"/>
                  </a:cubicBezTo>
                  <a:cubicBezTo>
                    <a:pt x="115" y="510"/>
                    <a:pt x="123" y="512"/>
                    <a:pt x="131" y="507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200" y="475"/>
                    <a:pt x="216" y="480"/>
                    <a:pt x="229" y="485"/>
                  </a:cubicBezTo>
                  <a:cubicBezTo>
                    <a:pt x="241" y="552"/>
                    <a:pt x="241" y="552"/>
                    <a:pt x="241" y="552"/>
                  </a:cubicBezTo>
                  <a:cubicBezTo>
                    <a:pt x="244" y="559"/>
                    <a:pt x="249" y="564"/>
                    <a:pt x="257" y="564"/>
                  </a:cubicBezTo>
                  <a:cubicBezTo>
                    <a:pt x="326" y="564"/>
                    <a:pt x="326" y="564"/>
                    <a:pt x="326" y="564"/>
                  </a:cubicBezTo>
                  <a:cubicBezTo>
                    <a:pt x="334" y="564"/>
                    <a:pt x="342" y="559"/>
                    <a:pt x="342" y="552"/>
                  </a:cubicBezTo>
                  <a:cubicBezTo>
                    <a:pt x="355" y="485"/>
                    <a:pt x="355" y="485"/>
                    <a:pt x="355" y="485"/>
                  </a:cubicBezTo>
                  <a:cubicBezTo>
                    <a:pt x="370" y="480"/>
                    <a:pt x="383" y="475"/>
                    <a:pt x="396" y="470"/>
                  </a:cubicBezTo>
                  <a:cubicBezTo>
                    <a:pt x="455" y="507"/>
                    <a:pt x="455" y="507"/>
                    <a:pt x="455" y="507"/>
                  </a:cubicBezTo>
                  <a:cubicBezTo>
                    <a:pt x="463" y="512"/>
                    <a:pt x="470" y="512"/>
                    <a:pt x="475" y="507"/>
                  </a:cubicBezTo>
                  <a:cubicBezTo>
                    <a:pt x="524" y="458"/>
                    <a:pt x="524" y="458"/>
                    <a:pt x="524" y="458"/>
                  </a:cubicBezTo>
                  <a:cubicBezTo>
                    <a:pt x="529" y="453"/>
                    <a:pt x="529" y="445"/>
                    <a:pt x="527" y="441"/>
                  </a:cubicBezTo>
                  <a:cubicBezTo>
                    <a:pt x="486" y="383"/>
                    <a:pt x="486" y="383"/>
                    <a:pt x="486" y="383"/>
                  </a:cubicBezTo>
                  <a:cubicBezTo>
                    <a:pt x="493" y="371"/>
                    <a:pt x="499" y="356"/>
                    <a:pt x="504" y="344"/>
                  </a:cubicBezTo>
                  <a:cubicBezTo>
                    <a:pt x="573" y="332"/>
                    <a:pt x="573" y="332"/>
                    <a:pt x="573" y="332"/>
                  </a:cubicBezTo>
                  <a:cubicBezTo>
                    <a:pt x="581" y="329"/>
                    <a:pt x="586" y="324"/>
                    <a:pt x="586" y="317"/>
                  </a:cubicBezTo>
                  <a:cubicBezTo>
                    <a:pt x="586" y="247"/>
                    <a:pt x="586" y="247"/>
                    <a:pt x="586" y="247"/>
                  </a:cubicBezTo>
                  <a:cubicBezTo>
                    <a:pt x="586" y="242"/>
                    <a:pt x="581" y="235"/>
                    <a:pt x="573" y="235"/>
                  </a:cubicBezTo>
                  <a:moveTo>
                    <a:pt x="293" y="368"/>
                  </a:moveTo>
                  <a:cubicBezTo>
                    <a:pt x="244" y="368"/>
                    <a:pt x="203" y="329"/>
                    <a:pt x="203" y="282"/>
                  </a:cubicBezTo>
                  <a:cubicBezTo>
                    <a:pt x="203" y="235"/>
                    <a:pt x="244" y="195"/>
                    <a:pt x="293" y="195"/>
                  </a:cubicBezTo>
                  <a:cubicBezTo>
                    <a:pt x="342" y="195"/>
                    <a:pt x="383" y="235"/>
                    <a:pt x="383" y="282"/>
                  </a:cubicBezTo>
                  <a:cubicBezTo>
                    <a:pt x="383" y="329"/>
                    <a:pt x="342" y="368"/>
                    <a:pt x="293" y="36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group 130"/>
          <p:cNvGrpSpPr/>
          <p:nvPr/>
        </p:nvGrpSpPr>
        <p:grpSpPr>
          <a:xfrm rot="21600000">
            <a:off x="3494785" y="2699385"/>
            <a:ext cx="934973" cy="904747"/>
            <a:chOff x="0" y="0"/>
            <a:chExt cx="934973" cy="904747"/>
          </a:xfrm>
        </p:grpSpPr>
        <p:sp>
          <p:nvSpPr>
            <p:cNvPr id="1174" name="path 1174"/>
            <p:cNvSpPr/>
            <p:nvPr/>
          </p:nvSpPr>
          <p:spPr>
            <a:xfrm>
              <a:off x="0" y="0"/>
              <a:ext cx="934973" cy="904747"/>
            </a:xfrm>
            <a:custGeom>
              <a:avLst/>
              <a:gdLst/>
              <a:ahLst/>
              <a:cxnLst/>
              <a:rect l="0" t="0" r="0" b="0"/>
              <a:pathLst>
                <a:path w="1472" h="1424">
                  <a:moveTo>
                    <a:pt x="736" y="1424"/>
                  </a:moveTo>
                  <a:cubicBezTo>
                    <a:pt x="1142" y="1424"/>
                    <a:pt x="1472" y="1105"/>
                    <a:pt x="1472" y="712"/>
                  </a:cubicBezTo>
                  <a:cubicBezTo>
                    <a:pt x="1472" y="712"/>
                    <a:pt x="1472" y="712"/>
                    <a:pt x="1472" y="712"/>
                  </a:cubicBezTo>
                  <a:lnTo>
                    <a:pt x="1472" y="712"/>
                  </a:lnTo>
                  <a:cubicBezTo>
                    <a:pt x="1472" y="475"/>
                    <a:pt x="1472" y="237"/>
                    <a:pt x="1472" y="0"/>
                  </a:cubicBezTo>
                  <a:cubicBezTo>
                    <a:pt x="1227" y="0"/>
                    <a:pt x="981" y="0"/>
                    <a:pt x="736" y="0"/>
                  </a:cubicBezTo>
                  <a:lnTo>
                    <a:pt x="736" y="0"/>
                  </a:lnTo>
                  <a:cubicBezTo>
                    <a:pt x="329" y="0"/>
                    <a:pt x="0" y="318"/>
                    <a:pt x="0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712"/>
                  </a:lnTo>
                  <a:cubicBezTo>
                    <a:pt x="0" y="1105"/>
                    <a:pt x="329" y="1424"/>
                    <a:pt x="736" y="1424"/>
                  </a:cubicBezTo>
                  <a:cubicBezTo>
                    <a:pt x="736" y="1424"/>
                    <a:pt x="736" y="1424"/>
                    <a:pt x="736" y="1424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76" name="path 1176"/>
            <p:cNvSpPr/>
            <p:nvPr/>
          </p:nvSpPr>
          <p:spPr>
            <a:xfrm>
              <a:off x="289941" y="190880"/>
              <a:ext cx="372490" cy="358647"/>
            </a:xfrm>
            <a:custGeom>
              <a:avLst/>
              <a:gdLst/>
              <a:ahLst/>
              <a:cxnLst/>
              <a:rect l="0" t="0" r="0" b="0"/>
              <a:pathLst>
                <a:path w="586" h="564">
                  <a:moveTo>
                    <a:pt x="293" y="0"/>
                  </a:moveTo>
                  <a:cubicBezTo>
                    <a:pt x="131" y="0"/>
                    <a:pt x="0" y="126"/>
                    <a:pt x="0" y="282"/>
                  </a:cubicBezTo>
                  <a:cubicBezTo>
                    <a:pt x="0" y="437"/>
                    <a:pt x="131" y="564"/>
                    <a:pt x="293" y="564"/>
                  </a:cubicBezTo>
                  <a:cubicBezTo>
                    <a:pt x="454" y="564"/>
                    <a:pt x="586" y="437"/>
                    <a:pt x="586" y="282"/>
                  </a:cubicBezTo>
                  <a:cubicBezTo>
                    <a:pt x="586" y="126"/>
                    <a:pt x="454" y="0"/>
                    <a:pt x="293" y="0"/>
                  </a:cubicBezTo>
                  <a:moveTo>
                    <a:pt x="263" y="409"/>
                  </a:moveTo>
                  <a:cubicBezTo>
                    <a:pt x="134" y="390"/>
                    <a:pt x="134" y="390"/>
                    <a:pt x="134" y="390"/>
                  </a:cubicBezTo>
                  <a:cubicBezTo>
                    <a:pt x="134" y="289"/>
                    <a:pt x="134" y="289"/>
                    <a:pt x="134" y="289"/>
                  </a:cubicBezTo>
                  <a:cubicBezTo>
                    <a:pt x="263" y="289"/>
                    <a:pt x="263" y="289"/>
                    <a:pt x="263" y="289"/>
                  </a:cubicBezTo>
                  <a:lnTo>
                    <a:pt x="263" y="409"/>
                  </a:lnTo>
                  <a:close/>
                  <a:moveTo>
                    <a:pt x="263" y="272"/>
                  </a:moveTo>
                  <a:cubicBezTo>
                    <a:pt x="134" y="272"/>
                    <a:pt x="134" y="272"/>
                    <a:pt x="134" y="2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263" y="153"/>
                    <a:pt x="263" y="153"/>
                    <a:pt x="263" y="153"/>
                  </a:cubicBezTo>
                  <a:lnTo>
                    <a:pt x="263" y="272"/>
                  </a:lnTo>
                  <a:close/>
                  <a:moveTo>
                    <a:pt x="452" y="435"/>
                  </a:moveTo>
                  <a:cubicBezTo>
                    <a:pt x="280" y="411"/>
                    <a:pt x="280" y="411"/>
                    <a:pt x="280" y="411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452" y="289"/>
                    <a:pt x="452" y="289"/>
                    <a:pt x="452" y="289"/>
                  </a:cubicBezTo>
                  <a:lnTo>
                    <a:pt x="452" y="435"/>
                  </a:lnTo>
                  <a:close/>
                  <a:moveTo>
                    <a:pt x="452" y="272"/>
                  </a:moveTo>
                  <a:cubicBezTo>
                    <a:pt x="280" y="272"/>
                    <a:pt x="280" y="272"/>
                    <a:pt x="280" y="272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452" y="126"/>
                    <a:pt x="452" y="126"/>
                    <a:pt x="452" y="126"/>
                  </a:cubicBezTo>
                  <a:lnTo>
                    <a:pt x="452" y="27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178" name="table 1178"/>
          <p:cNvGraphicFramePr>
            <a:graphicFrameLocks noGrp="1"/>
          </p:cNvGraphicFramePr>
          <p:nvPr/>
        </p:nvGraphicFramePr>
        <p:xfrm>
          <a:off x="344462" y="1133475"/>
          <a:ext cx="2311400" cy="31115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311400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247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使命不愿景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80" name="table 1180"/>
          <p:cNvGraphicFramePr>
            <a:graphicFrameLocks noGrp="1"/>
          </p:cNvGraphicFramePr>
          <p:nvPr/>
        </p:nvGraphicFramePr>
        <p:xfrm>
          <a:off x="5988050" y="1133475"/>
          <a:ext cx="2311400" cy="31115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311400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310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产品不市场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82" name="table 1182"/>
          <p:cNvGraphicFramePr>
            <a:graphicFrameLocks noGrp="1"/>
          </p:cNvGraphicFramePr>
          <p:nvPr/>
        </p:nvGraphicFramePr>
        <p:xfrm>
          <a:off x="273024" y="3194050"/>
          <a:ext cx="2311400" cy="31115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311400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84200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竞争/增长战略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84" name="table 1184"/>
          <p:cNvGraphicFramePr>
            <a:graphicFrameLocks noGrp="1"/>
          </p:cNvGraphicFramePr>
          <p:nvPr/>
        </p:nvGraphicFramePr>
        <p:xfrm>
          <a:off x="5988050" y="3202050"/>
          <a:ext cx="2311400" cy="31115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311400"/>
              </a:tblGrid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0264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组织能力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186" name="textbox 1186"/>
          <p:cNvSpPr/>
          <p:nvPr/>
        </p:nvSpPr>
        <p:spPr>
          <a:xfrm>
            <a:off x="208915" y="4503273"/>
            <a:ext cx="352361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注客户的细微需求，生产小批量、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多品种的产品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rect 118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90" name="textbox 1190"/>
          <p:cNvSpPr/>
          <p:nvPr/>
        </p:nvSpPr>
        <p:spPr>
          <a:xfrm>
            <a:off x="6011731" y="1850021"/>
            <a:ext cx="2725420" cy="2835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ts val="1860"/>
              </a:lnSpc>
            </a:pP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产品不市场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65" algn="l" rtl="0" eaLnBrk="0">
              <a:lnSpc>
                <a:spcPct val="98000"/>
              </a:lnSpc>
              <a:spcBef>
                <a:spcPts val="108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冰山理论模型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2065" algn="l" rtl="0" eaLnBrk="0">
              <a:lnSpc>
                <a:spcPct val="109000"/>
              </a:lnSpc>
              <a:spcBef>
                <a:spcPts val="36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针对3～7岁儿童的“发发发怃维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美术诼程”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10795" algn="l" rtl="0" eaLnBrk="0">
              <a:lnSpc>
                <a:spcPct val="109000"/>
              </a:lnSpc>
              <a:spcBef>
                <a:spcPts val="380"/>
              </a:spcBef>
            </a:pP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针对7～12岁儿童的“绘本原创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艺术诼程”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9855" algn="l" rtl="0" eaLnBrk="0">
              <a:lnSpc>
                <a:spcPts val="1860"/>
              </a:lnSpc>
              <a:spcBef>
                <a:spcPts val="845"/>
              </a:spcBef>
            </a:pP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竞争&amp;增长战略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65" algn="l" rtl="0" eaLnBrk="0">
              <a:lnSpc>
                <a:spcPct val="98000"/>
              </a:lnSpc>
              <a:spcBef>
                <a:spcPts val="10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儿童绘画衍生品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65" algn="l" rtl="0" eaLnBrk="0">
              <a:lnSpc>
                <a:spcPct val="97000"/>
              </a:lnSpc>
              <a:spcBef>
                <a:spcPts val="38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深挖客户价值，开设家长诼程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65" algn="l" rtl="0" eaLnBrk="0">
              <a:lnSpc>
                <a:spcPct val="98000"/>
              </a:lnSpc>
              <a:spcBef>
                <a:spcPts val="37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儿童衍生诼程开发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92" name="textbox 1192"/>
          <p:cNvSpPr/>
          <p:nvPr/>
        </p:nvSpPr>
        <p:spPr>
          <a:xfrm>
            <a:off x="379620" y="1850021"/>
            <a:ext cx="2395220" cy="2436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7490" algn="l" rtl="0" eaLnBrk="0">
              <a:lnSpc>
                <a:spcPts val="1855"/>
              </a:lnSpc>
            </a:pPr>
            <a:r>
              <a:rPr sz="15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使命不愿景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3660" indent="9525" algn="l" rtl="0" eaLnBrk="0">
              <a:lnSpc>
                <a:spcPct val="110000"/>
              </a:lnSpc>
              <a:spcBef>
                <a:spcPts val="49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“点亮想象、培养审美、树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立自信”的办学目标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1755" indent="11430" algn="l" rtl="0" eaLnBrk="0">
              <a:lnSpc>
                <a:spcPct val="111000"/>
              </a:lnSpc>
              <a:spcBef>
                <a:spcPts val="33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-9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“点亮想象力”的品牌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0" algn="l" rtl="0" eaLnBrk="0">
              <a:lnSpc>
                <a:spcPts val="1860"/>
              </a:lnSpc>
              <a:spcBef>
                <a:spcPts val="455"/>
              </a:spcBef>
            </a:pPr>
            <a:r>
              <a:rPr sz="15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组织能力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108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在线诼程敃学共享师资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37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建立分层级的合伙人机制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94" name="textbox 1194"/>
          <p:cNvSpPr/>
          <p:nvPr/>
        </p:nvSpPr>
        <p:spPr>
          <a:xfrm>
            <a:off x="295154" y="843781"/>
            <a:ext cx="8736330" cy="553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3705" algn="l" rtl="0" eaLnBrk="0">
              <a:lnSpc>
                <a:spcPct val="97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宝贝计画是一家与注于儿童美术敃育的创业型企业，成立已近10年，目前，其已成为联合国敃科文组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织、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敃育部敃育学会、文化和旅游部不北京市敃委的合作单位，得到了中央电规台、北京卫规等多家媒体的报道，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幵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2" name="group 132"/>
          <p:cNvGrpSpPr/>
          <p:nvPr/>
        </p:nvGrpSpPr>
        <p:grpSpPr>
          <a:xfrm rot="21600000">
            <a:off x="2357374" y="142875"/>
            <a:ext cx="4857877" cy="642873"/>
            <a:chOff x="0" y="0"/>
            <a:chExt cx="4857877" cy="642873"/>
          </a:xfrm>
        </p:grpSpPr>
        <p:grpSp>
          <p:nvGrpSpPr>
            <p:cNvPr id="134" name="group 134"/>
            <p:cNvGrpSpPr/>
            <p:nvPr/>
          </p:nvGrpSpPr>
          <p:grpSpPr>
            <a:xfrm rot="21600000">
              <a:off x="0" y="0"/>
              <a:ext cx="4857877" cy="642873"/>
              <a:chOff x="0" y="0"/>
              <a:chExt cx="4857877" cy="642873"/>
            </a:xfrm>
          </p:grpSpPr>
          <p:sp>
            <p:nvSpPr>
              <p:cNvPr id="1196" name="path 1196"/>
              <p:cNvSpPr/>
              <p:nvPr/>
            </p:nvSpPr>
            <p:spPr>
              <a:xfrm>
                <a:off x="0" y="40132"/>
                <a:ext cx="4857877" cy="602741"/>
              </a:xfrm>
              <a:custGeom>
                <a:avLst/>
                <a:gdLst/>
                <a:ahLst/>
                <a:cxnLst/>
                <a:rect l="0" t="0" r="0" b="0"/>
                <a:pathLst>
                  <a:path w="7650" h="949">
                    <a:moveTo>
                      <a:pt x="7650" y="0"/>
                    </a:moveTo>
                    <a:cubicBezTo>
                      <a:pt x="7650" y="35"/>
                      <a:pt x="7621" y="63"/>
                      <a:pt x="7586" y="63"/>
                    </a:cubicBezTo>
                    <a:cubicBezTo>
                      <a:pt x="7586" y="63"/>
                      <a:pt x="7586" y="63"/>
                      <a:pt x="7586" y="63"/>
                    </a:cubicBezTo>
                    <a:lnTo>
                      <a:pt x="7586" y="63"/>
                    </a:lnTo>
                    <a:lnTo>
                      <a:pt x="7586" y="0"/>
                    </a:lnTo>
                    <a:lnTo>
                      <a:pt x="7586" y="0"/>
                    </a:lnTo>
                    <a:cubicBezTo>
                      <a:pt x="7586" y="17"/>
                      <a:pt x="7572" y="31"/>
                      <a:pt x="7555" y="31"/>
                    </a:cubicBezTo>
                    <a:cubicBezTo>
                      <a:pt x="7537" y="31"/>
                      <a:pt x="7523" y="17"/>
                      <a:pt x="7523" y="0"/>
                    </a:cubicBezTo>
                    <a:cubicBezTo>
                      <a:pt x="7523" y="0"/>
                      <a:pt x="7523" y="0"/>
                      <a:pt x="7523" y="0"/>
                    </a:cubicBezTo>
                    <a:lnTo>
                      <a:pt x="7523" y="0"/>
                    </a:lnTo>
                    <a:lnTo>
                      <a:pt x="752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28" y="63"/>
                      <a:pt x="0" y="91"/>
                      <a:pt x="0" y="126"/>
                    </a:cubicBezTo>
                    <a:lnTo>
                      <a:pt x="0" y="126"/>
                    </a:lnTo>
                    <a:lnTo>
                      <a:pt x="0" y="885"/>
                    </a:lnTo>
                    <a:lnTo>
                      <a:pt x="0" y="885"/>
                    </a:lnTo>
                    <a:cubicBezTo>
                      <a:pt x="0" y="920"/>
                      <a:pt x="28" y="949"/>
                      <a:pt x="63" y="949"/>
                    </a:cubicBezTo>
                    <a:cubicBezTo>
                      <a:pt x="98" y="949"/>
                      <a:pt x="126" y="920"/>
                      <a:pt x="126" y="885"/>
                    </a:cubicBezTo>
                    <a:lnTo>
                      <a:pt x="126" y="885"/>
                    </a:lnTo>
                    <a:lnTo>
                      <a:pt x="126" y="822"/>
                    </a:lnTo>
                    <a:lnTo>
                      <a:pt x="7586" y="822"/>
                    </a:lnTo>
                    <a:lnTo>
                      <a:pt x="7586" y="822"/>
                    </a:lnTo>
                    <a:cubicBezTo>
                      <a:pt x="7621" y="822"/>
                      <a:pt x="7650" y="794"/>
                      <a:pt x="7650" y="759"/>
                    </a:cubicBezTo>
                    <a:lnTo>
                      <a:pt x="7650" y="0"/>
                    </a:lnTo>
                    <a:close/>
                    <a:moveTo>
                      <a:pt x="63" y="190"/>
                    </a:moveTo>
                    <a:cubicBezTo>
                      <a:pt x="98" y="190"/>
                      <a:pt x="126" y="161"/>
                      <a:pt x="126" y="126"/>
                    </a:cubicBezTo>
                    <a:cubicBezTo>
                      <a:pt x="126" y="109"/>
                      <a:pt x="112" y="95"/>
                      <a:pt x="95" y="95"/>
                    </a:cubicBezTo>
                    <a:cubicBezTo>
                      <a:pt x="77" y="95"/>
                      <a:pt x="63" y="109"/>
                      <a:pt x="63" y="126"/>
                    </a:cubicBezTo>
                    <a:cubicBezTo>
                      <a:pt x="63" y="126"/>
                      <a:pt x="63" y="126"/>
                      <a:pt x="63" y="126"/>
                    </a:cubicBezTo>
                    <a:lnTo>
                      <a:pt x="63" y="190"/>
                    </a:lnTo>
                    <a:close/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8" name="path 1198"/>
              <p:cNvSpPr/>
              <p:nvPr/>
            </p:nvSpPr>
            <p:spPr>
              <a:xfrm>
                <a:off x="40258" y="0"/>
                <a:ext cx="4817618" cy="160782"/>
              </a:xfrm>
              <a:custGeom>
                <a:avLst/>
                <a:gdLst/>
                <a:ahLst/>
                <a:cxnLst/>
                <a:rect l="0" t="0" r="0" b="0"/>
                <a:pathLst>
                  <a:path w="7586" h="253">
                    <a:moveTo>
                      <a:pt x="0" y="253"/>
                    </a:moveTo>
                    <a:cubicBezTo>
                      <a:pt x="35" y="253"/>
                      <a:pt x="63" y="224"/>
                      <a:pt x="63" y="189"/>
                    </a:cubicBezTo>
                    <a:cubicBezTo>
                      <a:pt x="63" y="172"/>
                      <a:pt x="48" y="158"/>
                      <a:pt x="31" y="158"/>
                    </a:cubicBezTo>
                    <a:cubicBezTo>
                      <a:pt x="14" y="158"/>
                      <a:pt x="0" y="172"/>
                      <a:pt x="0" y="189"/>
                    </a:cubicBezTo>
                    <a:cubicBezTo>
                      <a:pt x="0" y="189"/>
                      <a:pt x="0" y="189"/>
                      <a:pt x="0" y="189"/>
                    </a:cubicBezTo>
                    <a:lnTo>
                      <a:pt x="0" y="253"/>
                    </a:lnTo>
                    <a:close/>
                    <a:moveTo>
                      <a:pt x="7523" y="126"/>
                    </a:moveTo>
                    <a:cubicBezTo>
                      <a:pt x="7558" y="126"/>
                      <a:pt x="7586" y="98"/>
                      <a:pt x="7586" y="63"/>
                    </a:cubicBezTo>
                    <a:cubicBezTo>
                      <a:pt x="7586" y="28"/>
                      <a:pt x="7558" y="0"/>
                      <a:pt x="7523" y="0"/>
                    </a:cubicBezTo>
                    <a:cubicBezTo>
                      <a:pt x="7488" y="0"/>
                      <a:pt x="7460" y="28"/>
                      <a:pt x="7460" y="63"/>
                    </a:cubicBezTo>
                    <a:cubicBezTo>
                      <a:pt x="7460" y="63"/>
                      <a:pt x="7460" y="63"/>
                      <a:pt x="7460" y="63"/>
                    </a:cubicBezTo>
                    <a:lnTo>
                      <a:pt x="7460" y="63"/>
                    </a:lnTo>
                    <a:cubicBezTo>
                      <a:pt x="7460" y="80"/>
                      <a:pt x="7474" y="94"/>
                      <a:pt x="7491" y="94"/>
                    </a:cubicBezTo>
                    <a:cubicBezTo>
                      <a:pt x="7509" y="94"/>
                      <a:pt x="7523" y="80"/>
                      <a:pt x="7523" y="63"/>
                    </a:cubicBezTo>
                    <a:lnTo>
                      <a:pt x="7523" y="126"/>
                    </a:lnTo>
                    <a:close/>
                  </a:path>
                </a:pathLst>
              </a:custGeom>
              <a:solidFill>
                <a:srgbClr val="005A9A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00" name="textbox 1200"/>
            <p:cNvSpPr/>
            <p:nvPr/>
          </p:nvSpPr>
          <p:spPr>
            <a:xfrm>
              <a:off x="-12700" y="-12700"/>
              <a:ext cx="4883784" cy="6921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32790" algn="l" rtl="0" eaLnBrk="0">
                <a:lnSpc>
                  <a:spcPct val="97000"/>
                </a:lnSpc>
                <a:spcBef>
                  <a:spcPts val="0"/>
                </a:spcBef>
              </a:pPr>
              <a:r>
                <a:rPr sz="18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案例时刻——宝贝计画</a:t>
              </a: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的战略澄清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202" name="picture 12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35062" y="2433933"/>
            <a:ext cx="1762759" cy="1543557"/>
          </a:xfrm>
          <a:prstGeom prst="rect">
            <a:avLst/>
          </a:prstGeom>
        </p:spPr>
      </p:pic>
      <p:pic>
        <p:nvPicPr>
          <p:cNvPr id="1204" name="picture 1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48964" y="1873122"/>
            <a:ext cx="1234058" cy="1313561"/>
          </a:xfrm>
          <a:prstGeom prst="rect">
            <a:avLst/>
          </a:prstGeom>
        </p:spPr>
      </p:pic>
      <p:pic>
        <p:nvPicPr>
          <p:cNvPr id="1206" name="picture 1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22775" y="3345560"/>
            <a:ext cx="1234058" cy="1313510"/>
          </a:xfrm>
          <a:prstGeom prst="rect">
            <a:avLst/>
          </a:prstGeom>
        </p:spPr>
      </p:pic>
      <p:sp>
        <p:nvSpPr>
          <p:cNvPr id="1208" name="textbox 1208"/>
          <p:cNvSpPr/>
          <p:nvPr/>
        </p:nvSpPr>
        <p:spPr>
          <a:xfrm>
            <a:off x="295689" y="1483861"/>
            <a:ext cx="6926580" cy="213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丏被《快公司》（ FastCompany）评选为“2014年度中国最具创新力企业50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强”之一。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10" name="picture 12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62351" y="3302634"/>
            <a:ext cx="342900" cy="1258112"/>
          </a:xfrm>
          <a:prstGeom prst="rect">
            <a:avLst/>
          </a:prstGeom>
        </p:spPr>
      </p:pic>
      <p:sp>
        <p:nvSpPr>
          <p:cNvPr id="1212" name="textbox 1212"/>
          <p:cNvSpPr/>
          <p:nvPr/>
        </p:nvSpPr>
        <p:spPr>
          <a:xfrm>
            <a:off x="5373242" y="1974088"/>
            <a:ext cx="368300" cy="1283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9900" kern="0" spc="-10" dirty="0">
                <a:solidFill>
                  <a:srgbClr val="7F7F7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!</a:t>
            </a:r>
            <a:endParaRPr sz="9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14" name="rect 1214"/>
          <p:cNvSpPr/>
          <p:nvPr/>
        </p:nvSpPr>
        <p:spPr>
          <a:xfrm>
            <a:off x="3178429" y="4474692"/>
            <a:ext cx="1148842" cy="114300"/>
          </a:xfrm>
          <a:prstGeom prst="rect">
            <a:avLst/>
          </a:prstGeom>
          <a:solidFill>
            <a:srgbClr val="7F7F7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16" name="rect 1216"/>
          <p:cNvSpPr/>
          <p:nvPr/>
        </p:nvSpPr>
        <p:spPr>
          <a:xfrm>
            <a:off x="4463922" y="1958594"/>
            <a:ext cx="1148841" cy="114300"/>
          </a:xfrm>
          <a:prstGeom prst="rect">
            <a:avLst/>
          </a:prstGeom>
          <a:solidFill>
            <a:srgbClr val="7F7F7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rect 12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0" name="textbox 1220"/>
          <p:cNvSpPr/>
          <p:nvPr/>
        </p:nvSpPr>
        <p:spPr>
          <a:xfrm>
            <a:off x="6664807" y="1039119"/>
            <a:ext cx="2374900" cy="30835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6735" algn="l" rtl="0" eaLnBrk="0">
              <a:lnSpc>
                <a:spcPts val="1855"/>
              </a:lnSpc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产品不市场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360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56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要墨守边界，勇于开拓新业务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1475"/>
              </a:spcBef>
            </a:pP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50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团队共创幵形成共识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147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56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怃考如何帮劣业务部门开展业务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51510" algn="l" rtl="0" eaLnBrk="0">
              <a:lnSpc>
                <a:spcPts val="1845"/>
              </a:lnSpc>
              <a:spcBef>
                <a:spcPts val="450"/>
              </a:spcBef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组织能力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3820" algn="l" rtl="0" eaLnBrk="0">
              <a:lnSpc>
                <a:spcPct val="97000"/>
              </a:lnSpc>
              <a:spcBef>
                <a:spcPts val="1370"/>
              </a:spcBef>
            </a:pPr>
            <a:r>
              <a:rPr sz="1200" kern="0" spc="-5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53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kern="0" spc="-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需要拥有或强化什么能力；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2260" indent="-218440" algn="l" rtl="0" eaLnBrk="0">
              <a:lnSpc>
                <a:spcPct val="190000"/>
              </a:lnSpc>
              <a:spcBef>
                <a:spcPts val="290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57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针对性人才能力提升及组织建</a:t>
            </a:r>
            <a:r>
              <a:rPr sz="12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2" name="textbox 1222"/>
          <p:cNvSpPr/>
          <p:nvPr/>
        </p:nvSpPr>
        <p:spPr>
          <a:xfrm>
            <a:off x="290764" y="4282541"/>
            <a:ext cx="8561705" cy="807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03625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注友商的商业模式、人才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政策等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indent="-2540" algn="l" rtl="0" eaLnBrk="0">
              <a:lnSpc>
                <a:spcPct val="99000"/>
              </a:lnSpc>
            </a:pP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注：在认论利润中心和成本中心时使用“功能定位”或“价值主张”而没有使用“愿景”“使命”，是考虑到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事级单位具有相对短期性和局部性的特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征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6" name="group 136"/>
          <p:cNvGrpSpPr/>
          <p:nvPr/>
        </p:nvGrpSpPr>
        <p:grpSpPr>
          <a:xfrm rot="21600000">
            <a:off x="281876" y="1076166"/>
            <a:ext cx="2512250" cy="2385091"/>
            <a:chOff x="0" y="0"/>
            <a:chExt cx="2512250" cy="2385091"/>
          </a:xfrm>
        </p:grpSpPr>
        <p:sp>
          <p:nvSpPr>
            <p:cNvPr id="1224" name="path 1224"/>
            <p:cNvSpPr/>
            <p:nvPr/>
          </p:nvSpPr>
          <p:spPr>
            <a:xfrm>
              <a:off x="0" y="209708"/>
              <a:ext cx="2512250" cy="2175383"/>
            </a:xfrm>
            <a:custGeom>
              <a:avLst/>
              <a:gdLst/>
              <a:ahLst/>
              <a:cxnLst/>
              <a:rect l="0" t="0" r="0" b="0"/>
              <a:pathLst>
                <a:path w="3956" h="3425">
                  <a:moveTo>
                    <a:pt x="3836" y="1070"/>
                  </a:moveTo>
                  <a:lnTo>
                    <a:pt x="120" y="1070"/>
                  </a:lnTo>
                  <a:cubicBezTo>
                    <a:pt x="52" y="1070"/>
                    <a:pt x="0" y="1133"/>
                    <a:pt x="6" y="1206"/>
                  </a:cubicBezTo>
                  <a:lnTo>
                    <a:pt x="188" y="3276"/>
                  </a:lnTo>
                  <a:cubicBezTo>
                    <a:pt x="195" y="3361"/>
                    <a:pt x="261" y="3425"/>
                    <a:pt x="339" y="3425"/>
                  </a:cubicBezTo>
                  <a:lnTo>
                    <a:pt x="3616" y="3425"/>
                  </a:lnTo>
                  <a:cubicBezTo>
                    <a:pt x="3694" y="3425"/>
                    <a:pt x="3760" y="3361"/>
                    <a:pt x="3767" y="3276"/>
                  </a:cubicBezTo>
                  <a:lnTo>
                    <a:pt x="3949" y="1206"/>
                  </a:lnTo>
                  <a:cubicBezTo>
                    <a:pt x="3956" y="1133"/>
                    <a:pt x="3903" y="1070"/>
                    <a:pt x="3836" y="1070"/>
                  </a:cubicBezTo>
                  <a:moveTo>
                    <a:pt x="3637" y="599"/>
                  </a:moveTo>
                  <a:cubicBezTo>
                    <a:pt x="3615" y="505"/>
                    <a:pt x="3507" y="428"/>
                    <a:pt x="3398" y="428"/>
                  </a:cubicBezTo>
                  <a:lnTo>
                    <a:pt x="2053" y="428"/>
                  </a:lnTo>
                  <a:cubicBezTo>
                    <a:pt x="1944" y="428"/>
                    <a:pt x="1790" y="360"/>
                    <a:pt x="1713" y="277"/>
                  </a:cubicBezTo>
                  <a:lnTo>
                    <a:pt x="1595" y="150"/>
                  </a:lnTo>
                  <a:cubicBezTo>
                    <a:pt x="1518" y="67"/>
                    <a:pt x="1365" y="0"/>
                    <a:pt x="1256" y="0"/>
                  </a:cubicBezTo>
                  <a:lnTo>
                    <a:pt x="613" y="0"/>
                  </a:lnTo>
                  <a:cubicBezTo>
                    <a:pt x="504" y="0"/>
                    <a:pt x="404" y="95"/>
                    <a:pt x="392" y="212"/>
                  </a:cubicBezTo>
                  <a:lnTo>
                    <a:pt x="335" y="856"/>
                  </a:lnTo>
                  <a:lnTo>
                    <a:pt x="3676" y="856"/>
                  </a:lnTo>
                  <a:cubicBezTo>
                    <a:pt x="3676" y="856"/>
                    <a:pt x="3637" y="599"/>
                    <a:pt x="3637" y="599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6" name="path 1226"/>
            <p:cNvSpPr/>
            <p:nvPr/>
          </p:nvSpPr>
          <p:spPr>
            <a:xfrm>
              <a:off x="496887" y="0"/>
              <a:ext cx="2004948" cy="2004980"/>
            </a:xfrm>
            <a:custGeom>
              <a:avLst/>
              <a:gdLst/>
              <a:ahLst/>
              <a:cxnLst/>
              <a:rect l="0" t="0" r="0" b="0"/>
              <a:pathLst>
                <a:path w="3157" h="3157">
                  <a:moveTo>
                    <a:pt x="1854" y="587"/>
                  </a:moveTo>
                  <a:cubicBezTo>
                    <a:pt x="1475" y="208"/>
                    <a:pt x="882" y="184"/>
                    <a:pt x="533" y="533"/>
                  </a:cubicBezTo>
                  <a:cubicBezTo>
                    <a:pt x="184" y="883"/>
                    <a:pt x="208" y="1475"/>
                    <a:pt x="587" y="1854"/>
                  </a:cubicBezTo>
                  <a:cubicBezTo>
                    <a:pt x="966" y="2233"/>
                    <a:pt x="1559" y="2257"/>
                    <a:pt x="1908" y="1908"/>
                  </a:cubicBezTo>
                  <a:cubicBezTo>
                    <a:pt x="2257" y="1559"/>
                    <a:pt x="2233" y="966"/>
                    <a:pt x="1854" y="587"/>
                  </a:cubicBezTo>
                  <a:moveTo>
                    <a:pt x="2189" y="2008"/>
                  </a:moveTo>
                  <a:lnTo>
                    <a:pt x="3127" y="2947"/>
                  </a:lnTo>
                  <a:cubicBezTo>
                    <a:pt x="3155" y="2974"/>
                    <a:pt x="3157" y="3016"/>
                    <a:pt x="3132" y="3041"/>
                  </a:cubicBezTo>
                  <a:lnTo>
                    <a:pt x="3041" y="3132"/>
                  </a:lnTo>
                  <a:cubicBezTo>
                    <a:pt x="3016" y="3157"/>
                    <a:pt x="2974" y="3155"/>
                    <a:pt x="2947" y="3128"/>
                  </a:cubicBezTo>
                  <a:lnTo>
                    <a:pt x="2008" y="2189"/>
                  </a:lnTo>
                  <a:cubicBezTo>
                    <a:pt x="1551" y="2547"/>
                    <a:pt x="860" y="2489"/>
                    <a:pt x="406" y="2035"/>
                  </a:cubicBezTo>
                  <a:cubicBezTo>
                    <a:pt x="-81" y="1547"/>
                    <a:pt x="-112" y="787"/>
                    <a:pt x="337" y="337"/>
                  </a:cubicBezTo>
                  <a:cubicBezTo>
                    <a:pt x="786" y="-112"/>
                    <a:pt x="1547" y="-81"/>
                    <a:pt x="2035" y="406"/>
                  </a:cubicBezTo>
                  <a:cubicBezTo>
                    <a:pt x="2489" y="860"/>
                    <a:pt x="2547" y="1551"/>
                    <a:pt x="2189" y="200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28" name="rect 1228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30" name="rect 1230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32" name="textbox 1232"/>
          <p:cNvSpPr/>
          <p:nvPr/>
        </p:nvSpPr>
        <p:spPr>
          <a:xfrm>
            <a:off x="313496" y="192115"/>
            <a:ext cx="7781925" cy="688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第事章：战略澄清会：快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速穿越战略迷雾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ct val="97000"/>
              </a:lnSpc>
              <a:tabLst>
                <a:tab pos="1959610" algn="l"/>
                <a:tab pos="776859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利润中心和成本中心的战略澄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清要点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34" name="picture 1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1236" name="textbox 1236"/>
          <p:cNvSpPr/>
          <p:nvPr/>
        </p:nvSpPr>
        <p:spPr>
          <a:xfrm>
            <a:off x="3360070" y="934561"/>
            <a:ext cx="3271520" cy="13614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3085" algn="l" rtl="0" eaLnBrk="0">
              <a:lnSpc>
                <a:spcPts val="1850"/>
              </a:lnSpc>
              <a:tabLst>
                <a:tab pos="78422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功能定位/价值主张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1170" indent="-226695" algn="l" rtl="0" eaLnBrk="0">
              <a:lnSpc>
                <a:spcPct val="124000"/>
              </a:lnSpc>
              <a:spcBef>
                <a:spcPts val="36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51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首先要理解幵澄清集团的战略意图，</a:t>
            </a:r>
            <a:r>
              <a:rPr sz="12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明确本单位的核心功能定位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4475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54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在此基础上，用简洁明了的语言总结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8" name="group 138"/>
          <p:cNvGrpSpPr/>
          <p:nvPr/>
        </p:nvGrpSpPr>
        <p:grpSpPr>
          <a:xfrm rot="21600000">
            <a:off x="6068693" y="947261"/>
            <a:ext cx="540702" cy="584358"/>
            <a:chOff x="0" y="0"/>
            <a:chExt cx="540702" cy="584358"/>
          </a:xfrm>
        </p:grpSpPr>
        <p:sp>
          <p:nvSpPr>
            <p:cNvPr id="1238" name="path 1238"/>
            <p:cNvSpPr/>
            <p:nvPr/>
          </p:nvSpPr>
          <p:spPr>
            <a:xfrm>
              <a:off x="0" y="0"/>
              <a:ext cx="540702" cy="584358"/>
            </a:xfrm>
            <a:custGeom>
              <a:avLst/>
              <a:gdLst/>
              <a:ahLst/>
              <a:cxnLst/>
              <a:rect l="0" t="0" r="0" b="0"/>
              <a:pathLst>
                <a:path w="851" h="920">
                  <a:moveTo>
                    <a:pt x="712" y="148"/>
                  </a:moveTo>
                  <a:cubicBezTo>
                    <a:pt x="871" y="320"/>
                    <a:pt x="871" y="599"/>
                    <a:pt x="712" y="771"/>
                  </a:cubicBezTo>
                  <a:cubicBezTo>
                    <a:pt x="554" y="943"/>
                    <a:pt x="297" y="943"/>
                    <a:pt x="138" y="771"/>
                  </a:cubicBezTo>
                  <a:cubicBezTo>
                    <a:pt x="-19" y="599"/>
                    <a:pt x="-19" y="320"/>
                    <a:pt x="138" y="148"/>
                  </a:cubicBezTo>
                  <a:cubicBezTo>
                    <a:pt x="297" y="-22"/>
                    <a:pt x="554" y="-22"/>
                    <a:pt x="712" y="148"/>
                  </a:cubicBezTo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40" name="path 1240"/>
            <p:cNvSpPr/>
            <p:nvPr/>
          </p:nvSpPr>
          <p:spPr>
            <a:xfrm>
              <a:off x="192246" y="158908"/>
              <a:ext cx="156209" cy="266572"/>
            </a:xfrm>
            <a:custGeom>
              <a:avLst/>
              <a:gdLst/>
              <a:ahLst/>
              <a:cxnLst/>
              <a:rect l="0" t="0" r="0" b="0"/>
              <a:pathLst>
                <a:path w="245" h="419">
                  <a:moveTo>
                    <a:pt x="113" y="20"/>
                  </a:moveTo>
                  <a:cubicBezTo>
                    <a:pt x="100" y="20"/>
                    <a:pt x="86" y="27"/>
                    <a:pt x="78" y="38"/>
                  </a:cubicBezTo>
                  <a:cubicBezTo>
                    <a:pt x="70" y="50"/>
                    <a:pt x="67" y="65"/>
                    <a:pt x="67" y="79"/>
                  </a:cubicBezTo>
                  <a:cubicBezTo>
                    <a:pt x="67" y="117"/>
                    <a:pt x="87" y="176"/>
                    <a:pt x="129" y="176"/>
                  </a:cubicBezTo>
                  <a:cubicBezTo>
                    <a:pt x="140" y="176"/>
                    <a:pt x="154" y="170"/>
                    <a:pt x="162" y="161"/>
                  </a:cubicBezTo>
                  <a:cubicBezTo>
                    <a:pt x="172" y="150"/>
                    <a:pt x="174" y="136"/>
                    <a:pt x="174" y="121"/>
                  </a:cubicBezTo>
                  <a:cubicBezTo>
                    <a:pt x="174" y="83"/>
                    <a:pt x="154" y="20"/>
                    <a:pt x="113" y="20"/>
                  </a:cubicBezTo>
                  <a:moveTo>
                    <a:pt x="148" y="265"/>
                  </a:moveTo>
                  <a:cubicBezTo>
                    <a:pt x="144" y="264"/>
                    <a:pt x="141" y="264"/>
                    <a:pt x="137" y="264"/>
                  </a:cubicBezTo>
                  <a:cubicBezTo>
                    <a:pt x="99" y="264"/>
                    <a:pt x="43" y="277"/>
                    <a:pt x="43" y="330"/>
                  </a:cubicBezTo>
                  <a:cubicBezTo>
                    <a:pt x="43" y="379"/>
                    <a:pt x="91" y="396"/>
                    <a:pt x="130" y="396"/>
                  </a:cubicBezTo>
                  <a:cubicBezTo>
                    <a:pt x="164" y="396"/>
                    <a:pt x="202" y="381"/>
                    <a:pt x="202" y="337"/>
                  </a:cubicBezTo>
                  <a:cubicBezTo>
                    <a:pt x="202" y="303"/>
                    <a:pt x="171" y="282"/>
                    <a:pt x="148" y="265"/>
                  </a:cubicBezTo>
                  <a:moveTo>
                    <a:pt x="245" y="0"/>
                  </a:moveTo>
                  <a:lnTo>
                    <a:pt x="214" y="22"/>
                  </a:lnTo>
                  <a:lnTo>
                    <a:pt x="183" y="22"/>
                  </a:lnTo>
                  <a:cubicBezTo>
                    <a:pt x="205" y="42"/>
                    <a:pt x="218" y="64"/>
                    <a:pt x="218" y="95"/>
                  </a:cubicBezTo>
                  <a:cubicBezTo>
                    <a:pt x="218" y="161"/>
                    <a:pt x="163" y="168"/>
                    <a:pt x="163" y="200"/>
                  </a:cubicBezTo>
                  <a:cubicBezTo>
                    <a:pt x="163" y="233"/>
                    <a:pt x="235" y="245"/>
                    <a:pt x="235" y="316"/>
                  </a:cubicBezTo>
                  <a:cubicBezTo>
                    <a:pt x="235" y="331"/>
                    <a:pt x="231" y="346"/>
                    <a:pt x="223" y="360"/>
                  </a:cubicBezTo>
                  <a:cubicBezTo>
                    <a:pt x="200" y="403"/>
                    <a:pt x="150" y="419"/>
                    <a:pt x="105" y="419"/>
                  </a:cubicBezTo>
                  <a:cubicBezTo>
                    <a:pt x="70" y="419"/>
                    <a:pt x="27" y="409"/>
                    <a:pt x="8" y="374"/>
                  </a:cubicBezTo>
                  <a:cubicBezTo>
                    <a:pt x="2" y="364"/>
                    <a:pt x="0" y="353"/>
                    <a:pt x="0" y="341"/>
                  </a:cubicBezTo>
                  <a:cubicBezTo>
                    <a:pt x="0" y="312"/>
                    <a:pt x="16" y="289"/>
                    <a:pt x="37" y="274"/>
                  </a:cubicBezTo>
                  <a:cubicBezTo>
                    <a:pt x="65" y="256"/>
                    <a:pt x="100" y="251"/>
                    <a:pt x="131" y="249"/>
                  </a:cubicBezTo>
                  <a:cubicBezTo>
                    <a:pt x="123" y="237"/>
                    <a:pt x="117" y="227"/>
                    <a:pt x="117" y="212"/>
                  </a:cubicBezTo>
                  <a:cubicBezTo>
                    <a:pt x="117" y="204"/>
                    <a:pt x="118" y="197"/>
                    <a:pt x="121" y="191"/>
                  </a:cubicBezTo>
                  <a:cubicBezTo>
                    <a:pt x="116" y="191"/>
                    <a:pt x="111" y="192"/>
                    <a:pt x="106" y="192"/>
                  </a:cubicBezTo>
                  <a:cubicBezTo>
                    <a:pt x="60" y="192"/>
                    <a:pt x="24" y="156"/>
                    <a:pt x="24" y="105"/>
                  </a:cubicBezTo>
                  <a:cubicBezTo>
                    <a:pt x="24" y="78"/>
                    <a:pt x="36" y="51"/>
                    <a:pt x="55" y="32"/>
                  </a:cubicBezTo>
                  <a:cubicBezTo>
                    <a:pt x="80" y="9"/>
                    <a:pt x="116" y="0"/>
                    <a:pt x="148" y="0"/>
                  </a:cubicBezTo>
                  <a:cubicBezTo>
                    <a:pt x="148" y="0"/>
                    <a:pt x="245" y="0"/>
                    <a:pt x="245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group 140"/>
          <p:cNvGrpSpPr/>
          <p:nvPr/>
        </p:nvGrpSpPr>
        <p:grpSpPr>
          <a:xfrm rot="21600000">
            <a:off x="3372770" y="947261"/>
            <a:ext cx="540734" cy="584358"/>
            <a:chOff x="0" y="0"/>
            <a:chExt cx="540734" cy="584358"/>
          </a:xfrm>
        </p:grpSpPr>
        <p:sp>
          <p:nvSpPr>
            <p:cNvPr id="1242" name="path 1242"/>
            <p:cNvSpPr/>
            <p:nvPr/>
          </p:nvSpPr>
          <p:spPr>
            <a:xfrm>
              <a:off x="0" y="0"/>
              <a:ext cx="540734" cy="584358"/>
            </a:xfrm>
            <a:custGeom>
              <a:avLst/>
              <a:gdLst/>
              <a:ahLst/>
              <a:cxnLst/>
              <a:rect l="0" t="0" r="0" b="0"/>
              <a:pathLst>
                <a:path w="851" h="920">
                  <a:moveTo>
                    <a:pt x="712" y="148"/>
                  </a:moveTo>
                  <a:cubicBezTo>
                    <a:pt x="871" y="320"/>
                    <a:pt x="871" y="599"/>
                    <a:pt x="712" y="771"/>
                  </a:cubicBezTo>
                  <a:cubicBezTo>
                    <a:pt x="554" y="943"/>
                    <a:pt x="297" y="943"/>
                    <a:pt x="138" y="771"/>
                  </a:cubicBezTo>
                  <a:cubicBezTo>
                    <a:pt x="-19" y="599"/>
                    <a:pt x="-19" y="320"/>
                    <a:pt x="138" y="148"/>
                  </a:cubicBezTo>
                  <a:cubicBezTo>
                    <a:pt x="297" y="-22"/>
                    <a:pt x="554" y="-22"/>
                    <a:pt x="712" y="148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44" name="path 1244"/>
            <p:cNvSpPr/>
            <p:nvPr/>
          </p:nvSpPr>
          <p:spPr>
            <a:xfrm>
              <a:off x="161004" y="173513"/>
              <a:ext cx="218694" cy="237235"/>
            </a:xfrm>
            <a:custGeom>
              <a:avLst/>
              <a:gdLst/>
              <a:ahLst/>
              <a:cxnLst/>
              <a:rect l="0" t="0" r="0" b="0"/>
              <a:pathLst>
                <a:path w="344" h="373">
                  <a:moveTo>
                    <a:pt x="338" y="53"/>
                  </a:moveTo>
                  <a:lnTo>
                    <a:pt x="319" y="53"/>
                  </a:lnTo>
                  <a:cubicBezTo>
                    <a:pt x="316" y="53"/>
                    <a:pt x="313" y="50"/>
                    <a:pt x="313" y="46"/>
                  </a:cubicBezTo>
                  <a:cubicBezTo>
                    <a:pt x="313" y="42"/>
                    <a:pt x="316" y="40"/>
                    <a:pt x="319" y="40"/>
                  </a:cubicBezTo>
                  <a:lnTo>
                    <a:pt x="338" y="40"/>
                  </a:lnTo>
                  <a:cubicBezTo>
                    <a:pt x="341" y="40"/>
                    <a:pt x="344" y="42"/>
                    <a:pt x="344" y="46"/>
                  </a:cubicBezTo>
                  <a:cubicBezTo>
                    <a:pt x="344" y="50"/>
                    <a:pt x="341" y="53"/>
                    <a:pt x="338" y="53"/>
                  </a:cubicBezTo>
                  <a:moveTo>
                    <a:pt x="332" y="86"/>
                  </a:moveTo>
                  <a:cubicBezTo>
                    <a:pt x="330" y="86"/>
                    <a:pt x="329" y="86"/>
                    <a:pt x="327" y="84"/>
                  </a:cubicBezTo>
                  <a:lnTo>
                    <a:pt x="310" y="66"/>
                  </a:lnTo>
                  <a:cubicBezTo>
                    <a:pt x="307" y="63"/>
                    <a:pt x="307" y="59"/>
                    <a:pt x="310" y="56"/>
                  </a:cubicBezTo>
                  <a:cubicBezTo>
                    <a:pt x="312" y="53"/>
                    <a:pt x="316" y="53"/>
                    <a:pt x="319" y="56"/>
                  </a:cubicBezTo>
                  <a:lnTo>
                    <a:pt x="336" y="75"/>
                  </a:lnTo>
                  <a:cubicBezTo>
                    <a:pt x="339" y="78"/>
                    <a:pt x="339" y="82"/>
                    <a:pt x="336" y="84"/>
                  </a:cubicBezTo>
                  <a:cubicBezTo>
                    <a:pt x="335" y="86"/>
                    <a:pt x="333" y="86"/>
                    <a:pt x="332" y="86"/>
                  </a:cubicBezTo>
                  <a:moveTo>
                    <a:pt x="319" y="37"/>
                  </a:moveTo>
                  <a:cubicBezTo>
                    <a:pt x="317" y="38"/>
                    <a:pt x="316" y="39"/>
                    <a:pt x="314" y="39"/>
                  </a:cubicBezTo>
                  <a:cubicBezTo>
                    <a:pt x="313" y="39"/>
                    <a:pt x="311" y="38"/>
                    <a:pt x="310" y="37"/>
                  </a:cubicBezTo>
                  <a:cubicBezTo>
                    <a:pt x="307" y="34"/>
                    <a:pt x="307" y="30"/>
                    <a:pt x="310" y="27"/>
                  </a:cubicBezTo>
                  <a:lnTo>
                    <a:pt x="327" y="8"/>
                  </a:lnTo>
                  <a:cubicBezTo>
                    <a:pt x="330" y="6"/>
                    <a:pt x="334" y="6"/>
                    <a:pt x="336" y="8"/>
                  </a:cubicBezTo>
                  <a:cubicBezTo>
                    <a:pt x="339" y="11"/>
                    <a:pt x="339" y="15"/>
                    <a:pt x="336" y="18"/>
                  </a:cubicBezTo>
                  <a:cubicBezTo>
                    <a:pt x="336" y="18"/>
                    <a:pt x="319" y="37"/>
                    <a:pt x="319" y="37"/>
                  </a:cubicBezTo>
                  <a:moveTo>
                    <a:pt x="307" y="26"/>
                  </a:moveTo>
                  <a:cubicBezTo>
                    <a:pt x="307" y="30"/>
                    <a:pt x="304" y="33"/>
                    <a:pt x="301" y="33"/>
                  </a:cubicBezTo>
                  <a:cubicBezTo>
                    <a:pt x="297" y="33"/>
                    <a:pt x="295" y="30"/>
                    <a:pt x="295" y="26"/>
                  </a:cubicBezTo>
                  <a:lnTo>
                    <a:pt x="295" y="6"/>
                  </a:lnTo>
                  <a:cubicBezTo>
                    <a:pt x="295" y="2"/>
                    <a:pt x="297" y="0"/>
                    <a:pt x="301" y="0"/>
                  </a:cubicBezTo>
                  <a:cubicBezTo>
                    <a:pt x="304" y="0"/>
                    <a:pt x="307" y="2"/>
                    <a:pt x="307" y="6"/>
                  </a:cubicBezTo>
                  <a:cubicBezTo>
                    <a:pt x="307" y="6"/>
                    <a:pt x="307" y="26"/>
                    <a:pt x="307" y="26"/>
                  </a:cubicBezTo>
                  <a:moveTo>
                    <a:pt x="288" y="39"/>
                  </a:moveTo>
                  <a:cubicBezTo>
                    <a:pt x="286" y="39"/>
                    <a:pt x="284" y="38"/>
                    <a:pt x="283" y="37"/>
                  </a:cubicBezTo>
                  <a:lnTo>
                    <a:pt x="266" y="18"/>
                  </a:lnTo>
                  <a:cubicBezTo>
                    <a:pt x="263" y="15"/>
                    <a:pt x="263" y="11"/>
                    <a:pt x="266" y="8"/>
                  </a:cubicBezTo>
                  <a:cubicBezTo>
                    <a:pt x="268" y="6"/>
                    <a:pt x="272" y="6"/>
                    <a:pt x="275" y="8"/>
                  </a:cubicBezTo>
                  <a:lnTo>
                    <a:pt x="292" y="27"/>
                  </a:lnTo>
                  <a:cubicBezTo>
                    <a:pt x="294" y="30"/>
                    <a:pt x="294" y="34"/>
                    <a:pt x="292" y="37"/>
                  </a:cubicBezTo>
                  <a:cubicBezTo>
                    <a:pt x="291" y="38"/>
                    <a:pt x="289" y="39"/>
                    <a:pt x="288" y="39"/>
                  </a:cubicBezTo>
                  <a:moveTo>
                    <a:pt x="93" y="115"/>
                  </a:moveTo>
                  <a:cubicBezTo>
                    <a:pt x="66" y="127"/>
                    <a:pt x="43" y="151"/>
                    <a:pt x="32" y="181"/>
                  </a:cubicBezTo>
                  <a:cubicBezTo>
                    <a:pt x="30" y="188"/>
                    <a:pt x="32" y="196"/>
                    <a:pt x="39" y="199"/>
                  </a:cubicBezTo>
                  <a:cubicBezTo>
                    <a:pt x="40" y="199"/>
                    <a:pt x="42" y="200"/>
                    <a:pt x="43" y="200"/>
                  </a:cubicBezTo>
                  <a:cubicBezTo>
                    <a:pt x="49" y="200"/>
                    <a:pt x="53" y="197"/>
                    <a:pt x="55" y="191"/>
                  </a:cubicBezTo>
                  <a:cubicBezTo>
                    <a:pt x="64" y="168"/>
                    <a:pt x="81" y="149"/>
                    <a:pt x="102" y="140"/>
                  </a:cubicBezTo>
                  <a:cubicBezTo>
                    <a:pt x="109" y="137"/>
                    <a:pt x="112" y="129"/>
                    <a:pt x="109" y="122"/>
                  </a:cubicBezTo>
                  <a:cubicBezTo>
                    <a:pt x="107" y="116"/>
                    <a:pt x="100" y="112"/>
                    <a:pt x="93" y="115"/>
                  </a:cubicBezTo>
                  <a:moveTo>
                    <a:pt x="299" y="58"/>
                  </a:moveTo>
                  <a:lnTo>
                    <a:pt x="252" y="108"/>
                  </a:lnTo>
                  <a:lnTo>
                    <a:pt x="265" y="122"/>
                  </a:lnTo>
                  <a:cubicBezTo>
                    <a:pt x="270" y="128"/>
                    <a:pt x="270" y="136"/>
                    <a:pt x="265" y="142"/>
                  </a:cubicBezTo>
                  <a:lnTo>
                    <a:pt x="253" y="155"/>
                  </a:lnTo>
                  <a:cubicBezTo>
                    <a:pt x="264" y="176"/>
                    <a:pt x="270" y="200"/>
                    <a:pt x="270" y="226"/>
                  </a:cubicBezTo>
                  <a:cubicBezTo>
                    <a:pt x="270" y="308"/>
                    <a:pt x="210" y="373"/>
                    <a:pt x="135" y="373"/>
                  </a:cubicBezTo>
                  <a:cubicBezTo>
                    <a:pt x="60" y="373"/>
                    <a:pt x="0" y="308"/>
                    <a:pt x="0" y="226"/>
                  </a:cubicBezTo>
                  <a:cubicBezTo>
                    <a:pt x="0" y="145"/>
                    <a:pt x="60" y="80"/>
                    <a:pt x="135" y="80"/>
                  </a:cubicBezTo>
                  <a:cubicBezTo>
                    <a:pt x="159" y="80"/>
                    <a:pt x="181" y="87"/>
                    <a:pt x="201" y="98"/>
                  </a:cubicBezTo>
                  <a:lnTo>
                    <a:pt x="213" y="85"/>
                  </a:lnTo>
                  <a:cubicBezTo>
                    <a:pt x="218" y="80"/>
                    <a:pt x="226" y="80"/>
                    <a:pt x="230" y="85"/>
                  </a:cubicBezTo>
                  <a:lnTo>
                    <a:pt x="244" y="99"/>
                  </a:lnTo>
                  <a:lnTo>
                    <a:pt x="290" y="48"/>
                  </a:lnTo>
                  <a:cubicBezTo>
                    <a:pt x="290" y="48"/>
                    <a:pt x="299" y="58"/>
                    <a:pt x="299" y="5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46" name="textbox 1246"/>
          <p:cNvSpPr/>
          <p:nvPr/>
        </p:nvSpPr>
        <p:spPr>
          <a:xfrm>
            <a:off x="3664051" y="3184982"/>
            <a:ext cx="2679700" cy="9353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49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因地制宜、因时制宜，制定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灵活策略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1140" algn="l" rtl="0" eaLnBrk="0">
              <a:lnSpc>
                <a:spcPct val="97000"/>
              </a:lnSpc>
              <a:spcBef>
                <a:spcPts val="148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朋务公司战略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540" dirty="0">
                <a:solidFill>
                  <a:srgbClr val="7F7F7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要对竞争对手保持动态跟踪，特别关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8" name="textbox 1248"/>
          <p:cNvSpPr/>
          <p:nvPr/>
        </p:nvSpPr>
        <p:spPr>
          <a:xfrm>
            <a:off x="3360070" y="2367483"/>
            <a:ext cx="2354579" cy="812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228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概括出本单位的价值主张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3085" algn="l" rtl="0" eaLnBrk="0">
              <a:lnSpc>
                <a:spcPts val="1850"/>
              </a:lnSpc>
              <a:tabLst>
                <a:tab pos="94361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竞争&amp;增长战略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2" name="group 142"/>
          <p:cNvGrpSpPr/>
          <p:nvPr/>
        </p:nvGrpSpPr>
        <p:grpSpPr>
          <a:xfrm rot="21600000">
            <a:off x="3372770" y="2563622"/>
            <a:ext cx="540734" cy="584358"/>
            <a:chOff x="0" y="0"/>
            <a:chExt cx="540734" cy="584358"/>
          </a:xfrm>
        </p:grpSpPr>
        <p:sp>
          <p:nvSpPr>
            <p:cNvPr id="1250" name="path 1250"/>
            <p:cNvSpPr/>
            <p:nvPr/>
          </p:nvSpPr>
          <p:spPr>
            <a:xfrm>
              <a:off x="0" y="0"/>
              <a:ext cx="540734" cy="584358"/>
            </a:xfrm>
            <a:custGeom>
              <a:avLst/>
              <a:gdLst/>
              <a:ahLst/>
              <a:cxnLst/>
              <a:rect l="0" t="0" r="0" b="0"/>
              <a:pathLst>
                <a:path w="851" h="920">
                  <a:moveTo>
                    <a:pt x="712" y="148"/>
                  </a:moveTo>
                  <a:cubicBezTo>
                    <a:pt x="871" y="320"/>
                    <a:pt x="871" y="599"/>
                    <a:pt x="712" y="771"/>
                  </a:cubicBezTo>
                  <a:cubicBezTo>
                    <a:pt x="554" y="943"/>
                    <a:pt x="297" y="943"/>
                    <a:pt x="138" y="771"/>
                  </a:cubicBezTo>
                  <a:cubicBezTo>
                    <a:pt x="-19" y="599"/>
                    <a:pt x="-19" y="320"/>
                    <a:pt x="138" y="148"/>
                  </a:cubicBezTo>
                  <a:cubicBezTo>
                    <a:pt x="297" y="-22"/>
                    <a:pt x="554" y="-22"/>
                    <a:pt x="712" y="148"/>
                  </a:cubicBezTo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52" name="path 1252"/>
            <p:cNvSpPr/>
            <p:nvPr/>
          </p:nvSpPr>
          <p:spPr>
            <a:xfrm>
              <a:off x="155669" y="167767"/>
              <a:ext cx="229489" cy="248919"/>
            </a:xfrm>
            <a:custGeom>
              <a:avLst/>
              <a:gdLst/>
              <a:ahLst/>
              <a:cxnLst/>
              <a:rect l="0" t="0" r="0" b="0"/>
              <a:pathLst>
                <a:path w="361" h="391">
                  <a:moveTo>
                    <a:pt x="199" y="182"/>
                  </a:moveTo>
                  <a:lnTo>
                    <a:pt x="199" y="73"/>
                  </a:lnTo>
                  <a:lnTo>
                    <a:pt x="161" y="73"/>
                  </a:lnTo>
                  <a:lnTo>
                    <a:pt x="161" y="200"/>
                  </a:lnTo>
                  <a:lnTo>
                    <a:pt x="95" y="242"/>
                  </a:lnTo>
                  <a:lnTo>
                    <a:pt x="114" y="278"/>
                  </a:lnTo>
                  <a:lnTo>
                    <a:pt x="191" y="229"/>
                  </a:lnTo>
                  <a:cubicBezTo>
                    <a:pt x="195" y="226"/>
                    <a:pt x="199" y="220"/>
                    <a:pt x="199" y="214"/>
                  </a:cubicBezTo>
                  <a:lnTo>
                    <a:pt x="199" y="210"/>
                  </a:lnTo>
                  <a:lnTo>
                    <a:pt x="279" y="125"/>
                  </a:lnTo>
                  <a:cubicBezTo>
                    <a:pt x="275" y="120"/>
                    <a:pt x="271" y="114"/>
                    <a:pt x="267" y="110"/>
                  </a:cubicBezTo>
                  <a:cubicBezTo>
                    <a:pt x="267" y="110"/>
                    <a:pt x="199" y="182"/>
                    <a:pt x="199" y="182"/>
                  </a:cubicBezTo>
                  <a:moveTo>
                    <a:pt x="180" y="351"/>
                  </a:moveTo>
                  <a:cubicBezTo>
                    <a:pt x="101" y="351"/>
                    <a:pt x="37" y="281"/>
                    <a:pt x="37" y="195"/>
                  </a:cubicBezTo>
                  <a:cubicBezTo>
                    <a:pt x="37" y="110"/>
                    <a:pt x="101" y="40"/>
                    <a:pt x="180" y="40"/>
                  </a:cubicBezTo>
                  <a:cubicBezTo>
                    <a:pt x="259" y="40"/>
                    <a:pt x="323" y="110"/>
                    <a:pt x="323" y="195"/>
                  </a:cubicBezTo>
                  <a:cubicBezTo>
                    <a:pt x="323" y="281"/>
                    <a:pt x="259" y="351"/>
                    <a:pt x="180" y="351"/>
                  </a:cubicBezTo>
                  <a:moveTo>
                    <a:pt x="180" y="0"/>
                  </a:moveTo>
                  <a:cubicBezTo>
                    <a:pt x="80" y="0"/>
                    <a:pt x="0" y="87"/>
                    <a:pt x="0" y="195"/>
                  </a:cubicBezTo>
                  <a:cubicBezTo>
                    <a:pt x="0" y="304"/>
                    <a:pt x="80" y="391"/>
                    <a:pt x="180" y="391"/>
                  </a:cubicBezTo>
                  <a:cubicBezTo>
                    <a:pt x="280" y="391"/>
                    <a:pt x="361" y="304"/>
                    <a:pt x="361" y="195"/>
                  </a:cubicBezTo>
                  <a:cubicBezTo>
                    <a:pt x="361" y="87"/>
                    <a:pt x="280" y="0"/>
                    <a:pt x="18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group 144"/>
          <p:cNvGrpSpPr/>
          <p:nvPr/>
        </p:nvGrpSpPr>
        <p:grpSpPr>
          <a:xfrm rot="21600000">
            <a:off x="6077870" y="2563622"/>
            <a:ext cx="540702" cy="584358"/>
            <a:chOff x="0" y="0"/>
            <a:chExt cx="540702" cy="584358"/>
          </a:xfrm>
        </p:grpSpPr>
        <p:sp>
          <p:nvSpPr>
            <p:cNvPr id="1254" name="path 1254"/>
            <p:cNvSpPr/>
            <p:nvPr/>
          </p:nvSpPr>
          <p:spPr>
            <a:xfrm>
              <a:off x="0" y="0"/>
              <a:ext cx="540702" cy="584358"/>
            </a:xfrm>
            <a:custGeom>
              <a:avLst/>
              <a:gdLst/>
              <a:ahLst/>
              <a:cxnLst/>
              <a:rect l="0" t="0" r="0" b="0"/>
              <a:pathLst>
                <a:path w="851" h="920">
                  <a:moveTo>
                    <a:pt x="712" y="148"/>
                  </a:moveTo>
                  <a:cubicBezTo>
                    <a:pt x="871" y="320"/>
                    <a:pt x="871" y="599"/>
                    <a:pt x="712" y="771"/>
                  </a:cubicBezTo>
                  <a:cubicBezTo>
                    <a:pt x="554" y="943"/>
                    <a:pt x="297" y="943"/>
                    <a:pt x="138" y="771"/>
                  </a:cubicBezTo>
                  <a:cubicBezTo>
                    <a:pt x="-19" y="599"/>
                    <a:pt x="-19" y="320"/>
                    <a:pt x="138" y="148"/>
                  </a:cubicBezTo>
                  <a:cubicBezTo>
                    <a:pt x="297" y="-22"/>
                    <a:pt x="554" y="-22"/>
                    <a:pt x="712" y="148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56" name="path 1256"/>
            <p:cNvSpPr/>
            <p:nvPr/>
          </p:nvSpPr>
          <p:spPr>
            <a:xfrm>
              <a:off x="145002" y="159003"/>
              <a:ext cx="250698" cy="266446"/>
            </a:xfrm>
            <a:custGeom>
              <a:avLst/>
              <a:gdLst/>
              <a:ahLst/>
              <a:cxnLst/>
              <a:rect l="0" t="0" r="0" b="0"/>
              <a:pathLst>
                <a:path w="394" h="419">
                  <a:moveTo>
                    <a:pt x="328" y="162"/>
                  </a:moveTo>
                  <a:lnTo>
                    <a:pt x="328" y="90"/>
                  </a:lnTo>
                  <a:lnTo>
                    <a:pt x="285" y="90"/>
                  </a:lnTo>
                  <a:lnTo>
                    <a:pt x="285" y="162"/>
                  </a:lnTo>
                  <a:lnTo>
                    <a:pt x="219" y="162"/>
                  </a:lnTo>
                  <a:lnTo>
                    <a:pt x="219" y="209"/>
                  </a:lnTo>
                  <a:lnTo>
                    <a:pt x="285" y="209"/>
                  </a:lnTo>
                  <a:lnTo>
                    <a:pt x="285" y="281"/>
                  </a:lnTo>
                  <a:lnTo>
                    <a:pt x="328" y="281"/>
                  </a:lnTo>
                  <a:lnTo>
                    <a:pt x="328" y="209"/>
                  </a:lnTo>
                  <a:lnTo>
                    <a:pt x="394" y="209"/>
                  </a:lnTo>
                  <a:lnTo>
                    <a:pt x="394" y="162"/>
                  </a:lnTo>
                  <a:cubicBezTo>
                    <a:pt x="394" y="162"/>
                    <a:pt x="328" y="162"/>
                    <a:pt x="328" y="162"/>
                  </a:cubicBezTo>
                  <a:moveTo>
                    <a:pt x="157" y="81"/>
                  </a:moveTo>
                  <a:cubicBezTo>
                    <a:pt x="167" y="119"/>
                    <a:pt x="152" y="158"/>
                    <a:pt x="128" y="166"/>
                  </a:cubicBezTo>
                  <a:cubicBezTo>
                    <a:pt x="126" y="167"/>
                    <a:pt x="123" y="167"/>
                    <a:pt x="120" y="167"/>
                  </a:cubicBezTo>
                  <a:cubicBezTo>
                    <a:pt x="98" y="167"/>
                    <a:pt x="76" y="143"/>
                    <a:pt x="68" y="110"/>
                  </a:cubicBezTo>
                  <a:cubicBezTo>
                    <a:pt x="64" y="92"/>
                    <a:pt x="64" y="75"/>
                    <a:pt x="69" y="60"/>
                  </a:cubicBezTo>
                  <a:cubicBezTo>
                    <a:pt x="74" y="44"/>
                    <a:pt x="84" y="34"/>
                    <a:pt x="95" y="31"/>
                  </a:cubicBezTo>
                  <a:cubicBezTo>
                    <a:pt x="97" y="30"/>
                    <a:pt x="101" y="29"/>
                    <a:pt x="103" y="29"/>
                  </a:cubicBezTo>
                  <a:cubicBezTo>
                    <a:pt x="130" y="29"/>
                    <a:pt x="147" y="41"/>
                    <a:pt x="157" y="81"/>
                  </a:cubicBezTo>
                  <a:moveTo>
                    <a:pt x="184" y="319"/>
                  </a:moveTo>
                  <a:cubicBezTo>
                    <a:pt x="186" y="353"/>
                    <a:pt x="159" y="377"/>
                    <a:pt x="119" y="381"/>
                  </a:cubicBezTo>
                  <a:cubicBezTo>
                    <a:pt x="79" y="384"/>
                    <a:pt x="46" y="364"/>
                    <a:pt x="44" y="331"/>
                  </a:cubicBezTo>
                  <a:cubicBezTo>
                    <a:pt x="43" y="314"/>
                    <a:pt x="50" y="298"/>
                    <a:pt x="62" y="286"/>
                  </a:cubicBezTo>
                  <a:cubicBezTo>
                    <a:pt x="75" y="273"/>
                    <a:pt x="93" y="266"/>
                    <a:pt x="112" y="264"/>
                  </a:cubicBezTo>
                  <a:cubicBezTo>
                    <a:pt x="115" y="264"/>
                    <a:pt x="117" y="264"/>
                    <a:pt x="119" y="264"/>
                  </a:cubicBezTo>
                  <a:cubicBezTo>
                    <a:pt x="157" y="264"/>
                    <a:pt x="182" y="288"/>
                    <a:pt x="184" y="319"/>
                  </a:cubicBezTo>
                  <a:moveTo>
                    <a:pt x="20" y="104"/>
                  </a:moveTo>
                  <a:cubicBezTo>
                    <a:pt x="20" y="140"/>
                    <a:pt x="31" y="166"/>
                    <a:pt x="53" y="181"/>
                  </a:cubicBezTo>
                  <a:cubicBezTo>
                    <a:pt x="71" y="193"/>
                    <a:pt x="91" y="195"/>
                    <a:pt x="102" y="195"/>
                  </a:cubicBezTo>
                  <a:cubicBezTo>
                    <a:pt x="105" y="195"/>
                    <a:pt x="107" y="195"/>
                    <a:pt x="108" y="195"/>
                  </a:cubicBezTo>
                  <a:cubicBezTo>
                    <a:pt x="108" y="195"/>
                    <a:pt x="105" y="218"/>
                    <a:pt x="121" y="242"/>
                  </a:cubicBezTo>
                  <a:lnTo>
                    <a:pt x="120" y="242"/>
                  </a:lnTo>
                  <a:cubicBezTo>
                    <a:pt x="92" y="242"/>
                    <a:pt x="0" y="248"/>
                    <a:pt x="0" y="331"/>
                  </a:cubicBezTo>
                  <a:cubicBezTo>
                    <a:pt x="0" y="415"/>
                    <a:pt x="84" y="419"/>
                    <a:pt x="101" y="419"/>
                  </a:cubicBezTo>
                  <a:cubicBezTo>
                    <a:pt x="103" y="419"/>
                    <a:pt x="104" y="419"/>
                    <a:pt x="104" y="419"/>
                  </a:cubicBezTo>
                  <a:cubicBezTo>
                    <a:pt x="104" y="419"/>
                    <a:pt x="105" y="419"/>
                    <a:pt x="107" y="419"/>
                  </a:cubicBezTo>
                  <a:cubicBezTo>
                    <a:pt x="118" y="419"/>
                    <a:pt x="146" y="418"/>
                    <a:pt x="172" y="404"/>
                  </a:cubicBezTo>
                  <a:cubicBezTo>
                    <a:pt x="207" y="386"/>
                    <a:pt x="224" y="355"/>
                    <a:pt x="224" y="311"/>
                  </a:cubicBezTo>
                  <a:cubicBezTo>
                    <a:pt x="224" y="269"/>
                    <a:pt x="197" y="244"/>
                    <a:pt x="178" y="226"/>
                  </a:cubicBezTo>
                  <a:cubicBezTo>
                    <a:pt x="167" y="215"/>
                    <a:pt x="156" y="205"/>
                    <a:pt x="156" y="196"/>
                  </a:cubicBezTo>
                  <a:cubicBezTo>
                    <a:pt x="156" y="186"/>
                    <a:pt x="164" y="179"/>
                    <a:pt x="173" y="170"/>
                  </a:cubicBezTo>
                  <a:cubicBezTo>
                    <a:pt x="188" y="155"/>
                    <a:pt x="203" y="134"/>
                    <a:pt x="203" y="95"/>
                  </a:cubicBezTo>
                  <a:cubicBezTo>
                    <a:pt x="203" y="60"/>
                    <a:pt x="198" y="37"/>
                    <a:pt x="173" y="22"/>
                  </a:cubicBezTo>
                  <a:cubicBezTo>
                    <a:pt x="176" y="20"/>
                    <a:pt x="185" y="19"/>
                    <a:pt x="190" y="18"/>
                  </a:cubicBezTo>
                  <a:cubicBezTo>
                    <a:pt x="204" y="17"/>
                    <a:pt x="224" y="14"/>
                    <a:pt x="224" y="2"/>
                  </a:cubicBezTo>
                  <a:lnTo>
                    <a:pt x="224" y="0"/>
                  </a:lnTo>
                  <a:lnTo>
                    <a:pt x="123" y="0"/>
                  </a:lnTo>
                  <a:cubicBezTo>
                    <a:pt x="122" y="0"/>
                    <a:pt x="20" y="4"/>
                    <a:pt x="20" y="10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 12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60" name="rect 126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62" name="rect 126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64" name="textbox 1264"/>
          <p:cNvSpPr/>
          <p:nvPr/>
        </p:nvSpPr>
        <p:spPr>
          <a:xfrm>
            <a:off x="385124" y="192115"/>
            <a:ext cx="7710169" cy="721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5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略解码会的形式和认论框架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66" name="picture 12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1268" name="textbox 1268"/>
          <p:cNvSpPr/>
          <p:nvPr/>
        </p:nvSpPr>
        <p:spPr>
          <a:xfrm>
            <a:off x="652221" y="4472736"/>
            <a:ext cx="6767194" cy="538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注：在“战略解码八步曲”中，第一至第六步是战略解码会的内容，第七步即召开个人绩效合约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PK会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25520" algn="l" rtl="0" eaLnBrk="0">
              <a:lnSpc>
                <a:spcPct val="97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战略解码八步曲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70" name="textbox 1270"/>
          <p:cNvSpPr/>
          <p:nvPr/>
        </p:nvSpPr>
        <p:spPr>
          <a:xfrm>
            <a:off x="2508605" y="3616528"/>
            <a:ext cx="1854200" cy="752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将（企业或组织的）硬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仗和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ct val="154000"/>
              </a:lnSpc>
              <a:spcBef>
                <a:spcPts val="1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行动计划落实到个人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，幵不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个人绩效合约挂钩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72" name="textbox 1272"/>
          <p:cNvSpPr/>
          <p:nvPr/>
        </p:nvSpPr>
        <p:spPr>
          <a:xfrm>
            <a:off x="4223969" y="1830146"/>
            <a:ext cx="1853564" cy="751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分析外部竞争环境和内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部问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154000"/>
              </a:lnSpc>
              <a:spcBef>
                <a:spcPts val="5"/>
              </a:spcBef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题（ SWOT分析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理解、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澄清上级期望和客户需求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74" name="textbox 1274"/>
          <p:cNvSpPr/>
          <p:nvPr/>
        </p:nvSpPr>
        <p:spPr>
          <a:xfrm>
            <a:off x="724769" y="1830146"/>
            <a:ext cx="1699260" cy="7473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回顼战略澄清成果，明确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9525" algn="l" rtl="0" eaLnBrk="0">
              <a:lnSpc>
                <a:spcPct val="152000"/>
              </a:lnSpc>
              <a:spcBef>
                <a:spcPts val="2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中长期战略目标，怃考次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年（当年）总体目标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6" name="group 146"/>
          <p:cNvGrpSpPr/>
          <p:nvPr/>
        </p:nvGrpSpPr>
        <p:grpSpPr>
          <a:xfrm rot="21600000">
            <a:off x="6598792" y="1214475"/>
            <a:ext cx="1788541" cy="481228"/>
            <a:chOff x="0" y="0"/>
            <a:chExt cx="1788541" cy="481228"/>
          </a:xfrm>
        </p:grpSpPr>
        <p:sp>
          <p:nvSpPr>
            <p:cNvPr id="1276" name="path 1276"/>
            <p:cNvSpPr/>
            <p:nvPr/>
          </p:nvSpPr>
          <p:spPr>
            <a:xfrm>
              <a:off x="481203" y="216243"/>
              <a:ext cx="1307338" cy="34925"/>
            </a:xfrm>
            <a:custGeom>
              <a:avLst/>
              <a:gdLst/>
              <a:ahLst/>
              <a:cxnLst/>
              <a:rect l="0" t="0" r="0" b="0"/>
              <a:pathLst>
                <a:path w="2058" h="55">
                  <a:moveTo>
                    <a:pt x="0" y="27"/>
                  </a:moveTo>
                  <a:lnTo>
                    <a:pt x="2058" y="27"/>
                  </a:lnTo>
                </a:path>
              </a:pathLst>
            </a:custGeom>
            <a:noFill/>
            <a:ln w="34925" cap="flat">
              <a:solidFill>
                <a:srgbClr val="999999"/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78" name="path 1278"/>
            <p:cNvSpPr/>
            <p:nvPr/>
          </p:nvSpPr>
          <p:spPr>
            <a:xfrm>
              <a:off x="0" y="0"/>
              <a:ext cx="503452" cy="481228"/>
            </a:xfrm>
            <a:custGeom>
              <a:avLst/>
              <a:gdLst/>
              <a:ahLst/>
              <a:cxnLst/>
              <a:rect l="0" t="0" r="0" b="0"/>
              <a:pathLst>
                <a:path w="792" h="757">
                  <a:moveTo>
                    <a:pt x="35" y="722"/>
                  </a:moveTo>
                  <a:lnTo>
                    <a:pt x="757" y="722"/>
                  </a:lnTo>
                  <a:lnTo>
                    <a:pt x="757" y="0"/>
                  </a:lnTo>
                  <a:moveTo>
                    <a:pt x="35" y="0"/>
                  </a:moveTo>
                  <a:lnTo>
                    <a:pt x="35" y="722"/>
                  </a:lnTo>
                </a:path>
              </a:pathLst>
            </a:custGeom>
            <a:noFill/>
            <a:ln w="44450" cap="flat">
              <a:solidFill>
                <a:srgbClr val="4F81BD"/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80" name="textbox 1280"/>
          <p:cNvSpPr/>
          <p:nvPr/>
        </p:nvSpPr>
        <p:spPr>
          <a:xfrm>
            <a:off x="6296863" y="3616528"/>
            <a:ext cx="1699895" cy="462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对每一场硬仗进行明确界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165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定和描述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2" name="textbox 1282"/>
          <p:cNvSpPr/>
          <p:nvPr/>
        </p:nvSpPr>
        <p:spPr>
          <a:xfrm>
            <a:off x="4509363" y="3616528"/>
            <a:ext cx="1397000" cy="462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将年度硬仗分解细化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165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成具体的行动计划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4" name="textbox 1284"/>
          <p:cNvSpPr/>
          <p:nvPr/>
        </p:nvSpPr>
        <p:spPr>
          <a:xfrm>
            <a:off x="875029" y="3616528"/>
            <a:ext cx="1395094" cy="462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对以上成果进行审传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50545" algn="l" rtl="0" eaLnBrk="0">
              <a:lnSpc>
                <a:spcPts val="2165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贯彻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6" name="textbox 1286"/>
          <p:cNvSpPr/>
          <p:nvPr/>
        </p:nvSpPr>
        <p:spPr>
          <a:xfrm>
            <a:off x="2701036" y="1901774"/>
            <a:ext cx="1243964" cy="462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9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明晰、落实、分解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16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企业年度经营预算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8" name="textbox 1288"/>
          <p:cNvSpPr/>
          <p:nvPr/>
        </p:nvSpPr>
        <p:spPr>
          <a:xfrm>
            <a:off x="6345987" y="1901774"/>
            <a:ext cx="1243330" cy="462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形成（企业或组织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algn="l" rtl="0" eaLnBrk="0">
              <a:lnSpc>
                <a:spcPts val="216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的）年度硬仗清单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90" name="picture 12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1527" y="1391539"/>
            <a:ext cx="1083309" cy="104775"/>
          </a:xfrm>
          <a:prstGeom prst="rect">
            <a:avLst/>
          </a:prstGeom>
        </p:spPr>
      </p:pic>
      <p:grpSp>
        <p:nvGrpSpPr>
          <p:cNvPr id="148" name="group 148"/>
          <p:cNvGrpSpPr/>
          <p:nvPr/>
        </p:nvGrpSpPr>
        <p:grpSpPr>
          <a:xfrm rot="21600000">
            <a:off x="3121914" y="1192250"/>
            <a:ext cx="503453" cy="503453"/>
            <a:chOff x="0" y="0"/>
            <a:chExt cx="503453" cy="503453"/>
          </a:xfrm>
        </p:grpSpPr>
        <p:sp>
          <p:nvSpPr>
            <p:cNvPr id="1292" name="path 1292"/>
            <p:cNvSpPr/>
            <p:nvPr/>
          </p:nvSpPr>
          <p:spPr>
            <a:xfrm>
              <a:off x="0" y="0"/>
              <a:ext cx="503453" cy="503453"/>
            </a:xfrm>
            <a:custGeom>
              <a:avLst/>
              <a:gdLst/>
              <a:ahLst/>
              <a:cxnLst/>
              <a:rect l="0" t="0" r="0" b="0"/>
              <a:pathLst>
                <a:path w="792" h="792">
                  <a:moveTo>
                    <a:pt x="35" y="757"/>
                  </a:moveTo>
                  <a:lnTo>
                    <a:pt x="757" y="757"/>
                  </a:lnTo>
                  <a:lnTo>
                    <a:pt x="757" y="35"/>
                  </a:lnTo>
                  <a:lnTo>
                    <a:pt x="35" y="35"/>
                  </a:lnTo>
                  <a:lnTo>
                    <a:pt x="35" y="757"/>
                  </a:lnTo>
                  <a:close/>
                </a:path>
              </a:pathLst>
            </a:custGeom>
            <a:noFill/>
            <a:ln w="44450" cap="flat">
              <a:solidFill>
                <a:srgbClr val="4F81BD"/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94" name="textbox 1294"/>
            <p:cNvSpPr/>
            <p:nvPr/>
          </p:nvSpPr>
          <p:spPr>
            <a:xfrm>
              <a:off x="-12700" y="-12700"/>
              <a:ext cx="528955" cy="5638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0810" algn="l" rtl="0" eaLnBrk="0">
                <a:lnSpc>
                  <a:spcPct val="84000"/>
                </a:lnSpc>
                <a:spcBef>
                  <a:spcPts val="0"/>
                </a:spcBef>
              </a:pPr>
              <a:r>
                <a:rPr sz="1200" b="1" i="1" kern="0" spc="13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296" name="picture 12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319902" y="1391539"/>
            <a:ext cx="1083437" cy="104775"/>
          </a:xfrm>
          <a:prstGeom prst="rect">
            <a:avLst/>
          </a:prstGeom>
        </p:spPr>
      </p:pic>
      <p:grpSp>
        <p:nvGrpSpPr>
          <p:cNvPr id="150" name="group 150"/>
          <p:cNvGrpSpPr/>
          <p:nvPr/>
        </p:nvGrpSpPr>
        <p:grpSpPr>
          <a:xfrm rot="21600000">
            <a:off x="4860289" y="1192250"/>
            <a:ext cx="503453" cy="503453"/>
            <a:chOff x="0" y="0"/>
            <a:chExt cx="503453" cy="503453"/>
          </a:xfrm>
        </p:grpSpPr>
        <p:sp>
          <p:nvSpPr>
            <p:cNvPr id="1298" name="path 1298"/>
            <p:cNvSpPr/>
            <p:nvPr/>
          </p:nvSpPr>
          <p:spPr>
            <a:xfrm>
              <a:off x="0" y="0"/>
              <a:ext cx="503453" cy="503453"/>
            </a:xfrm>
            <a:custGeom>
              <a:avLst/>
              <a:gdLst/>
              <a:ahLst/>
              <a:cxnLst/>
              <a:rect l="0" t="0" r="0" b="0"/>
              <a:pathLst>
                <a:path w="792" h="792">
                  <a:moveTo>
                    <a:pt x="35" y="757"/>
                  </a:moveTo>
                  <a:lnTo>
                    <a:pt x="757" y="757"/>
                  </a:lnTo>
                  <a:lnTo>
                    <a:pt x="757" y="35"/>
                  </a:lnTo>
                  <a:lnTo>
                    <a:pt x="35" y="35"/>
                  </a:lnTo>
                  <a:lnTo>
                    <a:pt x="35" y="757"/>
                  </a:lnTo>
                  <a:close/>
                </a:path>
              </a:pathLst>
            </a:custGeom>
            <a:noFill/>
            <a:ln w="44450" cap="flat">
              <a:solidFill>
                <a:srgbClr val="4F81BD"/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00" name="textbox 1300"/>
            <p:cNvSpPr/>
            <p:nvPr/>
          </p:nvSpPr>
          <p:spPr>
            <a:xfrm>
              <a:off x="-12700" y="-12700"/>
              <a:ext cx="528955" cy="5638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79070" algn="l" rtl="0" eaLnBrk="0">
                <a:lnSpc>
                  <a:spcPct val="84000"/>
                </a:lnSpc>
                <a:spcBef>
                  <a:spcPts val="0"/>
                </a:spcBef>
              </a:pPr>
              <a:r>
                <a:rPr sz="1200" b="1" i="1" kern="0" spc="13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302" name="picture 1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061972" y="3065017"/>
            <a:ext cx="1083437" cy="104775"/>
          </a:xfrm>
          <a:prstGeom prst="rect">
            <a:avLst/>
          </a:prstGeom>
        </p:spPr>
      </p:pic>
      <p:grpSp>
        <p:nvGrpSpPr>
          <p:cNvPr id="152" name="group 152"/>
          <p:cNvGrpSpPr/>
          <p:nvPr/>
        </p:nvGrpSpPr>
        <p:grpSpPr>
          <a:xfrm rot="21600000">
            <a:off x="3121914" y="2865602"/>
            <a:ext cx="503453" cy="503453"/>
            <a:chOff x="0" y="0"/>
            <a:chExt cx="503453" cy="503453"/>
          </a:xfrm>
        </p:grpSpPr>
        <p:sp>
          <p:nvSpPr>
            <p:cNvPr id="1304" name="path 1304"/>
            <p:cNvSpPr/>
            <p:nvPr/>
          </p:nvSpPr>
          <p:spPr>
            <a:xfrm>
              <a:off x="0" y="0"/>
              <a:ext cx="503453" cy="503453"/>
            </a:xfrm>
            <a:custGeom>
              <a:avLst/>
              <a:gdLst/>
              <a:ahLst/>
              <a:cxnLst/>
              <a:rect l="0" t="0" r="0" b="0"/>
              <a:pathLst>
                <a:path w="792" h="792">
                  <a:moveTo>
                    <a:pt x="35" y="757"/>
                  </a:moveTo>
                  <a:lnTo>
                    <a:pt x="757" y="757"/>
                  </a:lnTo>
                  <a:lnTo>
                    <a:pt x="757" y="35"/>
                  </a:lnTo>
                  <a:lnTo>
                    <a:pt x="35" y="35"/>
                  </a:lnTo>
                  <a:lnTo>
                    <a:pt x="35" y="757"/>
                  </a:lnTo>
                  <a:close/>
                </a:path>
              </a:pathLst>
            </a:custGeom>
            <a:noFill/>
            <a:ln w="44450" cap="flat">
              <a:solidFill>
                <a:srgbClr val="595959"/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06" name="textbox 1306"/>
            <p:cNvSpPr/>
            <p:nvPr/>
          </p:nvSpPr>
          <p:spPr>
            <a:xfrm>
              <a:off x="-12700" y="-12700"/>
              <a:ext cx="528955" cy="5638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6637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200" b="1" i="1" kern="0" spc="13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07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308" name="picture 13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800475" y="3065017"/>
            <a:ext cx="1083309" cy="104775"/>
          </a:xfrm>
          <a:prstGeom prst="rect">
            <a:avLst/>
          </a:prstGeom>
        </p:spPr>
      </p:pic>
      <p:grpSp>
        <p:nvGrpSpPr>
          <p:cNvPr id="154" name="group 154"/>
          <p:cNvGrpSpPr/>
          <p:nvPr/>
        </p:nvGrpSpPr>
        <p:grpSpPr>
          <a:xfrm rot="21600000">
            <a:off x="4860289" y="2865602"/>
            <a:ext cx="503453" cy="503453"/>
            <a:chOff x="0" y="0"/>
            <a:chExt cx="503453" cy="503453"/>
          </a:xfrm>
        </p:grpSpPr>
        <p:sp>
          <p:nvSpPr>
            <p:cNvPr id="1310" name="path 1310"/>
            <p:cNvSpPr/>
            <p:nvPr/>
          </p:nvSpPr>
          <p:spPr>
            <a:xfrm>
              <a:off x="0" y="0"/>
              <a:ext cx="503453" cy="503453"/>
            </a:xfrm>
            <a:custGeom>
              <a:avLst/>
              <a:gdLst/>
              <a:ahLst/>
              <a:cxnLst/>
              <a:rect l="0" t="0" r="0" b="0"/>
              <a:pathLst>
                <a:path w="792" h="792">
                  <a:moveTo>
                    <a:pt x="35" y="757"/>
                  </a:moveTo>
                  <a:lnTo>
                    <a:pt x="757" y="757"/>
                  </a:lnTo>
                  <a:lnTo>
                    <a:pt x="757" y="35"/>
                  </a:lnTo>
                  <a:lnTo>
                    <a:pt x="35" y="35"/>
                  </a:lnTo>
                  <a:lnTo>
                    <a:pt x="35" y="757"/>
                  </a:lnTo>
                  <a:close/>
                </a:path>
              </a:pathLst>
            </a:custGeom>
            <a:noFill/>
            <a:ln w="44450" cap="flat">
              <a:solidFill>
                <a:srgbClr val="595959"/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12" name="textbox 1312"/>
            <p:cNvSpPr/>
            <p:nvPr/>
          </p:nvSpPr>
          <p:spPr>
            <a:xfrm>
              <a:off x="-12700" y="-12700"/>
              <a:ext cx="528955" cy="5638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7208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200" b="1" i="1" kern="0" spc="13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06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56" name="group 156"/>
          <p:cNvGrpSpPr/>
          <p:nvPr/>
        </p:nvGrpSpPr>
        <p:grpSpPr>
          <a:xfrm rot="21600000">
            <a:off x="1383411" y="1192250"/>
            <a:ext cx="503453" cy="503453"/>
            <a:chOff x="0" y="0"/>
            <a:chExt cx="503453" cy="503453"/>
          </a:xfrm>
        </p:grpSpPr>
        <p:sp>
          <p:nvSpPr>
            <p:cNvPr id="1314" name="path 1314"/>
            <p:cNvSpPr/>
            <p:nvPr/>
          </p:nvSpPr>
          <p:spPr>
            <a:xfrm>
              <a:off x="0" y="0"/>
              <a:ext cx="503453" cy="503453"/>
            </a:xfrm>
            <a:custGeom>
              <a:avLst/>
              <a:gdLst/>
              <a:ahLst/>
              <a:cxnLst/>
              <a:rect l="0" t="0" r="0" b="0"/>
              <a:pathLst>
                <a:path w="792" h="792">
                  <a:moveTo>
                    <a:pt x="35" y="757"/>
                  </a:moveTo>
                  <a:lnTo>
                    <a:pt x="757" y="757"/>
                  </a:lnTo>
                  <a:lnTo>
                    <a:pt x="757" y="35"/>
                  </a:lnTo>
                  <a:lnTo>
                    <a:pt x="35" y="35"/>
                  </a:lnTo>
                  <a:lnTo>
                    <a:pt x="35" y="757"/>
                  </a:lnTo>
                  <a:close/>
                </a:path>
              </a:pathLst>
            </a:custGeom>
            <a:noFill/>
            <a:ln w="44450" cap="flat">
              <a:solidFill>
                <a:srgbClr val="4F81BD"/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16" name="textbox 1316"/>
            <p:cNvSpPr/>
            <p:nvPr/>
          </p:nvSpPr>
          <p:spPr>
            <a:xfrm>
              <a:off x="-12700" y="-12700"/>
              <a:ext cx="528955" cy="5638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4305" algn="l" rtl="0" eaLnBrk="0">
                <a:lnSpc>
                  <a:spcPct val="84000"/>
                </a:lnSpc>
                <a:spcBef>
                  <a:spcPts val="0"/>
                </a:spcBef>
              </a:pPr>
              <a:r>
                <a:rPr sz="1200" b="1" i="1" kern="0" spc="13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58" name="group 158"/>
          <p:cNvGrpSpPr/>
          <p:nvPr/>
        </p:nvGrpSpPr>
        <p:grpSpPr>
          <a:xfrm rot="21600000">
            <a:off x="1383411" y="2865602"/>
            <a:ext cx="503453" cy="503453"/>
            <a:chOff x="0" y="0"/>
            <a:chExt cx="503453" cy="503453"/>
          </a:xfrm>
        </p:grpSpPr>
        <p:sp>
          <p:nvSpPr>
            <p:cNvPr id="1318" name="path 1318"/>
            <p:cNvSpPr/>
            <p:nvPr/>
          </p:nvSpPr>
          <p:spPr>
            <a:xfrm>
              <a:off x="0" y="0"/>
              <a:ext cx="503453" cy="503453"/>
            </a:xfrm>
            <a:custGeom>
              <a:avLst/>
              <a:gdLst/>
              <a:ahLst/>
              <a:cxnLst/>
              <a:rect l="0" t="0" r="0" b="0"/>
              <a:pathLst>
                <a:path w="792" h="792">
                  <a:moveTo>
                    <a:pt x="35" y="757"/>
                  </a:moveTo>
                  <a:lnTo>
                    <a:pt x="757" y="757"/>
                  </a:lnTo>
                  <a:lnTo>
                    <a:pt x="757" y="35"/>
                  </a:lnTo>
                  <a:lnTo>
                    <a:pt x="35" y="35"/>
                  </a:lnTo>
                  <a:lnTo>
                    <a:pt x="35" y="757"/>
                  </a:lnTo>
                  <a:close/>
                </a:path>
              </a:pathLst>
            </a:custGeom>
            <a:noFill/>
            <a:ln w="44450" cap="flat">
              <a:solidFill>
                <a:srgbClr val="595959"/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20" name="textbox 1320"/>
            <p:cNvSpPr/>
            <p:nvPr/>
          </p:nvSpPr>
          <p:spPr>
            <a:xfrm>
              <a:off x="-12700" y="-12700"/>
              <a:ext cx="528955" cy="5638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986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200" b="1" i="1" kern="0" spc="13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08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322" name="picture 13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538851" y="3065017"/>
            <a:ext cx="1082166" cy="104775"/>
          </a:xfrm>
          <a:prstGeom prst="rect">
            <a:avLst/>
          </a:prstGeom>
        </p:spPr>
      </p:pic>
      <p:grpSp>
        <p:nvGrpSpPr>
          <p:cNvPr id="160" name="group 160"/>
          <p:cNvGrpSpPr/>
          <p:nvPr/>
        </p:nvGrpSpPr>
        <p:grpSpPr>
          <a:xfrm rot="21600000">
            <a:off x="6598792" y="2865602"/>
            <a:ext cx="503452" cy="503453"/>
            <a:chOff x="0" y="0"/>
            <a:chExt cx="503452" cy="503453"/>
          </a:xfrm>
        </p:grpSpPr>
        <p:sp>
          <p:nvSpPr>
            <p:cNvPr id="1324" name="path 1324"/>
            <p:cNvSpPr/>
            <p:nvPr/>
          </p:nvSpPr>
          <p:spPr>
            <a:xfrm>
              <a:off x="0" y="0"/>
              <a:ext cx="503452" cy="503453"/>
            </a:xfrm>
            <a:custGeom>
              <a:avLst/>
              <a:gdLst/>
              <a:ahLst/>
              <a:cxnLst/>
              <a:rect l="0" t="0" r="0" b="0"/>
              <a:pathLst>
                <a:path w="792" h="792">
                  <a:moveTo>
                    <a:pt x="35" y="757"/>
                  </a:moveTo>
                  <a:lnTo>
                    <a:pt x="757" y="757"/>
                  </a:lnTo>
                  <a:lnTo>
                    <a:pt x="757" y="35"/>
                  </a:lnTo>
                  <a:lnTo>
                    <a:pt x="35" y="35"/>
                  </a:lnTo>
                  <a:lnTo>
                    <a:pt x="35" y="757"/>
                  </a:lnTo>
                  <a:close/>
                </a:path>
              </a:pathLst>
            </a:custGeom>
            <a:noFill/>
            <a:ln w="44450" cap="flat">
              <a:solidFill>
                <a:srgbClr val="595959"/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26" name="textbox 1326"/>
            <p:cNvSpPr/>
            <p:nvPr/>
          </p:nvSpPr>
          <p:spPr>
            <a:xfrm>
              <a:off x="-12700" y="-12700"/>
              <a:ext cx="528955" cy="5638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795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200" b="1" i="1" kern="0" spc="13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05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328" name="picture 13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277354" y="3070225"/>
            <a:ext cx="1109217" cy="104775"/>
          </a:xfrm>
          <a:prstGeom prst="rect">
            <a:avLst/>
          </a:prstGeom>
        </p:spPr>
      </p:pic>
      <p:pic>
        <p:nvPicPr>
          <p:cNvPr id="1330" name="picture 13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843024" y="1391539"/>
            <a:ext cx="1083436" cy="104775"/>
          </a:xfrm>
          <a:prstGeom prst="rect">
            <a:avLst/>
          </a:prstGeom>
        </p:spPr>
      </p:pic>
      <p:sp>
        <p:nvSpPr>
          <p:cNvPr id="1332" name="path 1332"/>
          <p:cNvSpPr/>
          <p:nvPr/>
        </p:nvSpPr>
        <p:spPr>
          <a:xfrm>
            <a:off x="8368855" y="1443736"/>
            <a:ext cx="34925" cy="1687575"/>
          </a:xfrm>
          <a:custGeom>
            <a:avLst/>
            <a:gdLst/>
            <a:ahLst/>
            <a:cxnLst/>
            <a:rect l="0" t="0" r="0" b="0"/>
            <a:pathLst>
              <a:path w="55" h="2657">
                <a:moveTo>
                  <a:pt x="27" y="0"/>
                </a:moveTo>
                <a:lnTo>
                  <a:pt x="27" y="2657"/>
                </a:lnTo>
              </a:path>
            </a:pathLst>
          </a:custGeom>
          <a:noFill/>
          <a:ln w="34925" cap="flat">
            <a:solidFill>
              <a:srgbClr val="999999"/>
            </a:solidFill>
            <a:prstDash val="solid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4" name="textbox 1334"/>
          <p:cNvSpPr/>
          <p:nvPr/>
        </p:nvSpPr>
        <p:spPr>
          <a:xfrm>
            <a:off x="6728816" y="1348384"/>
            <a:ext cx="248284" cy="1790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200" b="1" i="1" kern="0" spc="1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6" name="rect 1336"/>
          <p:cNvSpPr/>
          <p:nvPr/>
        </p:nvSpPr>
        <p:spPr>
          <a:xfrm>
            <a:off x="6621017" y="1192250"/>
            <a:ext cx="459002" cy="44450"/>
          </a:xfrm>
          <a:prstGeom prst="rect">
            <a:avLst/>
          </a:prstGeom>
          <a:solidFill>
            <a:srgbClr val="4F81B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 6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44450" y="1362075"/>
            <a:ext cx="3599941" cy="2700642"/>
            <a:chOff x="0" y="0"/>
            <a:chExt cx="3599941" cy="2700642"/>
          </a:xfrm>
        </p:grpSpPr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599941" cy="2700642"/>
            </a:xfrm>
            <a:prstGeom prst="rect">
              <a:avLst/>
            </a:prstGeom>
          </p:spPr>
        </p:pic>
        <p:sp>
          <p:nvSpPr>
            <p:cNvPr id="72" name="textbox 72"/>
            <p:cNvSpPr/>
            <p:nvPr/>
          </p:nvSpPr>
          <p:spPr>
            <a:xfrm>
              <a:off x="-12700" y="-12700"/>
              <a:ext cx="3625850" cy="28289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015" algn="l" rtl="0" eaLnBrk="0">
                <a:lnSpc>
                  <a:spcPct val="76000"/>
                </a:lnSpc>
                <a:spcBef>
                  <a:spcPts val="5"/>
                </a:spcBef>
              </a:pPr>
              <a:r>
                <a:rPr sz="3600" b="1" kern="0" spc="-70" dirty="0">
                  <a:solidFill>
                    <a:srgbClr val="0070C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PART ONE</a:t>
              </a:r>
              <a:endParaRPr sz="36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74" name="textbox 74"/>
          <p:cNvSpPr/>
          <p:nvPr/>
        </p:nvSpPr>
        <p:spPr>
          <a:xfrm>
            <a:off x="4744176" y="1190898"/>
            <a:ext cx="4352290" cy="1301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1910"/>
              </a:spcBef>
            </a:pPr>
            <a:r>
              <a:rPr sz="2700" b="1" kern="0" spc="5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战略解码的基础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81735" algn="l" rtl="0" eaLnBrk="0">
              <a:lnSpc>
                <a:spcPts val="1850"/>
              </a:lnSpc>
              <a:spcBef>
                <a:spcPts val="0"/>
              </a:spcBef>
            </a:pPr>
            <a:r>
              <a:rPr sz="1500" kern="0" spc="1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RIDER</a:t>
            </a:r>
            <a:r>
              <a:rPr sz="1500" kern="0" spc="1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模型不</a:t>
            </a: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RACE</a:t>
            </a:r>
            <a:r>
              <a:rPr sz="1500" kern="0" spc="1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原则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309101" y="2995416"/>
            <a:ext cx="3006725" cy="15138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跨越战略规划不战略执行之间的鸿沟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360"/>
              </a:lnSpc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RIDER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425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RACE原则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战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略解码如何发挥作用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21801" y="4302437"/>
            <a:ext cx="126598" cy="130878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321801" y="3875718"/>
            <a:ext cx="126598" cy="130878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21801" y="3448743"/>
            <a:ext cx="126598" cy="130878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21801" y="3022024"/>
            <a:ext cx="126598" cy="130878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5379110" y="4923593"/>
            <a:ext cx="3484879" cy="186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endParaRPr sz="1200" kern="0" spc="0" dirty="0">
              <a:solidFill>
                <a:srgbClr val="59595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5">
                <a:extLst>
                  <a:ext uri="{DAF060AB-1E55-43B9-8AAB-6FB025537F2F}">
                    <wpsdc:hlinkClr xmlns:wpsdc="http://www.wps.cn/officeDocument/2017/drawingmlCustomData" val="595959"/>
                    <wpsdc:folHlinkClr xmlns:wpsdc="http://www.wps.cn/officeDocument/2017/drawingmlCustomData" val="595959"/>
                    <wpsdc:hlinkUnderline xmlns:wpsdc="http://www.wps.cn/officeDocument/2017/drawingmlCustomData" val="0"/>
                  </a:ext>
                </a:extLst>
              </a:hlinkClick>
            </a:endParaRPr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932173" y="2507488"/>
            <a:ext cx="4684776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rect 13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40" name="picture 13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55247" y="2143150"/>
            <a:ext cx="4518823" cy="2605508"/>
          </a:xfrm>
          <a:prstGeom prst="rect">
            <a:avLst/>
          </a:prstGeom>
        </p:spPr>
      </p:pic>
      <p:sp>
        <p:nvSpPr>
          <p:cNvPr id="1342" name="textbox 1342"/>
          <p:cNvSpPr/>
          <p:nvPr/>
        </p:nvSpPr>
        <p:spPr>
          <a:xfrm>
            <a:off x="367495" y="1129411"/>
            <a:ext cx="8380730" cy="8680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98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略成熟度反映的是企业领导者以及管理团队对战略的怃考深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度和确信抂插程度。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2065" algn="l" rtl="0" eaLnBrk="0">
              <a:lnSpc>
                <a:spcPct val="122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管理团队成熟度反映的是管理团队（尤其是高管团队）不企业的契合度（可以基于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工作背景及工作年限进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行衡量），管理团队对企业所在市场及竞争对手的了解程度，以及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管理团队内部的配合协作程度。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4" name="textbox 1344"/>
          <p:cNvSpPr/>
          <p:nvPr/>
        </p:nvSpPr>
        <p:spPr>
          <a:xfrm>
            <a:off x="590194" y="2315362"/>
            <a:ext cx="2291714" cy="22250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★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略澄清阶段问题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清单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4800"/>
              </a:lnSpc>
            </a:pPr>
            <a:r>
              <a:rPr sz="24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★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参考资料及问题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58000"/>
              </a:lnSpc>
              <a:spcBef>
                <a:spcPts val="5"/>
              </a:spcBef>
            </a:pPr>
            <a:r>
              <a:rPr sz="24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★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针对核心班子的预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备会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★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会议议题、形式等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6" name="path 1346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348" name="table 1348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965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召开战略解码会，需要准</a:t>
                      </a: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备什么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350" name="textbox 1350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52" name="picture 1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1354" name="textbox 1354"/>
          <p:cNvSpPr/>
          <p:nvPr/>
        </p:nvSpPr>
        <p:spPr>
          <a:xfrm>
            <a:off x="5658256" y="4843373"/>
            <a:ext cx="1694179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战略解码准备度评估矩阵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rect 13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62" name="group 162"/>
          <p:cNvGrpSpPr/>
          <p:nvPr/>
        </p:nvGrpSpPr>
        <p:grpSpPr>
          <a:xfrm rot="21600000">
            <a:off x="357162" y="1200213"/>
            <a:ext cx="2415165" cy="1574609"/>
            <a:chOff x="0" y="0"/>
            <a:chExt cx="2415165" cy="1574609"/>
          </a:xfrm>
        </p:grpSpPr>
        <p:pic>
          <p:nvPicPr>
            <p:cNvPr id="1358" name="picture 13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2415165" cy="1574609"/>
            </a:xfrm>
            <a:prstGeom prst="rect">
              <a:avLst/>
            </a:prstGeom>
          </p:spPr>
        </p:pic>
        <p:sp>
          <p:nvSpPr>
            <p:cNvPr id="1360" name="textbox 1360"/>
            <p:cNvSpPr/>
            <p:nvPr/>
          </p:nvSpPr>
          <p:spPr>
            <a:xfrm>
              <a:off x="-12700" y="-12700"/>
              <a:ext cx="2440939" cy="16154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74370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战略澄清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23570" algn="l" rtl="0" eaLnBrk="0">
                <a:lnSpc>
                  <a:spcPct val="89000"/>
                </a:lnSpc>
                <a:spcBef>
                  <a:spcPts val="365"/>
                </a:spcBef>
              </a:pPr>
              <a:r>
                <a:rPr sz="12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使命、愿景和中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701675" algn="l" rtl="0" eaLnBrk="0">
                <a:lnSpc>
                  <a:spcPts val="1560"/>
                </a:lnSpc>
              </a:pPr>
              <a:r>
                <a:rPr sz="12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长期战略目标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362" name="path 1362"/>
          <p:cNvSpPr/>
          <p:nvPr/>
        </p:nvSpPr>
        <p:spPr>
          <a:xfrm>
            <a:off x="3208274" y="2779775"/>
            <a:ext cx="2727451" cy="1369961"/>
          </a:xfrm>
          <a:custGeom>
            <a:avLst/>
            <a:gdLst/>
            <a:ahLst/>
            <a:cxnLst/>
            <a:rect l="0" t="0" r="0" b="0"/>
            <a:pathLst>
              <a:path w="4295" h="2157">
                <a:moveTo>
                  <a:pt x="10" y="366"/>
                </a:moveTo>
                <a:cubicBezTo>
                  <a:pt x="10" y="169"/>
                  <a:pt x="169" y="10"/>
                  <a:pt x="366" y="10"/>
                </a:cubicBezTo>
                <a:cubicBezTo>
                  <a:pt x="366" y="10"/>
                  <a:pt x="366" y="10"/>
                  <a:pt x="366" y="10"/>
                </a:cubicBezTo>
                <a:lnTo>
                  <a:pt x="366" y="10"/>
                </a:lnTo>
                <a:lnTo>
                  <a:pt x="3928" y="10"/>
                </a:lnTo>
                <a:lnTo>
                  <a:pt x="3928" y="10"/>
                </a:lnTo>
                <a:cubicBezTo>
                  <a:pt x="4125" y="10"/>
                  <a:pt x="4285" y="169"/>
                  <a:pt x="4285" y="366"/>
                </a:cubicBezTo>
                <a:cubicBezTo>
                  <a:pt x="4285" y="366"/>
                  <a:pt x="4285" y="366"/>
                  <a:pt x="4285" y="366"/>
                </a:cubicBezTo>
                <a:lnTo>
                  <a:pt x="4285" y="366"/>
                </a:lnTo>
                <a:lnTo>
                  <a:pt x="4285" y="1791"/>
                </a:lnTo>
                <a:lnTo>
                  <a:pt x="4285" y="1791"/>
                </a:lnTo>
                <a:cubicBezTo>
                  <a:pt x="4285" y="1987"/>
                  <a:pt x="4125" y="2147"/>
                  <a:pt x="3928" y="2147"/>
                </a:cubicBezTo>
                <a:cubicBezTo>
                  <a:pt x="3928" y="2147"/>
                  <a:pt x="3928" y="2147"/>
                  <a:pt x="3928" y="2147"/>
                </a:cubicBezTo>
                <a:lnTo>
                  <a:pt x="3928" y="2147"/>
                </a:lnTo>
                <a:lnTo>
                  <a:pt x="366" y="2147"/>
                </a:lnTo>
                <a:lnTo>
                  <a:pt x="366" y="2147"/>
                </a:lnTo>
                <a:cubicBezTo>
                  <a:pt x="169" y="2147"/>
                  <a:pt x="10" y="1987"/>
                  <a:pt x="10" y="1791"/>
                </a:cubicBezTo>
                <a:cubicBezTo>
                  <a:pt x="10" y="1791"/>
                  <a:pt x="10" y="1791"/>
                  <a:pt x="10" y="1791"/>
                </a:cubicBezTo>
                <a:lnTo>
                  <a:pt x="10" y="366"/>
                </a:lnTo>
                <a:close/>
              </a:path>
            </a:pathLst>
          </a:custGeom>
          <a:noFill/>
          <a:ln w="12700" cap="flat">
            <a:solidFill>
              <a:srgbClr val="FF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64" name="group 164"/>
          <p:cNvGrpSpPr/>
          <p:nvPr/>
        </p:nvGrpSpPr>
        <p:grpSpPr>
          <a:xfrm rot="21600000">
            <a:off x="6300279" y="1200213"/>
            <a:ext cx="2286133" cy="982411"/>
            <a:chOff x="0" y="0"/>
            <a:chExt cx="2286133" cy="982411"/>
          </a:xfrm>
        </p:grpSpPr>
        <p:pic>
          <p:nvPicPr>
            <p:cNvPr id="1364" name="picture 13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286133" cy="982411"/>
            </a:xfrm>
            <a:prstGeom prst="rect">
              <a:avLst/>
            </a:prstGeom>
          </p:spPr>
        </p:pic>
        <p:sp>
          <p:nvSpPr>
            <p:cNvPr id="1366" name="textbox 1366"/>
            <p:cNvSpPr/>
            <p:nvPr/>
          </p:nvSpPr>
          <p:spPr>
            <a:xfrm>
              <a:off x="-12700" y="-12700"/>
              <a:ext cx="2312035" cy="10318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81660" algn="l" rtl="0" eaLnBrk="0">
                <a:lnSpc>
                  <a:spcPct val="97000"/>
                </a:lnSpc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执行跟踪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66" name="group 166"/>
          <p:cNvGrpSpPr/>
          <p:nvPr/>
        </p:nvGrpSpPr>
        <p:grpSpPr>
          <a:xfrm rot="21600000">
            <a:off x="3417506" y="1200213"/>
            <a:ext cx="2285498" cy="982411"/>
            <a:chOff x="0" y="0"/>
            <a:chExt cx="2285498" cy="982411"/>
          </a:xfrm>
        </p:grpSpPr>
        <p:pic>
          <p:nvPicPr>
            <p:cNvPr id="1368" name="picture 13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285498" cy="982411"/>
            </a:xfrm>
            <a:prstGeom prst="rect">
              <a:avLst/>
            </a:prstGeom>
          </p:spPr>
        </p:pic>
        <p:sp>
          <p:nvSpPr>
            <p:cNvPr id="1370" name="textbox 1370"/>
            <p:cNvSpPr/>
            <p:nvPr/>
          </p:nvSpPr>
          <p:spPr>
            <a:xfrm>
              <a:off x="-12700" y="-12700"/>
              <a:ext cx="2311400" cy="1032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43560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战略解码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372" name="path 1372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374" name="table 1374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0970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战略解码的四个关键点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376" name="textbox 1376"/>
          <p:cNvSpPr/>
          <p:nvPr/>
        </p:nvSpPr>
        <p:spPr>
          <a:xfrm>
            <a:off x="517626" y="4565706"/>
            <a:ext cx="5501640" cy="260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0"/>
              </a:lnSpc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战略解码会的核心产出，是围绕硬仗而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做的一系列周密的部署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378" name="table 1378"/>
          <p:cNvGraphicFramePr>
            <a:graphicFrameLocks noGrp="1"/>
          </p:cNvGraphicFramePr>
          <p:nvPr/>
        </p:nvGraphicFramePr>
        <p:xfrm>
          <a:off x="1497457" y="2779725"/>
          <a:ext cx="884554" cy="1297939"/>
        </p:xfrm>
        <a:graphic>
          <a:graphicData uri="http://schemas.openxmlformats.org/drawingml/2006/table">
            <a:tbl>
              <a:tblPr/>
              <a:tblGrid>
                <a:gridCol w="441959"/>
                <a:gridCol w="442594"/>
              </a:tblGrid>
              <a:tr h="12979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92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竞争策略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4475" algn="l" rtl="0" eaLnBrk="0">
                        <a:lnSpc>
                          <a:spcPct val="90000"/>
                        </a:lnSpc>
                      </a:pP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 织</a:t>
                      </a:r>
                      <a:r>
                        <a:rPr sz="14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力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80" name="picture 13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429000" y="2686050"/>
            <a:ext cx="2143125" cy="435229"/>
          </a:xfrm>
          <a:prstGeom prst="rect">
            <a:avLst/>
          </a:prstGeom>
        </p:spPr>
      </p:pic>
      <p:graphicFrame>
        <p:nvGraphicFramePr>
          <p:cNvPr id="1382" name="table 1382"/>
          <p:cNvGraphicFramePr>
            <a:graphicFrameLocks noGrp="1"/>
          </p:cNvGraphicFramePr>
          <p:nvPr/>
        </p:nvGraphicFramePr>
        <p:xfrm>
          <a:off x="3422650" y="2851162"/>
          <a:ext cx="2155825" cy="276225"/>
        </p:xfrm>
        <a:graphic>
          <a:graphicData uri="http://schemas.openxmlformats.org/drawingml/2006/table">
            <a:tbl>
              <a:tblPr/>
              <a:tblGrid>
                <a:gridCol w="2155825"/>
              </a:tblGrid>
              <a:tr h="263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1175" algn="l" rtl="0" eaLnBrk="0">
                        <a:lnSpc>
                          <a:spcPts val="1145"/>
                        </a:lnSpc>
                        <a:spcBef>
                          <a:spcPts val="5"/>
                        </a:spcBef>
                      </a:pP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年度硬仗清单及描述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84" name="picture 13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429000" y="3121279"/>
            <a:ext cx="2143125" cy="439547"/>
          </a:xfrm>
          <a:prstGeom prst="rect">
            <a:avLst/>
          </a:prstGeom>
        </p:spPr>
      </p:pic>
      <p:graphicFrame>
        <p:nvGraphicFramePr>
          <p:cNvPr id="1386" name="table 1386"/>
          <p:cNvGraphicFramePr>
            <a:graphicFrameLocks noGrp="1"/>
          </p:cNvGraphicFramePr>
          <p:nvPr/>
        </p:nvGraphicFramePr>
        <p:xfrm>
          <a:off x="3422650" y="3290709"/>
          <a:ext cx="2155825" cy="276225"/>
        </p:xfrm>
        <a:graphic>
          <a:graphicData uri="http://schemas.openxmlformats.org/drawingml/2006/table">
            <a:tbl>
              <a:tblPr/>
              <a:tblGrid>
                <a:gridCol w="2155825"/>
              </a:tblGrid>
              <a:tr h="263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7865" algn="l" rtl="0" eaLnBrk="0">
                        <a:lnSpc>
                          <a:spcPts val="1155"/>
                        </a:lnSpc>
                        <a:spcBef>
                          <a:spcPts val="0"/>
                        </a:spcBef>
                      </a:pP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硬仗行动计划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88" name="picture 13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429000" y="3560826"/>
            <a:ext cx="2143125" cy="439686"/>
          </a:xfrm>
          <a:prstGeom prst="rect">
            <a:avLst/>
          </a:prstGeom>
        </p:spPr>
      </p:pic>
      <p:sp>
        <p:nvSpPr>
          <p:cNvPr id="1390" name="textbox 1390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92" name="picture 13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graphicFrame>
        <p:nvGraphicFramePr>
          <p:cNvPr id="1394" name="table 1394"/>
          <p:cNvGraphicFramePr>
            <a:graphicFrameLocks noGrp="1"/>
          </p:cNvGraphicFramePr>
          <p:nvPr/>
        </p:nvGraphicFramePr>
        <p:xfrm>
          <a:off x="6423025" y="2851162"/>
          <a:ext cx="2155825" cy="276225"/>
        </p:xfrm>
        <a:graphic>
          <a:graphicData uri="http://schemas.openxmlformats.org/drawingml/2006/table">
            <a:tbl>
              <a:tblPr/>
              <a:tblGrid>
                <a:gridCol w="2155825"/>
              </a:tblGrid>
              <a:tr h="263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9905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硬仗监掎不绩效跟踪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96" name="picture 13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534275" y="3121279"/>
            <a:ext cx="76200" cy="177164"/>
          </a:xfrm>
          <a:prstGeom prst="rect">
            <a:avLst/>
          </a:prstGeom>
        </p:spPr>
      </p:pic>
      <p:graphicFrame>
        <p:nvGraphicFramePr>
          <p:cNvPr id="1398" name="table 1398"/>
          <p:cNvGraphicFramePr>
            <a:graphicFrameLocks noGrp="1"/>
          </p:cNvGraphicFramePr>
          <p:nvPr/>
        </p:nvGraphicFramePr>
        <p:xfrm>
          <a:off x="6423025" y="3290836"/>
          <a:ext cx="2155825" cy="276225"/>
        </p:xfrm>
        <a:graphic>
          <a:graphicData uri="http://schemas.openxmlformats.org/drawingml/2006/table">
            <a:tbl>
              <a:tblPr/>
              <a:tblGrid>
                <a:gridCol w="2155825"/>
              </a:tblGrid>
              <a:tr h="263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9905" algn="l" rtl="0" eaLnBrk="0">
                        <a:lnSpc>
                          <a:spcPts val="115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硬仗课适不资源匘配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00" name="picture 14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534275" y="3560953"/>
            <a:ext cx="76200" cy="177165"/>
          </a:xfrm>
          <a:prstGeom prst="rect">
            <a:avLst/>
          </a:prstGeom>
        </p:spPr>
      </p:pic>
      <p:graphicFrame>
        <p:nvGraphicFramePr>
          <p:cNvPr id="1402" name="table 1402"/>
          <p:cNvGraphicFramePr>
            <a:graphicFrameLocks noGrp="1"/>
          </p:cNvGraphicFramePr>
          <p:nvPr/>
        </p:nvGraphicFramePr>
        <p:xfrm>
          <a:off x="6423025" y="3734180"/>
          <a:ext cx="2155825" cy="343535"/>
        </p:xfrm>
        <a:graphic>
          <a:graphicData uri="http://schemas.openxmlformats.org/drawingml/2006/table">
            <a:tbl>
              <a:tblPr/>
              <a:tblGrid>
                <a:gridCol w="1078230"/>
                <a:gridCol w="142875"/>
                <a:gridCol w="934719"/>
              </a:tblGrid>
              <a:tr h="123189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2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2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ts val="115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动力支撑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3995" algn="l" rtl="0" eaLnBrk="0">
                        <a:lnSpc>
                          <a:spcPts val="115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能力支撑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04" name="table 1404"/>
          <p:cNvGraphicFramePr>
            <a:graphicFrameLocks noGrp="1"/>
          </p:cNvGraphicFramePr>
          <p:nvPr/>
        </p:nvGraphicFramePr>
        <p:xfrm>
          <a:off x="3422650" y="3730396"/>
          <a:ext cx="2155825" cy="276225"/>
        </p:xfrm>
        <a:graphic>
          <a:graphicData uri="http://schemas.openxmlformats.org/drawingml/2006/table">
            <a:tbl>
              <a:tblPr/>
              <a:tblGrid>
                <a:gridCol w="2155825"/>
              </a:tblGrid>
              <a:tr h="263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1175" algn="l" rtl="0" eaLnBrk="0">
                        <a:lnSpc>
                          <a:spcPts val="1150"/>
                        </a:lnSpc>
                        <a:spcBef>
                          <a:spcPts val="0"/>
                        </a:spcBef>
                      </a:pP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责任落实到绩效合约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06" name="table 1406"/>
          <p:cNvGraphicFramePr>
            <a:graphicFrameLocks noGrp="1"/>
          </p:cNvGraphicFramePr>
          <p:nvPr/>
        </p:nvGraphicFramePr>
        <p:xfrm>
          <a:off x="1035024" y="2791015"/>
          <a:ext cx="441325" cy="1298575"/>
        </p:xfrm>
        <a:graphic>
          <a:graphicData uri="http://schemas.openxmlformats.org/drawingml/2006/table">
            <a:tbl>
              <a:tblPr/>
              <a:tblGrid>
                <a:gridCol w="441325"/>
              </a:tblGrid>
              <a:tr h="1285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核心 竞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争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力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08" name="table 1408"/>
          <p:cNvGraphicFramePr>
            <a:graphicFrameLocks noGrp="1"/>
          </p:cNvGraphicFramePr>
          <p:nvPr/>
        </p:nvGraphicFramePr>
        <p:xfrm>
          <a:off x="580110" y="2791015"/>
          <a:ext cx="440690" cy="1298575"/>
        </p:xfrm>
        <a:graphic>
          <a:graphicData uri="http://schemas.openxmlformats.org/drawingml/2006/table">
            <a:tbl>
              <a:tblPr/>
              <a:tblGrid>
                <a:gridCol w="440690"/>
              </a:tblGrid>
              <a:tr h="1285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4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市场不产品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10" name="table 1410"/>
          <p:cNvGraphicFramePr>
            <a:graphicFrameLocks noGrp="1"/>
          </p:cNvGraphicFramePr>
          <p:nvPr/>
        </p:nvGraphicFramePr>
        <p:xfrm>
          <a:off x="4637151" y="2208212"/>
          <a:ext cx="941070" cy="369570"/>
        </p:xfrm>
        <a:graphic>
          <a:graphicData uri="http://schemas.openxmlformats.org/drawingml/2006/table">
            <a:tbl>
              <a:tblPr/>
              <a:tblGrid>
                <a:gridCol w="941070"/>
              </a:tblGrid>
              <a:tr h="356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3210" indent="-115570" algn="l" rtl="0" eaLnBrk="0">
                        <a:lnSpc>
                          <a:spcPct val="109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内外部挅战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不需求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12" name="table 1412"/>
          <p:cNvGraphicFramePr>
            <a:graphicFrameLocks noGrp="1"/>
          </p:cNvGraphicFramePr>
          <p:nvPr/>
        </p:nvGraphicFramePr>
        <p:xfrm>
          <a:off x="3422650" y="2208212"/>
          <a:ext cx="941070" cy="369570"/>
        </p:xfrm>
        <a:graphic>
          <a:graphicData uri="http://schemas.openxmlformats.org/drawingml/2006/table">
            <a:tbl>
              <a:tblPr/>
              <a:tblGrid>
                <a:gridCol w="941070"/>
              </a:tblGrid>
              <a:tr h="356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0345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经营预算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14" name="table 1414"/>
          <p:cNvGraphicFramePr>
            <a:graphicFrameLocks noGrp="1"/>
          </p:cNvGraphicFramePr>
          <p:nvPr/>
        </p:nvGraphicFramePr>
        <p:xfrm>
          <a:off x="6423025" y="2208212"/>
          <a:ext cx="941069" cy="369570"/>
        </p:xfrm>
        <a:graphic>
          <a:graphicData uri="http://schemas.openxmlformats.org/drawingml/2006/table">
            <a:tbl>
              <a:tblPr/>
              <a:tblGrid>
                <a:gridCol w="941069"/>
              </a:tblGrid>
              <a:tr h="356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971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绩效指标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5440" algn="l" rtl="0" eaLnBrk="0">
                        <a:lnSpc>
                          <a:spcPts val="12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体系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16" name="table 1416"/>
          <p:cNvGraphicFramePr>
            <a:graphicFrameLocks noGrp="1"/>
          </p:cNvGraphicFramePr>
          <p:nvPr/>
        </p:nvGraphicFramePr>
        <p:xfrm>
          <a:off x="7637526" y="2208212"/>
          <a:ext cx="941069" cy="369570"/>
        </p:xfrm>
        <a:graphic>
          <a:graphicData uri="http://schemas.openxmlformats.org/drawingml/2006/table">
            <a:tbl>
              <a:tblPr/>
              <a:tblGrid>
                <a:gridCol w="941069"/>
              </a:tblGrid>
              <a:tr h="356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5440" indent="-188595" algn="l" rtl="0" eaLnBrk="0">
                        <a:lnSpc>
                          <a:spcPct val="109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数字化管理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18" name="path 1418"/>
          <p:cNvSpPr/>
          <p:nvPr/>
        </p:nvSpPr>
        <p:spPr>
          <a:xfrm>
            <a:off x="7009765" y="2672588"/>
            <a:ext cx="1089532" cy="12700"/>
          </a:xfrm>
          <a:custGeom>
            <a:avLst/>
            <a:gdLst/>
            <a:ahLst/>
            <a:cxnLst/>
            <a:rect l="0" t="0" r="0" b="0"/>
            <a:pathLst>
              <a:path w="1715" h="20">
                <a:moveTo>
                  <a:pt x="1715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20" name="path 1420"/>
          <p:cNvSpPr/>
          <p:nvPr/>
        </p:nvSpPr>
        <p:spPr>
          <a:xfrm>
            <a:off x="4009390" y="2672588"/>
            <a:ext cx="1089405" cy="12700"/>
          </a:xfrm>
          <a:custGeom>
            <a:avLst/>
            <a:gdLst/>
            <a:ahLst/>
            <a:cxnLst/>
            <a:rect l="0" t="0" r="0" b="0"/>
            <a:pathLst>
              <a:path w="1715" h="20">
                <a:moveTo>
                  <a:pt x="1715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22" name="picture 14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534275" y="2686050"/>
            <a:ext cx="76200" cy="144017"/>
          </a:xfrm>
          <a:prstGeom prst="rect">
            <a:avLst/>
          </a:prstGeom>
        </p:spPr>
      </p:pic>
      <p:sp>
        <p:nvSpPr>
          <p:cNvPr id="1424" name="path 1424"/>
          <p:cNvSpPr/>
          <p:nvPr/>
        </p:nvSpPr>
        <p:spPr>
          <a:xfrm>
            <a:off x="6999351" y="3734180"/>
            <a:ext cx="22479" cy="129794"/>
          </a:xfrm>
          <a:custGeom>
            <a:avLst/>
            <a:gdLst/>
            <a:ahLst/>
            <a:cxnLst/>
            <a:rect l="0" t="0" r="0" b="0"/>
            <a:pathLst>
              <a:path w="35" h="204">
                <a:moveTo>
                  <a:pt x="25" y="10"/>
                </a:moveTo>
                <a:cubicBezTo>
                  <a:pt x="16" y="10"/>
                  <a:pt x="10" y="92"/>
                  <a:pt x="10" y="194"/>
                </a:cubicBez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26" name="path 1426"/>
          <p:cNvSpPr/>
          <p:nvPr/>
        </p:nvSpPr>
        <p:spPr>
          <a:xfrm>
            <a:off x="8096884" y="3734180"/>
            <a:ext cx="22352" cy="129794"/>
          </a:xfrm>
          <a:custGeom>
            <a:avLst/>
            <a:gdLst/>
            <a:ahLst/>
            <a:cxnLst/>
            <a:rect l="0" t="0" r="0" b="0"/>
            <a:pathLst>
              <a:path w="35" h="204">
                <a:moveTo>
                  <a:pt x="25" y="194"/>
                </a:moveTo>
                <a:cubicBezTo>
                  <a:pt x="25" y="92"/>
                  <a:pt x="18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28" name="path 1428"/>
          <p:cNvSpPr/>
          <p:nvPr/>
        </p:nvSpPr>
        <p:spPr>
          <a:xfrm>
            <a:off x="5092445" y="2565400"/>
            <a:ext cx="21717" cy="119888"/>
          </a:xfrm>
          <a:custGeom>
            <a:avLst/>
            <a:gdLst/>
            <a:ahLst/>
            <a:cxnLst/>
            <a:rect l="0" t="0" r="0" b="0"/>
            <a:pathLst>
              <a:path w="34" h="188">
                <a:moveTo>
                  <a:pt x="24" y="10"/>
                </a:moveTo>
                <a:cubicBezTo>
                  <a:pt x="24" y="103"/>
                  <a:pt x="17" y="178"/>
                  <a:pt x="10" y="178"/>
                </a:cubicBezTo>
                <a:cubicBezTo>
                  <a:pt x="10" y="178"/>
                  <a:pt x="10" y="178"/>
                  <a:pt x="10" y="178"/>
                </a:cubicBez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30" name="path 1430"/>
          <p:cNvSpPr/>
          <p:nvPr/>
        </p:nvSpPr>
        <p:spPr>
          <a:xfrm>
            <a:off x="3994150" y="2565400"/>
            <a:ext cx="21590" cy="119888"/>
          </a:xfrm>
          <a:custGeom>
            <a:avLst/>
            <a:gdLst/>
            <a:ahLst/>
            <a:cxnLst/>
            <a:rect l="0" t="0" r="0" b="0"/>
            <a:pathLst>
              <a:path w="34" h="188">
                <a:moveTo>
                  <a:pt x="24" y="178"/>
                </a:moveTo>
                <a:cubicBezTo>
                  <a:pt x="16" y="178"/>
                  <a:pt x="10" y="103"/>
                  <a:pt x="10" y="10"/>
                </a:cubicBez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32" name="path 1432"/>
          <p:cNvSpPr/>
          <p:nvPr/>
        </p:nvSpPr>
        <p:spPr>
          <a:xfrm>
            <a:off x="6994525" y="2565400"/>
            <a:ext cx="21590" cy="119888"/>
          </a:xfrm>
          <a:custGeom>
            <a:avLst/>
            <a:gdLst/>
            <a:ahLst/>
            <a:cxnLst/>
            <a:rect l="0" t="0" r="0" b="0"/>
            <a:pathLst>
              <a:path w="34" h="188">
                <a:moveTo>
                  <a:pt x="24" y="178"/>
                </a:moveTo>
                <a:cubicBezTo>
                  <a:pt x="16" y="178"/>
                  <a:pt x="10" y="103"/>
                  <a:pt x="10" y="10"/>
                </a:cubicBez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34" name="path 1434"/>
          <p:cNvSpPr/>
          <p:nvPr/>
        </p:nvSpPr>
        <p:spPr>
          <a:xfrm>
            <a:off x="8092947" y="2565400"/>
            <a:ext cx="21590" cy="119888"/>
          </a:xfrm>
          <a:custGeom>
            <a:avLst/>
            <a:gdLst/>
            <a:ahLst/>
            <a:cxnLst/>
            <a:rect l="0" t="0" r="0" b="0"/>
            <a:pathLst>
              <a:path w="34" h="188">
                <a:moveTo>
                  <a:pt x="24" y="10"/>
                </a:moveTo>
                <a:cubicBezTo>
                  <a:pt x="24" y="103"/>
                  <a:pt x="17" y="178"/>
                  <a:pt x="10" y="178"/>
                </a:cubicBezTo>
                <a:cubicBezTo>
                  <a:pt x="10" y="178"/>
                  <a:pt x="10" y="178"/>
                  <a:pt x="10" y="178"/>
                </a:cubicBez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rect 14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38" name="textbox 1438"/>
          <p:cNvSpPr/>
          <p:nvPr/>
        </p:nvSpPr>
        <p:spPr>
          <a:xfrm>
            <a:off x="2571750" y="1285747"/>
            <a:ext cx="6143625" cy="1570355"/>
          </a:xfrm>
          <a:prstGeom prst="rect">
            <a:avLst/>
          </a:prstGeom>
          <a:solidFill>
            <a:srgbClr val="5959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9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615" indent="9525" algn="l" rtl="0" eaLnBrk="0">
              <a:lnSpc>
                <a:spcPct val="190000"/>
              </a:lnSpc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又称为必赢之战，涉及企业一定阶段内的战略重点和重要行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丼措，是用简单的语言就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能概述出来的必须打赢的仗。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0330" indent="3810" algn="l" rtl="0" eaLnBrk="0">
              <a:lnSpc>
                <a:spcPct val="190000"/>
              </a:lnSpc>
              <a:spcBef>
                <a:spcPts val="31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企业将战略目标转化为具体战役的关键落脚点，也是企业实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现战略突围、奠定竞争格局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的必经之亊。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0" name="textbox 1440"/>
          <p:cNvSpPr/>
          <p:nvPr/>
        </p:nvSpPr>
        <p:spPr>
          <a:xfrm>
            <a:off x="357162" y="3143199"/>
            <a:ext cx="6143625" cy="1569719"/>
          </a:xfrm>
          <a:prstGeom prst="rect">
            <a:avLst/>
          </a:prstGeom>
          <a:solidFill>
            <a:srgbClr val="5959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indent="10160" algn="l" rtl="0" eaLnBrk="0">
              <a:lnSpc>
                <a:spcPct val="190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硬仗，是企业为了实现理想、摆脱故步自封、单领阵地而必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须翻越的大山，是企业必须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涉险渡过的大河，是企业必须跨越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的天堑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3345" indent="10160" algn="l" rtl="0" eaLnBrk="0">
              <a:lnSpc>
                <a:spcPct val="190000"/>
              </a:lnSpc>
              <a:spcBef>
                <a:spcPts val="300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对一个企业家而言，打赢硬仗是帮劣企业铸造辉煌成就的、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奠定生存发展根基的“必经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旅程”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8" name="group 168"/>
          <p:cNvGrpSpPr/>
          <p:nvPr/>
        </p:nvGrpSpPr>
        <p:grpSpPr>
          <a:xfrm rot="21600000">
            <a:off x="6786626" y="3286125"/>
            <a:ext cx="1928748" cy="1285887"/>
            <a:chOff x="0" y="0"/>
            <a:chExt cx="1928748" cy="1285887"/>
          </a:xfrm>
        </p:grpSpPr>
        <p:sp>
          <p:nvSpPr>
            <p:cNvPr id="1442" name="path 1442"/>
            <p:cNvSpPr/>
            <p:nvPr/>
          </p:nvSpPr>
          <p:spPr>
            <a:xfrm>
              <a:off x="0" y="0"/>
              <a:ext cx="1928748" cy="1285887"/>
            </a:xfrm>
            <a:custGeom>
              <a:avLst/>
              <a:gdLst/>
              <a:ahLst/>
              <a:cxnLst/>
              <a:rect l="0" t="0" r="0" b="0"/>
              <a:pathLst>
                <a:path w="3037" h="2025">
                  <a:moveTo>
                    <a:pt x="3037" y="0"/>
                  </a:moveTo>
                  <a:lnTo>
                    <a:pt x="646" y="0"/>
                  </a:lnTo>
                  <a:lnTo>
                    <a:pt x="0" y="1012"/>
                  </a:lnTo>
                  <a:lnTo>
                    <a:pt x="646" y="2025"/>
                  </a:lnTo>
                  <a:lnTo>
                    <a:pt x="3037" y="2025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44" name="textbox 1444"/>
            <p:cNvSpPr/>
            <p:nvPr/>
          </p:nvSpPr>
          <p:spPr>
            <a:xfrm>
              <a:off x="-12700" y="-12700"/>
              <a:ext cx="1954529" cy="13119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78180" algn="l" rtl="0" eaLnBrk="0">
                <a:lnSpc>
                  <a:spcPct val="92000"/>
                </a:lnSpc>
                <a:spcBef>
                  <a:spcPts val="5"/>
                </a:spcBef>
              </a:pPr>
              <a:r>
                <a:rPr sz="27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硬仗</a:t>
              </a:r>
              <a:endParaRPr sz="2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683895" algn="l" rtl="0" eaLnBrk="0">
                <a:lnSpc>
                  <a:spcPts val="3360"/>
                </a:lnSpc>
              </a:pPr>
              <a:r>
                <a:rPr sz="27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意义</a:t>
              </a:r>
              <a:endParaRPr sz="2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70" name="group 170"/>
          <p:cNvGrpSpPr/>
          <p:nvPr/>
        </p:nvGrpSpPr>
        <p:grpSpPr>
          <a:xfrm rot="21600000">
            <a:off x="428599" y="1285875"/>
            <a:ext cx="1857400" cy="1285875"/>
            <a:chOff x="0" y="0"/>
            <a:chExt cx="1857400" cy="1285875"/>
          </a:xfrm>
        </p:grpSpPr>
        <p:sp>
          <p:nvSpPr>
            <p:cNvPr id="1446" name="path 1446"/>
            <p:cNvSpPr/>
            <p:nvPr/>
          </p:nvSpPr>
          <p:spPr>
            <a:xfrm>
              <a:off x="0" y="0"/>
              <a:ext cx="1857400" cy="1285875"/>
            </a:xfrm>
            <a:custGeom>
              <a:avLst/>
              <a:gdLst/>
              <a:ahLst/>
              <a:cxnLst/>
              <a:rect l="0" t="0" r="0" b="0"/>
              <a:pathLst>
                <a:path w="2925" h="2025">
                  <a:moveTo>
                    <a:pt x="0" y="0"/>
                  </a:moveTo>
                  <a:lnTo>
                    <a:pt x="2278" y="0"/>
                  </a:lnTo>
                  <a:lnTo>
                    <a:pt x="2925" y="1012"/>
                  </a:lnTo>
                  <a:lnTo>
                    <a:pt x="2278" y="2025"/>
                  </a:lnTo>
                  <a:lnTo>
                    <a:pt x="0" y="2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48" name="textbox 1448"/>
            <p:cNvSpPr/>
            <p:nvPr/>
          </p:nvSpPr>
          <p:spPr>
            <a:xfrm>
              <a:off x="-12700" y="-12700"/>
              <a:ext cx="1883410" cy="13112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62915" algn="l" rtl="0" eaLnBrk="0">
                <a:lnSpc>
                  <a:spcPct val="92000"/>
                </a:lnSpc>
              </a:pPr>
              <a:r>
                <a:rPr sz="27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硬仗</a:t>
              </a:r>
              <a:endParaRPr sz="2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466090" algn="l" rtl="0" eaLnBrk="0">
                <a:lnSpc>
                  <a:spcPts val="3360"/>
                </a:lnSpc>
              </a:pPr>
              <a:r>
                <a:rPr sz="27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定义</a:t>
              </a:r>
              <a:endParaRPr sz="2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450" name="path 1450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452" name="table 1452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0" algn="l" rtl="0" eaLnBrk="0">
                        <a:lnSpc>
                          <a:spcPct val="97000"/>
                        </a:lnSpc>
                      </a:pPr>
                      <a:r>
                        <a:rPr sz="15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关键点之一 ：形成年度硬</a:t>
                      </a:r>
                      <a:r>
                        <a:rPr sz="15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仗清单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454" name="textbox 1454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56" name="picture 14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rect 14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72" name="group 172"/>
          <p:cNvGrpSpPr/>
          <p:nvPr/>
        </p:nvGrpSpPr>
        <p:grpSpPr>
          <a:xfrm rot="21600000">
            <a:off x="637882" y="2127758"/>
            <a:ext cx="2442374" cy="2490254"/>
            <a:chOff x="0" y="0"/>
            <a:chExt cx="2442374" cy="2490254"/>
          </a:xfrm>
        </p:grpSpPr>
        <p:sp>
          <p:nvSpPr>
            <p:cNvPr id="1460" name="path 1460"/>
            <p:cNvSpPr/>
            <p:nvPr/>
          </p:nvSpPr>
          <p:spPr>
            <a:xfrm>
              <a:off x="0" y="0"/>
              <a:ext cx="1218983" cy="1567306"/>
            </a:xfrm>
            <a:custGeom>
              <a:avLst/>
              <a:gdLst/>
              <a:ahLst/>
              <a:cxnLst/>
              <a:rect l="0" t="0" r="0" b="0"/>
              <a:pathLst>
                <a:path w="1919" h="2468">
                  <a:moveTo>
                    <a:pt x="1432" y="1490"/>
                  </a:moveTo>
                  <a:lnTo>
                    <a:pt x="1114" y="2468"/>
                  </a:lnTo>
                  <a:lnTo>
                    <a:pt x="0" y="1490"/>
                  </a:lnTo>
                  <a:lnTo>
                    <a:pt x="1919" y="0"/>
                  </a:lnTo>
                  <a:lnTo>
                    <a:pt x="1919" y="1"/>
                  </a:lnTo>
                  <a:lnTo>
                    <a:pt x="1432" y="149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62" name="path 1462"/>
            <p:cNvSpPr/>
            <p:nvPr/>
          </p:nvSpPr>
          <p:spPr>
            <a:xfrm>
              <a:off x="909612" y="1142"/>
              <a:ext cx="1532762" cy="945261"/>
            </a:xfrm>
            <a:custGeom>
              <a:avLst/>
              <a:gdLst/>
              <a:ahLst/>
              <a:cxnLst/>
              <a:rect l="0" t="0" r="0" b="0"/>
              <a:pathLst>
                <a:path w="2413" h="1488">
                  <a:moveTo>
                    <a:pt x="2413" y="1488"/>
                  </a:moveTo>
                  <a:lnTo>
                    <a:pt x="1000" y="1488"/>
                  </a:lnTo>
                  <a:lnTo>
                    <a:pt x="0" y="1488"/>
                  </a:lnTo>
                  <a:lnTo>
                    <a:pt x="487" y="0"/>
                  </a:lnTo>
                  <a:lnTo>
                    <a:pt x="2413" y="1488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64" name="path 1464"/>
            <p:cNvSpPr/>
            <p:nvPr/>
          </p:nvSpPr>
          <p:spPr>
            <a:xfrm>
              <a:off x="1544866" y="946404"/>
              <a:ext cx="897508" cy="1543849"/>
            </a:xfrm>
            <a:custGeom>
              <a:avLst/>
              <a:gdLst/>
              <a:ahLst/>
              <a:cxnLst/>
              <a:rect l="0" t="0" r="0" b="0"/>
              <a:pathLst>
                <a:path w="1413" h="2431">
                  <a:moveTo>
                    <a:pt x="288" y="1044"/>
                  </a:moveTo>
                  <a:lnTo>
                    <a:pt x="0" y="0"/>
                  </a:lnTo>
                  <a:lnTo>
                    <a:pt x="1413" y="0"/>
                  </a:lnTo>
                  <a:lnTo>
                    <a:pt x="670" y="2431"/>
                  </a:lnTo>
                  <a:lnTo>
                    <a:pt x="288" y="1044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66" name="path 1466"/>
            <p:cNvSpPr/>
            <p:nvPr/>
          </p:nvSpPr>
          <p:spPr>
            <a:xfrm>
              <a:off x="457530" y="1609597"/>
              <a:ext cx="1513039" cy="880656"/>
            </a:xfrm>
            <a:custGeom>
              <a:avLst/>
              <a:gdLst/>
              <a:ahLst/>
              <a:cxnLst/>
              <a:rect l="0" t="0" r="0" b="0"/>
              <a:pathLst>
                <a:path w="2382" h="1386">
                  <a:moveTo>
                    <a:pt x="2382" y="1386"/>
                  </a:moveTo>
                  <a:lnTo>
                    <a:pt x="0" y="1386"/>
                  </a:lnTo>
                  <a:lnTo>
                    <a:pt x="1142" y="594"/>
                  </a:lnTo>
                  <a:lnTo>
                    <a:pt x="2000" y="0"/>
                  </a:lnTo>
                  <a:lnTo>
                    <a:pt x="2382" y="1386"/>
                  </a:lnTo>
                  <a:close/>
                </a:path>
              </a:pathLst>
            </a:custGeom>
            <a:solidFill>
              <a:srgbClr val="0D0D0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68" name="path 1468"/>
            <p:cNvSpPr/>
            <p:nvPr/>
          </p:nvSpPr>
          <p:spPr>
            <a:xfrm>
              <a:off x="0" y="946404"/>
              <a:ext cx="1182789" cy="1543849"/>
            </a:xfrm>
            <a:custGeom>
              <a:avLst/>
              <a:gdLst/>
              <a:ahLst/>
              <a:cxnLst/>
              <a:rect l="0" t="0" r="0" b="0"/>
              <a:pathLst>
                <a:path w="1862" h="2431">
                  <a:moveTo>
                    <a:pt x="0" y="0"/>
                  </a:moveTo>
                  <a:lnTo>
                    <a:pt x="1114" y="977"/>
                  </a:lnTo>
                  <a:lnTo>
                    <a:pt x="1857" y="1629"/>
                  </a:lnTo>
                  <a:lnTo>
                    <a:pt x="1862" y="1638"/>
                  </a:lnTo>
                  <a:lnTo>
                    <a:pt x="720" y="2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70" name="path 1470"/>
            <p:cNvSpPr/>
            <p:nvPr/>
          </p:nvSpPr>
          <p:spPr>
            <a:xfrm>
              <a:off x="428904" y="698245"/>
              <a:ext cx="292493" cy="418464"/>
            </a:xfrm>
            <a:custGeom>
              <a:avLst/>
              <a:gdLst/>
              <a:ahLst/>
              <a:cxnLst/>
              <a:rect l="0" t="0" r="0" b="0"/>
              <a:pathLst>
                <a:path w="460" h="658">
                  <a:moveTo>
                    <a:pt x="400" y="267"/>
                  </a:moveTo>
                  <a:cubicBezTo>
                    <a:pt x="400" y="187"/>
                    <a:pt x="400" y="187"/>
                    <a:pt x="400" y="187"/>
                  </a:cubicBezTo>
                  <a:cubicBezTo>
                    <a:pt x="400" y="85"/>
                    <a:pt x="325" y="0"/>
                    <a:pt x="230" y="0"/>
                  </a:cubicBezTo>
                  <a:cubicBezTo>
                    <a:pt x="135" y="0"/>
                    <a:pt x="55" y="85"/>
                    <a:pt x="55" y="187"/>
                  </a:cubicBezTo>
                  <a:cubicBezTo>
                    <a:pt x="55" y="267"/>
                    <a:pt x="55" y="267"/>
                    <a:pt x="55" y="267"/>
                  </a:cubicBezTo>
                  <a:cubicBezTo>
                    <a:pt x="25" y="267"/>
                    <a:pt x="0" y="294"/>
                    <a:pt x="0" y="326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73"/>
                    <a:pt x="75" y="658"/>
                    <a:pt x="170" y="658"/>
                  </a:cubicBezTo>
                  <a:cubicBezTo>
                    <a:pt x="285" y="658"/>
                    <a:pt x="285" y="658"/>
                    <a:pt x="285" y="658"/>
                  </a:cubicBezTo>
                  <a:cubicBezTo>
                    <a:pt x="380" y="658"/>
                    <a:pt x="460" y="573"/>
                    <a:pt x="460" y="471"/>
                  </a:cubicBezTo>
                  <a:cubicBezTo>
                    <a:pt x="460" y="326"/>
                    <a:pt x="460" y="326"/>
                    <a:pt x="460" y="326"/>
                  </a:cubicBezTo>
                  <a:cubicBezTo>
                    <a:pt x="460" y="294"/>
                    <a:pt x="435" y="267"/>
                    <a:pt x="400" y="267"/>
                  </a:cubicBezTo>
                  <a:moveTo>
                    <a:pt x="95" y="187"/>
                  </a:moveTo>
                  <a:cubicBezTo>
                    <a:pt x="95" y="106"/>
                    <a:pt x="155" y="42"/>
                    <a:pt x="230" y="42"/>
                  </a:cubicBezTo>
                  <a:cubicBezTo>
                    <a:pt x="305" y="42"/>
                    <a:pt x="365" y="106"/>
                    <a:pt x="365" y="187"/>
                  </a:cubicBezTo>
                  <a:cubicBezTo>
                    <a:pt x="365" y="267"/>
                    <a:pt x="365" y="267"/>
                    <a:pt x="365" y="267"/>
                  </a:cubicBezTo>
                  <a:cubicBezTo>
                    <a:pt x="325" y="267"/>
                    <a:pt x="325" y="267"/>
                    <a:pt x="325" y="26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28"/>
                    <a:pt x="280" y="80"/>
                    <a:pt x="230" y="80"/>
                  </a:cubicBezTo>
                  <a:cubicBezTo>
                    <a:pt x="175" y="80"/>
                    <a:pt x="135" y="128"/>
                    <a:pt x="135" y="187"/>
                  </a:cubicBezTo>
                  <a:cubicBezTo>
                    <a:pt x="135" y="267"/>
                    <a:pt x="135" y="267"/>
                    <a:pt x="135" y="267"/>
                  </a:cubicBezTo>
                  <a:cubicBezTo>
                    <a:pt x="95" y="267"/>
                    <a:pt x="95" y="267"/>
                    <a:pt x="95" y="267"/>
                  </a:cubicBezTo>
                  <a:lnTo>
                    <a:pt x="95" y="187"/>
                  </a:lnTo>
                  <a:close/>
                  <a:moveTo>
                    <a:pt x="305" y="187"/>
                  </a:moveTo>
                  <a:cubicBezTo>
                    <a:pt x="305" y="267"/>
                    <a:pt x="305" y="267"/>
                    <a:pt x="305" y="267"/>
                  </a:cubicBezTo>
                  <a:cubicBezTo>
                    <a:pt x="155" y="267"/>
                    <a:pt x="155" y="267"/>
                    <a:pt x="155" y="267"/>
                  </a:cubicBezTo>
                  <a:cubicBezTo>
                    <a:pt x="155" y="187"/>
                    <a:pt x="155" y="187"/>
                    <a:pt x="155" y="187"/>
                  </a:cubicBezTo>
                  <a:cubicBezTo>
                    <a:pt x="155" y="139"/>
                    <a:pt x="185" y="101"/>
                    <a:pt x="230" y="101"/>
                  </a:cubicBezTo>
                  <a:cubicBezTo>
                    <a:pt x="270" y="101"/>
                    <a:pt x="305" y="139"/>
                    <a:pt x="305" y="187"/>
                  </a:cubicBezTo>
                  <a:moveTo>
                    <a:pt x="420" y="391"/>
                  </a:moveTo>
                  <a:cubicBezTo>
                    <a:pt x="420" y="471"/>
                    <a:pt x="420" y="471"/>
                    <a:pt x="420" y="471"/>
                  </a:cubicBezTo>
                  <a:cubicBezTo>
                    <a:pt x="420" y="551"/>
                    <a:pt x="360" y="616"/>
                    <a:pt x="285" y="616"/>
                  </a:cubicBezTo>
                  <a:cubicBezTo>
                    <a:pt x="170" y="616"/>
                    <a:pt x="170" y="616"/>
                    <a:pt x="170" y="616"/>
                  </a:cubicBezTo>
                  <a:cubicBezTo>
                    <a:pt x="100" y="616"/>
                    <a:pt x="40" y="551"/>
                    <a:pt x="40" y="471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40" y="315"/>
                    <a:pt x="45" y="310"/>
                    <a:pt x="55" y="310"/>
                  </a:cubicBezTo>
                  <a:cubicBezTo>
                    <a:pt x="400" y="310"/>
                    <a:pt x="400" y="310"/>
                    <a:pt x="400" y="310"/>
                  </a:cubicBezTo>
                  <a:cubicBezTo>
                    <a:pt x="415" y="310"/>
                    <a:pt x="420" y="315"/>
                    <a:pt x="420" y="326"/>
                  </a:cubicBezTo>
                  <a:lnTo>
                    <a:pt x="420" y="391"/>
                  </a:lnTo>
                  <a:close/>
                  <a:moveTo>
                    <a:pt x="420" y="391"/>
                  </a:moveTo>
                  <a:cubicBezTo>
                    <a:pt x="420" y="391"/>
                    <a:pt x="420" y="391"/>
                    <a:pt x="420" y="39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72" name="textbox 1472"/>
          <p:cNvSpPr/>
          <p:nvPr/>
        </p:nvSpPr>
        <p:spPr>
          <a:xfrm>
            <a:off x="79988" y="1201032"/>
            <a:ext cx="3908425" cy="3736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7965" algn="l" rtl="0" eaLnBrk="0">
              <a:lnSpc>
                <a:spcPct val="89000"/>
              </a:lnSpc>
            </a:pPr>
            <a:r>
              <a:rPr sz="1400" b="1" kern="0" spc="-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关注硬仗、聚焦硬仗，意味着企业（不会者）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7965" algn="l" rtl="0" eaLnBrk="0">
              <a:lnSpc>
                <a:spcPts val="2520"/>
              </a:lnSpc>
            </a:pPr>
            <a:r>
              <a:rPr sz="1400" b="1" kern="0" spc="-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应做到哪些方面？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62050" algn="l" rtl="0" eaLnBrk="0">
              <a:lnSpc>
                <a:spcPct val="97000"/>
              </a:lnSpc>
              <a:spcBef>
                <a:spcPts val="1055"/>
              </a:spcBef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关注核心，聚集资源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355"/>
              </a:lnSpc>
              <a:spcBef>
                <a:spcPts val="400"/>
              </a:spcBef>
            </a:pPr>
            <a:r>
              <a:rPr sz="2000" b="1" kern="0" spc="-20" baseline="65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2000" b="1" kern="0" spc="-20" baseline="65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，行</a:t>
            </a:r>
            <a:r>
              <a:rPr sz="13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</a:t>
            </a:r>
            <a:r>
              <a:rPr sz="13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2000" b="1" kern="0" spc="-30" baseline="2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2000" b="1" kern="0" spc="-30" baseline="2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，高</a:t>
            </a:r>
            <a:endParaRPr sz="2000" baseline="2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05"/>
              </a:lnSpc>
              <a:spcBef>
                <a:spcPts val="0"/>
              </a:spcBef>
            </a:pP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群策群力，相互挑战     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勇挑重担，超越自我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4" name="textbox 1474"/>
          <p:cNvSpPr/>
          <p:nvPr/>
        </p:nvSpPr>
        <p:spPr>
          <a:xfrm>
            <a:off x="3161875" y="2805484"/>
            <a:ext cx="558165" cy="240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涨士气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6" name="textbox 1476"/>
          <p:cNvSpPr/>
          <p:nvPr/>
        </p:nvSpPr>
        <p:spPr>
          <a:xfrm>
            <a:off x="3056846" y="2597651"/>
            <a:ext cx="558165" cy="235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5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发能量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8" name="path 1478"/>
          <p:cNvSpPr/>
          <p:nvPr/>
        </p:nvSpPr>
        <p:spPr>
          <a:xfrm>
            <a:off x="1946173" y="2541016"/>
            <a:ext cx="868045" cy="1183386"/>
          </a:xfrm>
          <a:custGeom>
            <a:avLst/>
            <a:gdLst/>
            <a:ahLst/>
            <a:cxnLst/>
            <a:rect l="0" t="0" r="0" b="0"/>
            <a:pathLst>
              <a:path w="1367" h="1863">
                <a:moveTo>
                  <a:pt x="428" y="0"/>
                </a:moveTo>
                <a:cubicBezTo>
                  <a:pt x="392" y="0"/>
                  <a:pt x="365" y="23"/>
                  <a:pt x="343" y="66"/>
                </a:cubicBezTo>
                <a:cubicBezTo>
                  <a:pt x="343" y="66"/>
                  <a:pt x="343" y="66"/>
                  <a:pt x="343" y="66"/>
                </a:cubicBezTo>
                <a:cubicBezTo>
                  <a:pt x="316" y="124"/>
                  <a:pt x="272" y="162"/>
                  <a:pt x="227" y="162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31" y="162"/>
                  <a:pt x="0" y="205"/>
                  <a:pt x="0" y="258"/>
                </a:cubicBezTo>
                <a:cubicBezTo>
                  <a:pt x="0" y="305"/>
                  <a:pt x="31" y="348"/>
                  <a:pt x="66" y="348"/>
                </a:cubicBezTo>
                <a:cubicBezTo>
                  <a:pt x="89" y="348"/>
                  <a:pt x="102" y="363"/>
                  <a:pt x="102" y="382"/>
                </a:cubicBezTo>
                <a:cubicBezTo>
                  <a:pt x="102" y="549"/>
                  <a:pt x="102" y="549"/>
                  <a:pt x="102" y="549"/>
                </a:cubicBezTo>
                <a:cubicBezTo>
                  <a:pt x="102" y="568"/>
                  <a:pt x="115" y="587"/>
                  <a:pt x="138" y="587"/>
                </a:cubicBezTo>
                <a:cubicBezTo>
                  <a:pt x="205" y="587"/>
                  <a:pt x="205" y="587"/>
                  <a:pt x="205" y="587"/>
                </a:cubicBezTo>
                <a:cubicBezTo>
                  <a:pt x="223" y="587"/>
                  <a:pt x="240" y="568"/>
                  <a:pt x="240" y="549"/>
                </a:cubicBezTo>
                <a:cubicBezTo>
                  <a:pt x="240" y="530"/>
                  <a:pt x="240" y="530"/>
                  <a:pt x="240" y="530"/>
                </a:cubicBezTo>
                <a:cubicBezTo>
                  <a:pt x="240" y="511"/>
                  <a:pt x="223" y="506"/>
                  <a:pt x="223" y="492"/>
                </a:cubicBezTo>
                <a:cubicBezTo>
                  <a:pt x="223" y="367"/>
                  <a:pt x="223" y="367"/>
                  <a:pt x="223" y="367"/>
                </a:cubicBezTo>
                <a:cubicBezTo>
                  <a:pt x="223" y="363"/>
                  <a:pt x="223" y="363"/>
                  <a:pt x="223" y="363"/>
                </a:cubicBezTo>
                <a:cubicBezTo>
                  <a:pt x="223" y="363"/>
                  <a:pt x="223" y="358"/>
                  <a:pt x="223" y="358"/>
                </a:cubicBezTo>
                <a:cubicBezTo>
                  <a:pt x="223" y="358"/>
                  <a:pt x="227" y="358"/>
                  <a:pt x="227" y="353"/>
                </a:cubicBezTo>
                <a:cubicBezTo>
                  <a:pt x="227" y="353"/>
                  <a:pt x="227" y="353"/>
                  <a:pt x="231" y="348"/>
                </a:cubicBezTo>
                <a:cubicBezTo>
                  <a:pt x="231" y="348"/>
                  <a:pt x="231" y="348"/>
                  <a:pt x="231" y="348"/>
                </a:cubicBezTo>
                <a:cubicBezTo>
                  <a:pt x="231" y="348"/>
                  <a:pt x="231" y="348"/>
                  <a:pt x="231" y="348"/>
                </a:cubicBezTo>
                <a:cubicBezTo>
                  <a:pt x="231" y="348"/>
                  <a:pt x="236" y="348"/>
                  <a:pt x="236" y="348"/>
                </a:cubicBezTo>
                <a:cubicBezTo>
                  <a:pt x="281" y="353"/>
                  <a:pt x="316" y="391"/>
                  <a:pt x="343" y="449"/>
                </a:cubicBezTo>
                <a:cubicBezTo>
                  <a:pt x="343" y="449"/>
                  <a:pt x="343" y="449"/>
                  <a:pt x="343" y="449"/>
                </a:cubicBezTo>
                <a:cubicBezTo>
                  <a:pt x="365" y="487"/>
                  <a:pt x="392" y="511"/>
                  <a:pt x="428" y="511"/>
                </a:cubicBezTo>
                <a:cubicBezTo>
                  <a:pt x="508" y="511"/>
                  <a:pt x="548" y="382"/>
                  <a:pt x="548" y="258"/>
                </a:cubicBezTo>
                <a:cubicBezTo>
                  <a:pt x="548" y="128"/>
                  <a:pt x="508" y="0"/>
                  <a:pt x="428" y="0"/>
                </a:cubicBezTo>
                <a:moveTo>
                  <a:pt x="343" y="258"/>
                </a:moveTo>
                <a:cubicBezTo>
                  <a:pt x="343" y="238"/>
                  <a:pt x="343" y="220"/>
                  <a:pt x="343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410" y="200"/>
                  <a:pt x="428" y="224"/>
                  <a:pt x="428" y="258"/>
                </a:cubicBezTo>
                <a:cubicBezTo>
                  <a:pt x="428" y="286"/>
                  <a:pt x="410" y="310"/>
                  <a:pt x="392" y="310"/>
                </a:cubicBezTo>
                <a:cubicBezTo>
                  <a:pt x="343" y="310"/>
                  <a:pt x="343" y="310"/>
                  <a:pt x="343" y="310"/>
                </a:cubicBezTo>
                <a:cubicBezTo>
                  <a:pt x="343" y="291"/>
                  <a:pt x="343" y="277"/>
                  <a:pt x="343" y="258"/>
                </a:cubicBezTo>
                <a:moveTo>
                  <a:pt x="35" y="258"/>
                </a:moveTo>
                <a:cubicBezTo>
                  <a:pt x="35" y="224"/>
                  <a:pt x="49" y="200"/>
                  <a:pt x="66" y="200"/>
                </a:cubicBezTo>
                <a:cubicBezTo>
                  <a:pt x="187" y="200"/>
                  <a:pt x="187" y="200"/>
                  <a:pt x="187" y="200"/>
                </a:cubicBezTo>
                <a:cubicBezTo>
                  <a:pt x="178" y="215"/>
                  <a:pt x="169" y="234"/>
                  <a:pt x="169" y="258"/>
                </a:cubicBezTo>
                <a:cubicBezTo>
                  <a:pt x="169" y="277"/>
                  <a:pt x="178" y="296"/>
                  <a:pt x="187" y="310"/>
                </a:cubicBezTo>
                <a:cubicBezTo>
                  <a:pt x="66" y="310"/>
                  <a:pt x="66" y="310"/>
                  <a:pt x="66" y="310"/>
                </a:cubicBezTo>
                <a:cubicBezTo>
                  <a:pt x="49" y="310"/>
                  <a:pt x="35" y="286"/>
                  <a:pt x="35" y="258"/>
                </a:cubicBezTo>
                <a:moveTo>
                  <a:pt x="205" y="549"/>
                </a:moveTo>
                <a:cubicBezTo>
                  <a:pt x="138" y="549"/>
                  <a:pt x="138" y="549"/>
                  <a:pt x="138" y="549"/>
                </a:cubicBezTo>
                <a:cubicBezTo>
                  <a:pt x="138" y="382"/>
                  <a:pt x="138" y="382"/>
                  <a:pt x="138" y="382"/>
                </a:cubicBezTo>
                <a:cubicBezTo>
                  <a:pt x="138" y="372"/>
                  <a:pt x="133" y="358"/>
                  <a:pt x="129" y="348"/>
                </a:cubicBezTo>
                <a:cubicBezTo>
                  <a:pt x="138" y="348"/>
                  <a:pt x="138" y="348"/>
                  <a:pt x="138" y="348"/>
                </a:cubicBezTo>
                <a:cubicBezTo>
                  <a:pt x="138" y="348"/>
                  <a:pt x="138" y="348"/>
                  <a:pt x="138" y="348"/>
                </a:cubicBezTo>
                <a:cubicBezTo>
                  <a:pt x="191" y="348"/>
                  <a:pt x="191" y="348"/>
                  <a:pt x="191" y="348"/>
                </a:cubicBezTo>
                <a:cubicBezTo>
                  <a:pt x="187" y="353"/>
                  <a:pt x="187" y="358"/>
                  <a:pt x="187" y="367"/>
                </a:cubicBezTo>
                <a:cubicBezTo>
                  <a:pt x="187" y="492"/>
                  <a:pt x="187" y="492"/>
                  <a:pt x="187" y="492"/>
                </a:cubicBezTo>
                <a:cubicBezTo>
                  <a:pt x="187" y="511"/>
                  <a:pt x="196" y="525"/>
                  <a:pt x="205" y="530"/>
                </a:cubicBezTo>
                <a:cubicBezTo>
                  <a:pt x="205" y="530"/>
                  <a:pt x="205" y="530"/>
                  <a:pt x="205" y="535"/>
                </a:cubicBezTo>
                <a:lnTo>
                  <a:pt x="205" y="549"/>
                </a:lnTo>
                <a:close/>
                <a:moveTo>
                  <a:pt x="227" y="310"/>
                </a:moveTo>
                <a:cubicBezTo>
                  <a:pt x="223" y="310"/>
                  <a:pt x="223" y="310"/>
                  <a:pt x="223" y="310"/>
                </a:cubicBezTo>
                <a:cubicBezTo>
                  <a:pt x="223" y="310"/>
                  <a:pt x="223" y="310"/>
                  <a:pt x="223" y="310"/>
                </a:cubicBezTo>
                <a:cubicBezTo>
                  <a:pt x="205" y="310"/>
                  <a:pt x="187" y="286"/>
                  <a:pt x="187" y="258"/>
                </a:cubicBezTo>
                <a:cubicBezTo>
                  <a:pt x="187" y="224"/>
                  <a:pt x="205" y="200"/>
                  <a:pt x="223" y="200"/>
                </a:cubicBezTo>
                <a:cubicBezTo>
                  <a:pt x="227" y="200"/>
                  <a:pt x="227" y="200"/>
                  <a:pt x="227" y="200"/>
                </a:cubicBezTo>
                <a:cubicBezTo>
                  <a:pt x="258" y="200"/>
                  <a:pt x="289" y="186"/>
                  <a:pt x="316" y="162"/>
                </a:cubicBezTo>
                <a:cubicBezTo>
                  <a:pt x="312" y="191"/>
                  <a:pt x="307" y="224"/>
                  <a:pt x="307" y="258"/>
                </a:cubicBezTo>
                <a:cubicBezTo>
                  <a:pt x="307" y="286"/>
                  <a:pt x="312" y="320"/>
                  <a:pt x="316" y="348"/>
                </a:cubicBezTo>
                <a:cubicBezTo>
                  <a:pt x="289" y="324"/>
                  <a:pt x="258" y="310"/>
                  <a:pt x="227" y="310"/>
                </a:cubicBezTo>
                <a:moveTo>
                  <a:pt x="428" y="477"/>
                </a:moveTo>
                <a:cubicBezTo>
                  <a:pt x="392" y="477"/>
                  <a:pt x="365" y="425"/>
                  <a:pt x="352" y="348"/>
                </a:cubicBezTo>
                <a:cubicBezTo>
                  <a:pt x="392" y="348"/>
                  <a:pt x="392" y="348"/>
                  <a:pt x="392" y="348"/>
                </a:cubicBezTo>
                <a:cubicBezTo>
                  <a:pt x="432" y="348"/>
                  <a:pt x="463" y="305"/>
                  <a:pt x="463" y="258"/>
                </a:cubicBezTo>
                <a:cubicBezTo>
                  <a:pt x="463" y="205"/>
                  <a:pt x="432" y="162"/>
                  <a:pt x="392" y="162"/>
                </a:cubicBezTo>
                <a:cubicBezTo>
                  <a:pt x="352" y="162"/>
                  <a:pt x="352" y="162"/>
                  <a:pt x="352" y="162"/>
                </a:cubicBezTo>
                <a:cubicBezTo>
                  <a:pt x="365" y="90"/>
                  <a:pt x="392" y="38"/>
                  <a:pt x="428" y="38"/>
                </a:cubicBezTo>
                <a:cubicBezTo>
                  <a:pt x="477" y="38"/>
                  <a:pt x="512" y="133"/>
                  <a:pt x="512" y="258"/>
                </a:cubicBezTo>
                <a:cubicBezTo>
                  <a:pt x="512" y="377"/>
                  <a:pt x="477" y="477"/>
                  <a:pt x="428" y="477"/>
                </a:cubicBezTo>
                <a:moveTo>
                  <a:pt x="428" y="477"/>
                </a:moveTo>
                <a:cubicBezTo>
                  <a:pt x="428" y="477"/>
                  <a:pt x="428" y="477"/>
                  <a:pt x="428" y="477"/>
                </a:cubicBezTo>
              </a:path>
              <a:path w="1367" h="1863">
                <a:moveTo>
                  <a:pt x="1104" y="1293"/>
                </a:moveTo>
                <a:cubicBezTo>
                  <a:pt x="958" y="1293"/>
                  <a:pt x="842" y="1422"/>
                  <a:pt x="842" y="1576"/>
                </a:cubicBezTo>
                <a:cubicBezTo>
                  <a:pt x="842" y="1734"/>
                  <a:pt x="958" y="1863"/>
                  <a:pt x="1104" y="1863"/>
                </a:cubicBezTo>
                <a:cubicBezTo>
                  <a:pt x="1251" y="1863"/>
                  <a:pt x="1367" y="1734"/>
                  <a:pt x="1367" y="1576"/>
                </a:cubicBezTo>
                <a:cubicBezTo>
                  <a:pt x="1367" y="1422"/>
                  <a:pt x="1251" y="1293"/>
                  <a:pt x="1104" y="1293"/>
                </a:cubicBezTo>
                <a:moveTo>
                  <a:pt x="1336" y="1566"/>
                </a:moveTo>
                <a:cubicBezTo>
                  <a:pt x="1233" y="1566"/>
                  <a:pt x="1233" y="1566"/>
                  <a:pt x="1233" y="1566"/>
                </a:cubicBezTo>
                <a:cubicBezTo>
                  <a:pt x="1229" y="1528"/>
                  <a:pt x="1224" y="1490"/>
                  <a:pt x="1211" y="1451"/>
                </a:cubicBezTo>
                <a:cubicBezTo>
                  <a:pt x="1233" y="1442"/>
                  <a:pt x="1256" y="1427"/>
                  <a:pt x="1278" y="1413"/>
                </a:cubicBezTo>
                <a:cubicBezTo>
                  <a:pt x="1309" y="1456"/>
                  <a:pt x="1331" y="1509"/>
                  <a:pt x="1336" y="1566"/>
                </a:cubicBezTo>
                <a:moveTo>
                  <a:pt x="1096" y="1825"/>
                </a:moveTo>
                <a:cubicBezTo>
                  <a:pt x="1064" y="1801"/>
                  <a:pt x="1042" y="1767"/>
                  <a:pt x="1024" y="1729"/>
                </a:cubicBezTo>
                <a:cubicBezTo>
                  <a:pt x="1047" y="1719"/>
                  <a:pt x="1073" y="1715"/>
                  <a:pt x="1096" y="1715"/>
                </a:cubicBezTo>
                <a:cubicBezTo>
                  <a:pt x="1096" y="1825"/>
                  <a:pt x="1096" y="1825"/>
                  <a:pt x="1096" y="1825"/>
                </a:cubicBezTo>
                <a:cubicBezTo>
                  <a:pt x="1096" y="1825"/>
                  <a:pt x="1096" y="1825"/>
                  <a:pt x="1096" y="1825"/>
                </a:cubicBezTo>
                <a:moveTo>
                  <a:pt x="1113" y="1331"/>
                </a:moveTo>
                <a:cubicBezTo>
                  <a:pt x="1144" y="1360"/>
                  <a:pt x="1171" y="1398"/>
                  <a:pt x="1189" y="1442"/>
                </a:cubicBezTo>
                <a:cubicBezTo>
                  <a:pt x="1167" y="1451"/>
                  <a:pt x="1140" y="1456"/>
                  <a:pt x="1113" y="1456"/>
                </a:cubicBezTo>
                <a:cubicBezTo>
                  <a:pt x="1113" y="1331"/>
                  <a:pt x="1113" y="1331"/>
                  <a:pt x="1113" y="1331"/>
                </a:cubicBezTo>
                <a:cubicBezTo>
                  <a:pt x="1113" y="1331"/>
                  <a:pt x="1113" y="1331"/>
                  <a:pt x="1113" y="1331"/>
                </a:cubicBezTo>
                <a:moveTo>
                  <a:pt x="1140" y="1331"/>
                </a:moveTo>
                <a:cubicBezTo>
                  <a:pt x="1189" y="1341"/>
                  <a:pt x="1233" y="1365"/>
                  <a:pt x="1264" y="1398"/>
                </a:cubicBezTo>
                <a:cubicBezTo>
                  <a:pt x="1247" y="1413"/>
                  <a:pt x="1229" y="1427"/>
                  <a:pt x="1207" y="1437"/>
                </a:cubicBezTo>
                <a:cubicBezTo>
                  <a:pt x="1189" y="1398"/>
                  <a:pt x="1167" y="1360"/>
                  <a:pt x="1140" y="1331"/>
                </a:cubicBezTo>
                <a:moveTo>
                  <a:pt x="1096" y="1331"/>
                </a:moveTo>
                <a:cubicBezTo>
                  <a:pt x="1096" y="1456"/>
                  <a:pt x="1096" y="1456"/>
                  <a:pt x="1096" y="1456"/>
                </a:cubicBezTo>
                <a:cubicBezTo>
                  <a:pt x="1069" y="1456"/>
                  <a:pt x="1042" y="1451"/>
                  <a:pt x="1020" y="1442"/>
                </a:cubicBezTo>
                <a:cubicBezTo>
                  <a:pt x="1038" y="1398"/>
                  <a:pt x="1064" y="1360"/>
                  <a:pt x="1096" y="1331"/>
                </a:cubicBezTo>
                <a:cubicBezTo>
                  <a:pt x="1096" y="1331"/>
                  <a:pt x="1096" y="1331"/>
                  <a:pt x="1096" y="1331"/>
                </a:cubicBezTo>
                <a:moveTo>
                  <a:pt x="1002" y="1437"/>
                </a:moveTo>
                <a:cubicBezTo>
                  <a:pt x="980" y="1427"/>
                  <a:pt x="962" y="1413"/>
                  <a:pt x="944" y="1398"/>
                </a:cubicBezTo>
                <a:cubicBezTo>
                  <a:pt x="976" y="1365"/>
                  <a:pt x="1020" y="1341"/>
                  <a:pt x="1064" y="1331"/>
                </a:cubicBezTo>
                <a:cubicBezTo>
                  <a:pt x="1042" y="1360"/>
                  <a:pt x="1020" y="1398"/>
                  <a:pt x="1002" y="1437"/>
                </a:cubicBezTo>
                <a:moveTo>
                  <a:pt x="1011" y="1461"/>
                </a:moveTo>
                <a:cubicBezTo>
                  <a:pt x="1038" y="1470"/>
                  <a:pt x="1064" y="1475"/>
                  <a:pt x="1096" y="1475"/>
                </a:cubicBezTo>
                <a:cubicBezTo>
                  <a:pt x="1096" y="1566"/>
                  <a:pt x="1096" y="1566"/>
                  <a:pt x="1096" y="1566"/>
                </a:cubicBezTo>
                <a:cubicBezTo>
                  <a:pt x="993" y="1566"/>
                  <a:pt x="993" y="1566"/>
                  <a:pt x="993" y="1566"/>
                </a:cubicBezTo>
                <a:cubicBezTo>
                  <a:pt x="993" y="1528"/>
                  <a:pt x="1002" y="1494"/>
                  <a:pt x="1011" y="1461"/>
                </a:cubicBezTo>
                <a:moveTo>
                  <a:pt x="1096" y="1585"/>
                </a:moveTo>
                <a:cubicBezTo>
                  <a:pt x="1096" y="1696"/>
                  <a:pt x="1096" y="1696"/>
                  <a:pt x="1096" y="1696"/>
                </a:cubicBezTo>
                <a:cubicBezTo>
                  <a:pt x="1069" y="1700"/>
                  <a:pt x="1042" y="1705"/>
                  <a:pt x="1020" y="1710"/>
                </a:cubicBezTo>
                <a:cubicBezTo>
                  <a:pt x="1002" y="1671"/>
                  <a:pt x="993" y="1633"/>
                  <a:pt x="993" y="1585"/>
                </a:cubicBezTo>
                <a:lnTo>
                  <a:pt x="1096" y="1585"/>
                </a:lnTo>
                <a:close/>
                <a:moveTo>
                  <a:pt x="1064" y="1820"/>
                </a:moveTo>
                <a:cubicBezTo>
                  <a:pt x="1024" y="1815"/>
                  <a:pt x="984" y="1796"/>
                  <a:pt x="953" y="1767"/>
                </a:cubicBezTo>
                <a:cubicBezTo>
                  <a:pt x="971" y="1753"/>
                  <a:pt x="989" y="1743"/>
                  <a:pt x="1011" y="1734"/>
                </a:cubicBezTo>
                <a:cubicBezTo>
                  <a:pt x="1024" y="1767"/>
                  <a:pt x="1042" y="1796"/>
                  <a:pt x="1064" y="1820"/>
                </a:cubicBezTo>
                <a:moveTo>
                  <a:pt x="1113" y="1825"/>
                </a:moveTo>
                <a:cubicBezTo>
                  <a:pt x="1113" y="1715"/>
                  <a:pt x="1113" y="1715"/>
                  <a:pt x="1113" y="1715"/>
                </a:cubicBezTo>
                <a:cubicBezTo>
                  <a:pt x="1136" y="1715"/>
                  <a:pt x="1162" y="1719"/>
                  <a:pt x="1184" y="1729"/>
                </a:cubicBezTo>
                <a:cubicBezTo>
                  <a:pt x="1167" y="1767"/>
                  <a:pt x="1140" y="1801"/>
                  <a:pt x="1113" y="1825"/>
                </a:cubicBezTo>
                <a:cubicBezTo>
                  <a:pt x="1113" y="1825"/>
                  <a:pt x="1113" y="1825"/>
                  <a:pt x="1113" y="1825"/>
                </a:cubicBezTo>
                <a:moveTo>
                  <a:pt x="1198" y="1734"/>
                </a:moveTo>
                <a:cubicBezTo>
                  <a:pt x="1220" y="1743"/>
                  <a:pt x="1238" y="1753"/>
                  <a:pt x="1256" y="1767"/>
                </a:cubicBezTo>
                <a:cubicBezTo>
                  <a:pt x="1224" y="1796"/>
                  <a:pt x="1184" y="1815"/>
                  <a:pt x="1140" y="1820"/>
                </a:cubicBezTo>
                <a:cubicBezTo>
                  <a:pt x="1167" y="1796"/>
                  <a:pt x="1184" y="1767"/>
                  <a:pt x="1198" y="1734"/>
                </a:cubicBezTo>
                <a:moveTo>
                  <a:pt x="1189" y="1710"/>
                </a:moveTo>
                <a:cubicBezTo>
                  <a:pt x="1167" y="1705"/>
                  <a:pt x="1140" y="1700"/>
                  <a:pt x="1113" y="1696"/>
                </a:cubicBezTo>
                <a:cubicBezTo>
                  <a:pt x="1113" y="1585"/>
                  <a:pt x="1113" y="1585"/>
                  <a:pt x="1113" y="1585"/>
                </a:cubicBezTo>
                <a:cubicBezTo>
                  <a:pt x="1216" y="1585"/>
                  <a:pt x="1216" y="1585"/>
                  <a:pt x="1216" y="1585"/>
                </a:cubicBezTo>
                <a:cubicBezTo>
                  <a:pt x="1216" y="1633"/>
                  <a:pt x="1207" y="1671"/>
                  <a:pt x="1189" y="1710"/>
                </a:cubicBezTo>
                <a:moveTo>
                  <a:pt x="1113" y="1566"/>
                </a:moveTo>
                <a:cubicBezTo>
                  <a:pt x="1113" y="1475"/>
                  <a:pt x="1113" y="1475"/>
                  <a:pt x="1113" y="1475"/>
                </a:cubicBezTo>
                <a:cubicBezTo>
                  <a:pt x="1140" y="1475"/>
                  <a:pt x="1171" y="1470"/>
                  <a:pt x="1198" y="1461"/>
                </a:cubicBezTo>
                <a:cubicBezTo>
                  <a:pt x="1207" y="1494"/>
                  <a:pt x="1216" y="1528"/>
                  <a:pt x="1216" y="1566"/>
                </a:cubicBezTo>
                <a:lnTo>
                  <a:pt x="1113" y="1566"/>
                </a:lnTo>
                <a:close/>
                <a:moveTo>
                  <a:pt x="931" y="1413"/>
                </a:moveTo>
                <a:cubicBezTo>
                  <a:pt x="953" y="1427"/>
                  <a:pt x="976" y="1442"/>
                  <a:pt x="998" y="1451"/>
                </a:cubicBezTo>
                <a:cubicBezTo>
                  <a:pt x="984" y="1490"/>
                  <a:pt x="976" y="1528"/>
                  <a:pt x="976" y="1566"/>
                </a:cubicBezTo>
                <a:cubicBezTo>
                  <a:pt x="873" y="1566"/>
                  <a:pt x="873" y="1566"/>
                  <a:pt x="873" y="1566"/>
                </a:cubicBezTo>
                <a:cubicBezTo>
                  <a:pt x="878" y="1509"/>
                  <a:pt x="900" y="1456"/>
                  <a:pt x="931" y="1413"/>
                </a:cubicBezTo>
                <a:moveTo>
                  <a:pt x="873" y="1585"/>
                </a:moveTo>
                <a:cubicBezTo>
                  <a:pt x="976" y="1585"/>
                  <a:pt x="976" y="1585"/>
                  <a:pt x="976" y="1585"/>
                </a:cubicBezTo>
                <a:cubicBezTo>
                  <a:pt x="980" y="1633"/>
                  <a:pt x="989" y="1676"/>
                  <a:pt x="1002" y="1719"/>
                </a:cubicBezTo>
                <a:cubicBezTo>
                  <a:pt x="980" y="1729"/>
                  <a:pt x="962" y="1738"/>
                  <a:pt x="940" y="1753"/>
                </a:cubicBezTo>
                <a:cubicBezTo>
                  <a:pt x="900" y="1710"/>
                  <a:pt x="878" y="1652"/>
                  <a:pt x="873" y="1585"/>
                </a:cubicBezTo>
                <a:moveTo>
                  <a:pt x="1264" y="1753"/>
                </a:moveTo>
                <a:cubicBezTo>
                  <a:pt x="1247" y="1738"/>
                  <a:pt x="1229" y="1729"/>
                  <a:pt x="1207" y="1719"/>
                </a:cubicBezTo>
                <a:cubicBezTo>
                  <a:pt x="1220" y="1676"/>
                  <a:pt x="1229" y="1633"/>
                  <a:pt x="1233" y="1585"/>
                </a:cubicBezTo>
                <a:cubicBezTo>
                  <a:pt x="1336" y="1585"/>
                  <a:pt x="1336" y="1585"/>
                  <a:pt x="1336" y="1585"/>
                </a:cubicBezTo>
                <a:cubicBezTo>
                  <a:pt x="1331" y="1652"/>
                  <a:pt x="1304" y="1710"/>
                  <a:pt x="1264" y="1753"/>
                </a:cubicBezTo>
                <a:moveTo>
                  <a:pt x="1264" y="1753"/>
                </a:moveTo>
                <a:cubicBezTo>
                  <a:pt x="1264" y="1753"/>
                  <a:pt x="1264" y="1753"/>
                  <a:pt x="1264" y="1753"/>
                </a:cubicBez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0" name="path 1480"/>
          <p:cNvSpPr/>
          <p:nvPr/>
        </p:nvSpPr>
        <p:spPr>
          <a:xfrm>
            <a:off x="1206564" y="3074923"/>
            <a:ext cx="51612" cy="77343"/>
          </a:xfrm>
          <a:custGeom>
            <a:avLst/>
            <a:gdLst/>
            <a:ahLst/>
            <a:cxnLst/>
            <a:rect l="0" t="0" r="0" b="0"/>
            <a:pathLst>
              <a:path w="81" h="121">
                <a:moveTo>
                  <a:pt x="40" y="0"/>
                </a:moveTo>
                <a:cubicBezTo>
                  <a:pt x="20" y="0"/>
                  <a:pt x="0" y="15"/>
                  <a:pt x="0" y="42"/>
                </a:cubicBezTo>
                <a:cubicBezTo>
                  <a:pt x="0" y="53"/>
                  <a:pt x="5" y="74"/>
                  <a:pt x="15" y="95"/>
                </a:cubicBezTo>
                <a:cubicBezTo>
                  <a:pt x="20" y="111"/>
                  <a:pt x="25" y="121"/>
                  <a:pt x="40" y="121"/>
                </a:cubicBezTo>
                <a:cubicBezTo>
                  <a:pt x="55" y="121"/>
                  <a:pt x="60" y="111"/>
                  <a:pt x="66" y="95"/>
                </a:cubicBezTo>
                <a:cubicBezTo>
                  <a:pt x="71" y="74"/>
                  <a:pt x="81" y="53"/>
                  <a:pt x="81" y="42"/>
                </a:cubicBezTo>
                <a:cubicBezTo>
                  <a:pt x="81" y="15"/>
                  <a:pt x="60" y="0"/>
                  <a:pt x="40" y="0"/>
                </a:cubicBezTo>
                <a:moveTo>
                  <a:pt x="40" y="0"/>
                </a:moveTo>
                <a:cubicBezTo>
                  <a:pt x="40" y="0"/>
                  <a:pt x="40" y="0"/>
                  <a:pt x="4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2" name="textbox 1482"/>
          <p:cNvSpPr/>
          <p:nvPr/>
        </p:nvSpPr>
        <p:spPr>
          <a:xfrm>
            <a:off x="400540" y="2702172"/>
            <a:ext cx="558165" cy="235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5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动支持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4" name="textbox 1484"/>
          <p:cNvSpPr/>
          <p:nvPr/>
        </p:nvSpPr>
        <p:spPr>
          <a:xfrm>
            <a:off x="318445" y="2488565"/>
            <a:ext cx="560069" cy="235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5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确任务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86" name="picture 14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03620" y="2316352"/>
            <a:ext cx="1860041" cy="2827146"/>
          </a:xfrm>
          <a:prstGeom prst="rect">
            <a:avLst/>
          </a:prstGeom>
        </p:spPr>
      </p:pic>
      <p:sp>
        <p:nvSpPr>
          <p:cNvPr id="1488" name="textbox 1488"/>
          <p:cNvSpPr/>
          <p:nvPr/>
        </p:nvSpPr>
        <p:spPr>
          <a:xfrm>
            <a:off x="4937965" y="1201032"/>
            <a:ext cx="2907029" cy="1069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400" b="1" kern="0" spc="-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硬仗具备哪些特征？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72235" indent="-635" algn="l" rtl="0" eaLnBrk="0">
              <a:lnSpc>
                <a:spcPct val="99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影响力方面：对完成中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长期战略目标有里程碑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0" name="path 1490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492" name="table 1492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0" algn="l" rtl="0" eaLnBrk="0">
                        <a:lnSpc>
                          <a:spcPct val="97000"/>
                        </a:lnSpc>
                      </a:pPr>
                      <a:r>
                        <a:rPr sz="15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关键点之一 ：形成年度硬</a:t>
                      </a:r>
                      <a:r>
                        <a:rPr sz="15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仗清单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494" name="textbox 1494"/>
          <p:cNvSpPr/>
          <p:nvPr/>
        </p:nvSpPr>
        <p:spPr>
          <a:xfrm>
            <a:off x="4796231" y="2342216"/>
            <a:ext cx="1700529" cy="756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100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组织跨度方面：需要跨部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门组织协课，需要丼全企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业之力，由多部门协作应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6" name="textbox 1496"/>
          <p:cNvSpPr/>
          <p:nvPr/>
        </p:nvSpPr>
        <p:spPr>
          <a:xfrm>
            <a:off x="4796231" y="3414217"/>
            <a:ext cx="1243330" cy="936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100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可行性方面：是有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一定取胜可能性的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“必争之仗”，属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“使劲跳能够摸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得着”的范围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8" name="textbox 1498"/>
          <p:cNvSpPr/>
          <p:nvPr/>
        </p:nvSpPr>
        <p:spPr>
          <a:xfrm>
            <a:off x="7582054" y="2342216"/>
            <a:ext cx="1397000" cy="7543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-635" algn="l" rtl="0" eaLnBrk="0">
              <a:lnSpc>
                <a:spcPct val="100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激发能量方面：是激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人心的。“真正的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挅战才会产生真正的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力量”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0" name="textbox 1500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02" name="picture 15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1504" name="textbox 1504"/>
          <p:cNvSpPr/>
          <p:nvPr/>
        </p:nvSpPr>
        <p:spPr>
          <a:xfrm>
            <a:off x="7868158" y="3557092"/>
            <a:ext cx="1099185" cy="753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0" algn="l" rtl="0" eaLnBrk="0">
              <a:lnSpc>
                <a:spcPct val="99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时效性方面：有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明显的时效性，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属于机不可失、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时不我徃的范畴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6" name="path 1506"/>
          <p:cNvSpPr/>
          <p:nvPr/>
        </p:nvSpPr>
        <p:spPr>
          <a:xfrm>
            <a:off x="6200521" y="3724783"/>
            <a:ext cx="723900" cy="828090"/>
          </a:xfrm>
          <a:custGeom>
            <a:avLst/>
            <a:gdLst/>
            <a:ahLst/>
            <a:cxnLst/>
            <a:rect l="0" t="0" r="0" b="0"/>
            <a:pathLst>
              <a:path w="1140" h="1304">
                <a:moveTo>
                  <a:pt x="0" y="532"/>
                </a:moveTo>
                <a:cubicBezTo>
                  <a:pt x="0" y="817"/>
                  <a:pt x="231" y="1048"/>
                  <a:pt x="522" y="1048"/>
                </a:cubicBezTo>
                <a:cubicBezTo>
                  <a:pt x="522" y="1048"/>
                  <a:pt x="965" y="1055"/>
                  <a:pt x="1032" y="1154"/>
                </a:cubicBezTo>
                <a:cubicBezTo>
                  <a:pt x="1095" y="1245"/>
                  <a:pt x="1061" y="1304"/>
                  <a:pt x="1094" y="1304"/>
                </a:cubicBezTo>
                <a:cubicBezTo>
                  <a:pt x="1140" y="1304"/>
                  <a:pt x="1140" y="554"/>
                  <a:pt x="1004" y="306"/>
                </a:cubicBezTo>
                <a:cubicBezTo>
                  <a:pt x="933" y="176"/>
                  <a:pt x="782" y="30"/>
                  <a:pt x="516" y="15"/>
                </a:cubicBezTo>
                <a:cubicBezTo>
                  <a:pt x="231" y="0"/>
                  <a:pt x="0" y="246"/>
                  <a:pt x="0" y="532"/>
                </a:cubicBezTo>
                <a:moveTo>
                  <a:pt x="92" y="529"/>
                </a:moveTo>
                <a:cubicBezTo>
                  <a:pt x="92" y="295"/>
                  <a:pt x="281" y="106"/>
                  <a:pt x="514" y="106"/>
                </a:cubicBezTo>
                <a:cubicBezTo>
                  <a:pt x="666" y="106"/>
                  <a:pt x="799" y="186"/>
                  <a:pt x="874" y="306"/>
                </a:cubicBezTo>
                <a:cubicBezTo>
                  <a:pt x="978" y="475"/>
                  <a:pt x="1005" y="728"/>
                  <a:pt x="1005" y="890"/>
                </a:cubicBezTo>
                <a:cubicBezTo>
                  <a:pt x="1005" y="989"/>
                  <a:pt x="964" y="1004"/>
                  <a:pt x="884" y="984"/>
                </a:cubicBezTo>
                <a:cubicBezTo>
                  <a:pt x="803" y="964"/>
                  <a:pt x="680" y="945"/>
                  <a:pt x="514" y="951"/>
                </a:cubicBezTo>
                <a:cubicBezTo>
                  <a:pt x="281" y="951"/>
                  <a:pt x="92" y="762"/>
                  <a:pt x="92" y="529"/>
                </a:cubicBez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08" name="path 1508"/>
          <p:cNvSpPr/>
          <p:nvPr/>
        </p:nvSpPr>
        <p:spPr>
          <a:xfrm>
            <a:off x="1650364" y="3303016"/>
            <a:ext cx="421767" cy="451865"/>
          </a:xfrm>
          <a:custGeom>
            <a:avLst/>
            <a:gdLst/>
            <a:ahLst/>
            <a:cxnLst/>
            <a:rect l="0" t="0" r="0" b="0"/>
            <a:pathLst>
              <a:path w="664" h="711">
                <a:moveTo>
                  <a:pt x="326" y="711"/>
                </a:moveTo>
                <a:cubicBezTo>
                  <a:pt x="145" y="711"/>
                  <a:pt x="0" y="543"/>
                  <a:pt x="0" y="349"/>
                </a:cubicBezTo>
                <a:cubicBezTo>
                  <a:pt x="0" y="155"/>
                  <a:pt x="145" y="0"/>
                  <a:pt x="326" y="0"/>
                </a:cubicBezTo>
                <a:cubicBezTo>
                  <a:pt x="507" y="0"/>
                  <a:pt x="664" y="155"/>
                  <a:pt x="664" y="349"/>
                </a:cubicBezTo>
                <a:cubicBezTo>
                  <a:pt x="664" y="543"/>
                  <a:pt x="507" y="711"/>
                  <a:pt x="326" y="711"/>
                </a:cubicBezTo>
                <a:moveTo>
                  <a:pt x="326" y="103"/>
                </a:moveTo>
                <a:cubicBezTo>
                  <a:pt x="193" y="103"/>
                  <a:pt x="96" y="220"/>
                  <a:pt x="96" y="349"/>
                </a:cubicBezTo>
                <a:cubicBezTo>
                  <a:pt x="96" y="491"/>
                  <a:pt x="193" y="608"/>
                  <a:pt x="326" y="608"/>
                </a:cubicBezTo>
                <a:cubicBezTo>
                  <a:pt x="458" y="608"/>
                  <a:pt x="567" y="491"/>
                  <a:pt x="567" y="349"/>
                </a:cubicBezTo>
                <a:cubicBezTo>
                  <a:pt x="567" y="220"/>
                  <a:pt x="458" y="103"/>
                  <a:pt x="326" y="103"/>
                </a:cubicBezTo>
                <a:moveTo>
                  <a:pt x="386" y="400"/>
                </a:moveTo>
                <a:cubicBezTo>
                  <a:pt x="386" y="400"/>
                  <a:pt x="374" y="414"/>
                  <a:pt x="374" y="414"/>
                </a:cubicBezTo>
                <a:cubicBezTo>
                  <a:pt x="229" y="414"/>
                  <a:pt x="229" y="414"/>
                  <a:pt x="229" y="414"/>
                </a:cubicBezTo>
                <a:cubicBezTo>
                  <a:pt x="229" y="414"/>
                  <a:pt x="217" y="400"/>
                  <a:pt x="217" y="400"/>
                </a:cubicBezTo>
                <a:cubicBezTo>
                  <a:pt x="217" y="362"/>
                  <a:pt x="217" y="362"/>
                  <a:pt x="217" y="362"/>
                </a:cubicBezTo>
                <a:cubicBezTo>
                  <a:pt x="217" y="362"/>
                  <a:pt x="229" y="349"/>
                  <a:pt x="229" y="349"/>
                </a:cubicBezTo>
                <a:cubicBezTo>
                  <a:pt x="326" y="349"/>
                  <a:pt x="326" y="349"/>
                  <a:pt x="326" y="349"/>
                </a:cubicBezTo>
                <a:cubicBezTo>
                  <a:pt x="326" y="193"/>
                  <a:pt x="326" y="193"/>
                  <a:pt x="326" y="193"/>
                </a:cubicBezTo>
                <a:cubicBezTo>
                  <a:pt x="326" y="181"/>
                  <a:pt x="338" y="181"/>
                  <a:pt x="338" y="181"/>
                </a:cubicBezTo>
                <a:cubicBezTo>
                  <a:pt x="374" y="181"/>
                  <a:pt x="374" y="181"/>
                  <a:pt x="374" y="181"/>
                </a:cubicBezTo>
                <a:cubicBezTo>
                  <a:pt x="374" y="181"/>
                  <a:pt x="386" y="181"/>
                  <a:pt x="386" y="193"/>
                </a:cubicBezTo>
                <a:lnTo>
                  <a:pt x="386" y="400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10" name="path 1510"/>
          <p:cNvSpPr/>
          <p:nvPr/>
        </p:nvSpPr>
        <p:spPr>
          <a:xfrm>
            <a:off x="1899285" y="4141520"/>
            <a:ext cx="337692" cy="373291"/>
          </a:xfrm>
          <a:custGeom>
            <a:avLst/>
            <a:gdLst/>
            <a:ahLst/>
            <a:cxnLst/>
            <a:rect l="0" t="0" r="0" b="0"/>
            <a:pathLst>
              <a:path w="531" h="587">
                <a:moveTo>
                  <a:pt x="498" y="47"/>
                </a:moveTo>
                <a:cubicBezTo>
                  <a:pt x="471" y="19"/>
                  <a:pt x="436" y="0"/>
                  <a:pt x="400" y="0"/>
                </a:cubicBezTo>
                <a:cubicBezTo>
                  <a:pt x="369" y="0"/>
                  <a:pt x="338" y="14"/>
                  <a:pt x="320" y="33"/>
                </a:cubicBezTo>
                <a:cubicBezTo>
                  <a:pt x="235" y="124"/>
                  <a:pt x="235" y="124"/>
                  <a:pt x="235" y="124"/>
                </a:cubicBezTo>
                <a:cubicBezTo>
                  <a:pt x="235" y="124"/>
                  <a:pt x="235" y="124"/>
                  <a:pt x="235" y="124"/>
                </a:cubicBezTo>
                <a:cubicBezTo>
                  <a:pt x="235" y="124"/>
                  <a:pt x="235" y="124"/>
                  <a:pt x="235" y="124"/>
                </a:cubicBezTo>
                <a:cubicBezTo>
                  <a:pt x="235" y="124"/>
                  <a:pt x="235" y="124"/>
                  <a:pt x="235" y="124"/>
                </a:cubicBezTo>
                <a:cubicBezTo>
                  <a:pt x="57" y="315"/>
                  <a:pt x="57" y="315"/>
                  <a:pt x="57" y="315"/>
                </a:cubicBezTo>
                <a:cubicBezTo>
                  <a:pt x="48" y="324"/>
                  <a:pt x="44" y="334"/>
                  <a:pt x="40" y="348"/>
                </a:cubicBezTo>
                <a:cubicBezTo>
                  <a:pt x="0" y="506"/>
                  <a:pt x="0" y="506"/>
                  <a:pt x="0" y="506"/>
                </a:cubicBezTo>
                <a:cubicBezTo>
                  <a:pt x="0" y="506"/>
                  <a:pt x="0" y="516"/>
                  <a:pt x="0" y="525"/>
                </a:cubicBezTo>
                <a:cubicBezTo>
                  <a:pt x="0" y="559"/>
                  <a:pt x="26" y="587"/>
                  <a:pt x="57" y="587"/>
                </a:cubicBezTo>
                <a:cubicBezTo>
                  <a:pt x="66" y="587"/>
                  <a:pt x="75" y="583"/>
                  <a:pt x="80" y="583"/>
                </a:cubicBezTo>
                <a:cubicBezTo>
                  <a:pt x="222" y="544"/>
                  <a:pt x="222" y="544"/>
                  <a:pt x="222" y="544"/>
                </a:cubicBezTo>
                <a:cubicBezTo>
                  <a:pt x="231" y="540"/>
                  <a:pt x="244" y="535"/>
                  <a:pt x="253" y="525"/>
                </a:cubicBezTo>
                <a:cubicBezTo>
                  <a:pt x="511" y="243"/>
                  <a:pt x="511" y="243"/>
                  <a:pt x="511" y="243"/>
                </a:cubicBezTo>
                <a:cubicBezTo>
                  <a:pt x="560" y="191"/>
                  <a:pt x="556" y="105"/>
                  <a:pt x="498" y="47"/>
                </a:cubicBezTo>
                <a:moveTo>
                  <a:pt x="271" y="434"/>
                </a:moveTo>
                <a:cubicBezTo>
                  <a:pt x="271" y="420"/>
                  <a:pt x="266" y="406"/>
                  <a:pt x="258" y="387"/>
                </a:cubicBezTo>
                <a:cubicBezTo>
                  <a:pt x="422" y="215"/>
                  <a:pt x="422" y="215"/>
                  <a:pt x="422" y="215"/>
                </a:cubicBezTo>
                <a:cubicBezTo>
                  <a:pt x="431" y="248"/>
                  <a:pt x="427" y="281"/>
                  <a:pt x="405" y="305"/>
                </a:cubicBezTo>
                <a:cubicBezTo>
                  <a:pt x="405" y="305"/>
                  <a:pt x="405" y="305"/>
                  <a:pt x="405" y="305"/>
                </a:cubicBezTo>
                <a:cubicBezTo>
                  <a:pt x="405" y="305"/>
                  <a:pt x="405" y="305"/>
                  <a:pt x="405" y="305"/>
                </a:cubicBezTo>
                <a:cubicBezTo>
                  <a:pt x="271" y="449"/>
                  <a:pt x="271" y="449"/>
                  <a:pt x="271" y="449"/>
                </a:cubicBezTo>
                <a:cubicBezTo>
                  <a:pt x="271" y="444"/>
                  <a:pt x="271" y="439"/>
                  <a:pt x="271" y="434"/>
                </a:cubicBezTo>
                <a:moveTo>
                  <a:pt x="249" y="372"/>
                </a:moveTo>
                <a:cubicBezTo>
                  <a:pt x="244" y="363"/>
                  <a:pt x="235" y="348"/>
                  <a:pt x="226" y="339"/>
                </a:cubicBezTo>
                <a:cubicBezTo>
                  <a:pt x="217" y="329"/>
                  <a:pt x="204" y="320"/>
                  <a:pt x="191" y="315"/>
                </a:cubicBezTo>
                <a:cubicBezTo>
                  <a:pt x="356" y="138"/>
                  <a:pt x="356" y="138"/>
                  <a:pt x="356" y="138"/>
                </a:cubicBezTo>
                <a:cubicBezTo>
                  <a:pt x="369" y="143"/>
                  <a:pt x="382" y="152"/>
                  <a:pt x="391" y="162"/>
                </a:cubicBezTo>
                <a:cubicBezTo>
                  <a:pt x="400" y="176"/>
                  <a:pt x="409" y="186"/>
                  <a:pt x="413" y="195"/>
                </a:cubicBezTo>
                <a:lnTo>
                  <a:pt x="249" y="372"/>
                </a:lnTo>
                <a:close/>
                <a:moveTo>
                  <a:pt x="177" y="305"/>
                </a:moveTo>
                <a:cubicBezTo>
                  <a:pt x="160" y="296"/>
                  <a:pt x="146" y="291"/>
                  <a:pt x="128" y="291"/>
                </a:cubicBezTo>
                <a:cubicBezTo>
                  <a:pt x="258" y="152"/>
                  <a:pt x="258" y="152"/>
                  <a:pt x="258" y="152"/>
                </a:cubicBezTo>
                <a:cubicBezTo>
                  <a:pt x="280" y="129"/>
                  <a:pt x="306" y="124"/>
                  <a:pt x="338" y="133"/>
                </a:cubicBezTo>
                <a:lnTo>
                  <a:pt x="177" y="305"/>
                </a:lnTo>
                <a:close/>
                <a:moveTo>
                  <a:pt x="71" y="549"/>
                </a:moveTo>
                <a:cubicBezTo>
                  <a:pt x="66" y="549"/>
                  <a:pt x="62" y="549"/>
                  <a:pt x="57" y="549"/>
                </a:cubicBezTo>
                <a:cubicBezTo>
                  <a:pt x="44" y="549"/>
                  <a:pt x="31" y="540"/>
                  <a:pt x="31" y="525"/>
                </a:cubicBezTo>
                <a:cubicBezTo>
                  <a:pt x="31" y="520"/>
                  <a:pt x="35" y="516"/>
                  <a:pt x="35" y="511"/>
                </a:cubicBezTo>
                <a:cubicBezTo>
                  <a:pt x="53" y="444"/>
                  <a:pt x="53" y="444"/>
                  <a:pt x="53" y="444"/>
                </a:cubicBezTo>
                <a:cubicBezTo>
                  <a:pt x="71" y="444"/>
                  <a:pt x="93" y="449"/>
                  <a:pt x="111" y="468"/>
                </a:cubicBezTo>
                <a:cubicBezTo>
                  <a:pt x="124" y="487"/>
                  <a:pt x="133" y="511"/>
                  <a:pt x="133" y="530"/>
                </a:cubicBezTo>
                <a:lnTo>
                  <a:pt x="71" y="549"/>
                </a:lnTo>
                <a:close/>
                <a:moveTo>
                  <a:pt x="151" y="525"/>
                </a:moveTo>
                <a:cubicBezTo>
                  <a:pt x="151" y="501"/>
                  <a:pt x="137" y="477"/>
                  <a:pt x="120" y="454"/>
                </a:cubicBezTo>
                <a:cubicBezTo>
                  <a:pt x="102" y="434"/>
                  <a:pt x="80" y="425"/>
                  <a:pt x="57" y="425"/>
                </a:cubicBezTo>
                <a:cubicBezTo>
                  <a:pt x="75" y="358"/>
                  <a:pt x="75" y="358"/>
                  <a:pt x="75" y="358"/>
                </a:cubicBezTo>
                <a:cubicBezTo>
                  <a:pt x="75" y="353"/>
                  <a:pt x="75" y="348"/>
                  <a:pt x="80" y="344"/>
                </a:cubicBezTo>
                <a:cubicBezTo>
                  <a:pt x="115" y="320"/>
                  <a:pt x="169" y="324"/>
                  <a:pt x="204" y="367"/>
                </a:cubicBezTo>
                <a:cubicBezTo>
                  <a:pt x="244" y="406"/>
                  <a:pt x="249" y="468"/>
                  <a:pt x="217" y="506"/>
                </a:cubicBezTo>
                <a:cubicBezTo>
                  <a:pt x="217" y="506"/>
                  <a:pt x="213" y="506"/>
                  <a:pt x="213" y="506"/>
                </a:cubicBezTo>
                <a:lnTo>
                  <a:pt x="151" y="525"/>
                </a:lnTo>
                <a:close/>
                <a:moveTo>
                  <a:pt x="489" y="215"/>
                </a:moveTo>
                <a:cubicBezTo>
                  <a:pt x="458" y="248"/>
                  <a:pt x="458" y="248"/>
                  <a:pt x="458" y="248"/>
                </a:cubicBezTo>
                <a:cubicBezTo>
                  <a:pt x="458" y="243"/>
                  <a:pt x="458" y="238"/>
                  <a:pt x="458" y="234"/>
                </a:cubicBezTo>
                <a:cubicBezTo>
                  <a:pt x="458" y="200"/>
                  <a:pt x="440" y="167"/>
                  <a:pt x="413" y="138"/>
                </a:cubicBezTo>
                <a:cubicBezTo>
                  <a:pt x="387" y="109"/>
                  <a:pt x="351" y="90"/>
                  <a:pt x="316" y="90"/>
                </a:cubicBezTo>
                <a:cubicBezTo>
                  <a:pt x="342" y="62"/>
                  <a:pt x="342" y="62"/>
                  <a:pt x="342" y="62"/>
                </a:cubicBezTo>
                <a:cubicBezTo>
                  <a:pt x="356" y="47"/>
                  <a:pt x="378" y="38"/>
                  <a:pt x="400" y="38"/>
                </a:cubicBezTo>
                <a:cubicBezTo>
                  <a:pt x="427" y="38"/>
                  <a:pt x="453" y="52"/>
                  <a:pt x="476" y="76"/>
                </a:cubicBezTo>
                <a:cubicBezTo>
                  <a:pt x="498" y="95"/>
                  <a:pt x="507" y="124"/>
                  <a:pt x="511" y="152"/>
                </a:cubicBezTo>
                <a:cubicBezTo>
                  <a:pt x="511" y="176"/>
                  <a:pt x="502" y="200"/>
                  <a:pt x="489" y="215"/>
                </a:cubicBezTo>
                <a:moveTo>
                  <a:pt x="489" y="215"/>
                </a:moveTo>
                <a:cubicBezTo>
                  <a:pt x="489" y="215"/>
                  <a:pt x="489" y="215"/>
                  <a:pt x="489" y="215"/>
                </a:cubicBez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12" name="path 1512"/>
          <p:cNvSpPr/>
          <p:nvPr/>
        </p:nvSpPr>
        <p:spPr>
          <a:xfrm>
            <a:off x="1040460" y="3830701"/>
            <a:ext cx="346760" cy="304279"/>
          </a:xfrm>
          <a:custGeom>
            <a:avLst/>
            <a:gdLst/>
            <a:ahLst/>
            <a:cxnLst/>
            <a:rect l="0" t="0" r="0" b="0"/>
            <a:pathLst>
              <a:path w="546" h="479">
                <a:moveTo>
                  <a:pt x="426" y="159"/>
                </a:moveTo>
                <a:cubicBezTo>
                  <a:pt x="422" y="155"/>
                  <a:pt x="417" y="150"/>
                  <a:pt x="408" y="150"/>
                </a:cubicBezTo>
                <a:cubicBezTo>
                  <a:pt x="395" y="150"/>
                  <a:pt x="395" y="150"/>
                  <a:pt x="395" y="150"/>
                </a:cubicBezTo>
                <a:cubicBezTo>
                  <a:pt x="381" y="150"/>
                  <a:pt x="377" y="159"/>
                  <a:pt x="377" y="169"/>
                </a:cubicBezTo>
                <a:cubicBezTo>
                  <a:pt x="377" y="278"/>
                  <a:pt x="377" y="278"/>
                  <a:pt x="377" y="278"/>
                </a:cubicBezTo>
                <a:cubicBezTo>
                  <a:pt x="377" y="288"/>
                  <a:pt x="381" y="297"/>
                  <a:pt x="395" y="297"/>
                </a:cubicBezTo>
                <a:cubicBezTo>
                  <a:pt x="462" y="297"/>
                  <a:pt x="462" y="297"/>
                  <a:pt x="462" y="297"/>
                </a:cubicBezTo>
                <a:cubicBezTo>
                  <a:pt x="471" y="297"/>
                  <a:pt x="480" y="288"/>
                  <a:pt x="480" y="278"/>
                </a:cubicBezTo>
                <a:cubicBezTo>
                  <a:pt x="480" y="250"/>
                  <a:pt x="480" y="250"/>
                  <a:pt x="480" y="250"/>
                </a:cubicBezTo>
                <a:cubicBezTo>
                  <a:pt x="480" y="245"/>
                  <a:pt x="480" y="245"/>
                  <a:pt x="476" y="240"/>
                </a:cubicBezTo>
                <a:lnTo>
                  <a:pt x="426" y="159"/>
                </a:lnTo>
                <a:close/>
                <a:moveTo>
                  <a:pt x="462" y="278"/>
                </a:moveTo>
                <a:cubicBezTo>
                  <a:pt x="395" y="278"/>
                  <a:pt x="395" y="278"/>
                  <a:pt x="395" y="278"/>
                </a:cubicBezTo>
                <a:cubicBezTo>
                  <a:pt x="395" y="169"/>
                  <a:pt x="395" y="169"/>
                  <a:pt x="395" y="169"/>
                </a:cubicBezTo>
                <a:cubicBezTo>
                  <a:pt x="408" y="169"/>
                  <a:pt x="408" y="169"/>
                  <a:pt x="408" y="169"/>
                </a:cubicBezTo>
                <a:cubicBezTo>
                  <a:pt x="462" y="250"/>
                  <a:pt x="462" y="250"/>
                  <a:pt x="462" y="250"/>
                </a:cubicBezTo>
                <a:lnTo>
                  <a:pt x="462" y="278"/>
                </a:lnTo>
                <a:close/>
                <a:moveTo>
                  <a:pt x="462" y="278"/>
                </a:moveTo>
                <a:cubicBezTo>
                  <a:pt x="462" y="278"/>
                  <a:pt x="462" y="278"/>
                  <a:pt x="462" y="278"/>
                </a:cubicBezTo>
              </a:path>
              <a:path w="546" h="479">
                <a:moveTo>
                  <a:pt x="537" y="230"/>
                </a:moveTo>
                <a:cubicBezTo>
                  <a:pt x="470" y="119"/>
                  <a:pt x="470" y="119"/>
                  <a:pt x="470" y="119"/>
                </a:cubicBezTo>
                <a:cubicBezTo>
                  <a:pt x="461" y="105"/>
                  <a:pt x="444" y="95"/>
                  <a:pt x="426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9" y="57"/>
                  <a:pt x="359" y="57"/>
                  <a:pt x="359" y="57"/>
                </a:cubicBezTo>
                <a:cubicBezTo>
                  <a:pt x="359" y="28"/>
                  <a:pt x="337" y="0"/>
                  <a:pt x="30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8"/>
                  <a:pt x="0" y="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92"/>
                  <a:pt x="26" y="316"/>
                  <a:pt x="53" y="316"/>
                </a:cubicBezTo>
                <a:cubicBezTo>
                  <a:pt x="53" y="368"/>
                  <a:pt x="53" y="368"/>
                  <a:pt x="53" y="368"/>
                </a:cubicBezTo>
                <a:cubicBezTo>
                  <a:pt x="53" y="402"/>
                  <a:pt x="75" y="426"/>
                  <a:pt x="102" y="426"/>
                </a:cubicBezTo>
                <a:cubicBezTo>
                  <a:pt x="124" y="426"/>
                  <a:pt x="124" y="426"/>
                  <a:pt x="124" y="426"/>
                </a:cubicBezTo>
                <a:cubicBezTo>
                  <a:pt x="133" y="455"/>
                  <a:pt x="155" y="479"/>
                  <a:pt x="190" y="479"/>
                </a:cubicBezTo>
                <a:cubicBezTo>
                  <a:pt x="222" y="479"/>
                  <a:pt x="248" y="455"/>
                  <a:pt x="253" y="426"/>
                </a:cubicBezTo>
                <a:cubicBezTo>
                  <a:pt x="346" y="426"/>
                  <a:pt x="346" y="426"/>
                  <a:pt x="346" y="426"/>
                </a:cubicBezTo>
                <a:cubicBezTo>
                  <a:pt x="350" y="455"/>
                  <a:pt x="377" y="479"/>
                  <a:pt x="408" y="479"/>
                </a:cubicBezTo>
                <a:cubicBezTo>
                  <a:pt x="444" y="479"/>
                  <a:pt x="470" y="455"/>
                  <a:pt x="475" y="426"/>
                </a:cubicBezTo>
                <a:cubicBezTo>
                  <a:pt x="497" y="426"/>
                  <a:pt x="497" y="426"/>
                  <a:pt x="497" y="426"/>
                </a:cubicBezTo>
                <a:cubicBezTo>
                  <a:pt x="523" y="426"/>
                  <a:pt x="546" y="402"/>
                  <a:pt x="546" y="368"/>
                </a:cubicBezTo>
                <a:cubicBezTo>
                  <a:pt x="546" y="258"/>
                  <a:pt x="546" y="258"/>
                  <a:pt x="546" y="258"/>
                </a:cubicBezTo>
                <a:cubicBezTo>
                  <a:pt x="546" y="249"/>
                  <a:pt x="541" y="239"/>
                  <a:pt x="537" y="230"/>
                </a:cubicBezTo>
                <a:moveTo>
                  <a:pt x="53" y="277"/>
                </a:moveTo>
                <a:cubicBezTo>
                  <a:pt x="44" y="277"/>
                  <a:pt x="35" y="268"/>
                  <a:pt x="35" y="258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48"/>
                  <a:pt x="44" y="38"/>
                  <a:pt x="53" y="38"/>
                </a:cubicBezTo>
                <a:cubicBezTo>
                  <a:pt x="306" y="38"/>
                  <a:pt x="306" y="38"/>
                  <a:pt x="306" y="38"/>
                </a:cubicBezTo>
                <a:cubicBezTo>
                  <a:pt x="319" y="38"/>
                  <a:pt x="324" y="48"/>
                  <a:pt x="324" y="57"/>
                </a:cubicBezTo>
                <a:cubicBezTo>
                  <a:pt x="324" y="258"/>
                  <a:pt x="324" y="258"/>
                  <a:pt x="324" y="258"/>
                </a:cubicBezTo>
                <a:cubicBezTo>
                  <a:pt x="324" y="268"/>
                  <a:pt x="319" y="277"/>
                  <a:pt x="306" y="277"/>
                </a:cubicBezTo>
                <a:lnTo>
                  <a:pt x="53" y="277"/>
                </a:lnTo>
                <a:close/>
                <a:moveTo>
                  <a:pt x="190" y="445"/>
                </a:moveTo>
                <a:cubicBezTo>
                  <a:pt x="168" y="445"/>
                  <a:pt x="155" y="426"/>
                  <a:pt x="155" y="407"/>
                </a:cubicBezTo>
                <a:cubicBezTo>
                  <a:pt x="155" y="388"/>
                  <a:pt x="168" y="368"/>
                  <a:pt x="190" y="368"/>
                </a:cubicBezTo>
                <a:cubicBezTo>
                  <a:pt x="208" y="368"/>
                  <a:pt x="222" y="388"/>
                  <a:pt x="222" y="407"/>
                </a:cubicBezTo>
                <a:cubicBezTo>
                  <a:pt x="222" y="426"/>
                  <a:pt x="208" y="445"/>
                  <a:pt x="190" y="445"/>
                </a:cubicBezTo>
                <a:moveTo>
                  <a:pt x="408" y="445"/>
                </a:moveTo>
                <a:cubicBezTo>
                  <a:pt x="390" y="445"/>
                  <a:pt x="377" y="426"/>
                  <a:pt x="377" y="407"/>
                </a:cubicBezTo>
                <a:cubicBezTo>
                  <a:pt x="377" y="388"/>
                  <a:pt x="390" y="368"/>
                  <a:pt x="408" y="368"/>
                </a:cubicBezTo>
                <a:cubicBezTo>
                  <a:pt x="430" y="368"/>
                  <a:pt x="444" y="388"/>
                  <a:pt x="444" y="407"/>
                </a:cubicBezTo>
                <a:cubicBezTo>
                  <a:pt x="444" y="426"/>
                  <a:pt x="430" y="445"/>
                  <a:pt x="408" y="445"/>
                </a:cubicBezTo>
                <a:moveTo>
                  <a:pt x="510" y="368"/>
                </a:moveTo>
                <a:cubicBezTo>
                  <a:pt x="510" y="378"/>
                  <a:pt x="506" y="388"/>
                  <a:pt x="497" y="388"/>
                </a:cubicBezTo>
                <a:cubicBezTo>
                  <a:pt x="475" y="388"/>
                  <a:pt x="475" y="388"/>
                  <a:pt x="475" y="388"/>
                </a:cubicBezTo>
                <a:cubicBezTo>
                  <a:pt x="470" y="354"/>
                  <a:pt x="444" y="335"/>
                  <a:pt x="408" y="335"/>
                </a:cubicBezTo>
                <a:cubicBezTo>
                  <a:pt x="377" y="335"/>
                  <a:pt x="350" y="354"/>
                  <a:pt x="346" y="388"/>
                </a:cubicBezTo>
                <a:cubicBezTo>
                  <a:pt x="253" y="388"/>
                  <a:pt x="253" y="388"/>
                  <a:pt x="253" y="388"/>
                </a:cubicBezTo>
                <a:cubicBezTo>
                  <a:pt x="248" y="354"/>
                  <a:pt x="222" y="335"/>
                  <a:pt x="190" y="335"/>
                </a:cubicBezTo>
                <a:cubicBezTo>
                  <a:pt x="155" y="335"/>
                  <a:pt x="133" y="354"/>
                  <a:pt x="124" y="388"/>
                </a:cubicBezTo>
                <a:cubicBezTo>
                  <a:pt x="102" y="388"/>
                  <a:pt x="102" y="388"/>
                  <a:pt x="102" y="388"/>
                </a:cubicBezTo>
                <a:cubicBezTo>
                  <a:pt x="93" y="388"/>
                  <a:pt x="88" y="378"/>
                  <a:pt x="88" y="368"/>
                </a:cubicBezTo>
                <a:cubicBezTo>
                  <a:pt x="88" y="316"/>
                  <a:pt x="88" y="316"/>
                  <a:pt x="88" y="316"/>
                </a:cubicBezTo>
                <a:cubicBezTo>
                  <a:pt x="306" y="316"/>
                  <a:pt x="306" y="316"/>
                  <a:pt x="306" y="316"/>
                </a:cubicBezTo>
                <a:cubicBezTo>
                  <a:pt x="337" y="316"/>
                  <a:pt x="359" y="292"/>
                  <a:pt x="359" y="258"/>
                </a:cubicBezTo>
                <a:cubicBezTo>
                  <a:pt x="359" y="129"/>
                  <a:pt x="359" y="129"/>
                  <a:pt x="359" y="129"/>
                </a:cubicBezTo>
                <a:cubicBezTo>
                  <a:pt x="426" y="129"/>
                  <a:pt x="426" y="129"/>
                  <a:pt x="426" y="129"/>
                </a:cubicBezTo>
                <a:cubicBezTo>
                  <a:pt x="435" y="129"/>
                  <a:pt x="439" y="134"/>
                  <a:pt x="439" y="139"/>
                </a:cubicBezTo>
                <a:cubicBezTo>
                  <a:pt x="510" y="249"/>
                  <a:pt x="510" y="249"/>
                  <a:pt x="510" y="249"/>
                </a:cubicBezTo>
                <a:cubicBezTo>
                  <a:pt x="510" y="254"/>
                  <a:pt x="510" y="254"/>
                  <a:pt x="510" y="258"/>
                </a:cubicBezTo>
                <a:lnTo>
                  <a:pt x="510" y="368"/>
                </a:lnTo>
                <a:close/>
                <a:moveTo>
                  <a:pt x="510" y="368"/>
                </a:moveTo>
                <a:cubicBezTo>
                  <a:pt x="510" y="368"/>
                  <a:pt x="510" y="368"/>
                  <a:pt x="510" y="368"/>
                </a:cubicBez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14" name="path 1514"/>
          <p:cNvSpPr/>
          <p:nvPr/>
        </p:nvSpPr>
        <p:spPr>
          <a:xfrm>
            <a:off x="4422013" y="1215260"/>
            <a:ext cx="14223" cy="3571867"/>
          </a:xfrm>
          <a:custGeom>
            <a:avLst/>
            <a:gdLst/>
            <a:ahLst/>
            <a:cxnLst/>
            <a:rect l="0" t="0" r="0" b="0"/>
            <a:pathLst>
              <a:path w="22" h="5624">
                <a:moveTo>
                  <a:pt x="12" y="0"/>
                </a:moveTo>
                <a:lnTo>
                  <a:pt x="10" y="5624"/>
                </a:lnTo>
              </a:path>
            </a:pathLst>
          </a:custGeom>
          <a:noFill/>
          <a:ln w="12700" cap="flat">
            <a:solidFill>
              <a:srgbClr val="4A7EBB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rect 15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518" name="table 1518"/>
          <p:cNvGraphicFramePr>
            <a:graphicFrameLocks noGrp="1"/>
          </p:cNvGraphicFramePr>
          <p:nvPr/>
        </p:nvGraphicFramePr>
        <p:xfrm>
          <a:off x="428599" y="1351152"/>
          <a:ext cx="8214994" cy="3369945"/>
        </p:xfrm>
        <a:graphic>
          <a:graphicData uri="http://schemas.openxmlformats.org/drawingml/2006/table">
            <a:tbl>
              <a:tblPr/>
              <a:tblGrid>
                <a:gridCol w="1517014"/>
                <a:gridCol w="1768475"/>
                <a:gridCol w="1621155"/>
                <a:gridCol w="1663064"/>
                <a:gridCol w="1645285"/>
              </a:tblGrid>
              <a:tr h="524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6090" algn="l" rtl="0" eaLnBrk="0">
                        <a:lnSpc>
                          <a:spcPct val="98000"/>
                        </a:lnSpc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硬仗编号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2455" algn="l" rtl="0" eaLnBrk="0">
                        <a:lnSpc>
                          <a:spcPct val="98000"/>
                        </a:lnSpc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硬仗名称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6725" algn="l" rtl="0" eaLnBrk="0">
                        <a:lnSpc>
                          <a:spcPct val="98000"/>
                        </a:lnSpc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硬仗主帅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9095" indent="109855" algn="l" rtl="0" eaLnBrk="0">
                        <a:lnSpc>
                          <a:spcPct val="10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硬仗副帅        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3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（核心支持）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1805" algn="l" rtl="0" eaLnBrk="0">
                        <a:lnSpc>
                          <a:spcPct val="98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作战部队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37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硬仗一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861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囿满完成组织转型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0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李虎晓（公司副总兼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21335" algn="l" rtl="0" eaLnBrk="0">
                        <a:lnSpc>
                          <a:spcPct val="94000"/>
                        </a:lnSpc>
                        <a:spcBef>
                          <a:spcPts val="85"/>
                        </a:spcBef>
                      </a:pP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副书让）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6205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所有高管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indent="1270" algn="l" rtl="0" eaLnBrk="0">
                        <a:lnSpc>
                          <a:spcPct val="99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人力资源部、转型办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各部门及分/子公司高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37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09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大幅提升运行品质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1465" indent="-15240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宊志勇（主管飞行和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运营的副总裁）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935" indent="127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XXX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、等高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管（相关领域的副总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裁）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0" indent="127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飞行、机务、商务、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舱、地面朋务等相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1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37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79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欧美航线根本改观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87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张兮（主管商务的副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96265" algn="l" rtl="0" eaLnBrk="0">
                        <a:lnSpc>
                          <a:spcPts val="1350"/>
                        </a:lnSpc>
                        <a:spcBef>
                          <a:spcPts val="8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总裁）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62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XX、XXX、XX、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等高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155" indent="127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商务、飞行、客舱、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机务等部门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8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3725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72490" indent="-513715" algn="l" rtl="0" eaLnBrk="0">
                        <a:lnSpc>
                          <a:spcPct val="99000"/>
                        </a:lnSpc>
                      </a:pP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“两星合作”取得实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875" algn="l" rtl="0" eaLnBrk="0">
                        <a:lnSpc>
                          <a:spcPct val="94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张兮（主管商务的副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96265" algn="l" rtl="0" eaLnBrk="0">
                        <a:lnSpc>
                          <a:spcPts val="1350"/>
                        </a:lnSpc>
                        <a:spcBef>
                          <a:spcPts val="8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总裁）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620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XX、XXX、XX、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等高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520" indent="1270" algn="l" rtl="0" eaLnBrk="0">
                        <a:lnSpc>
                          <a:spcPct val="9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董亊长办公客、商务、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对外合作、运掎、IT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等部门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37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硬仗五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5660" algn="l" rtl="0" eaLnBrk="0">
                        <a:lnSpc>
                          <a:spcPts val="42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0565" algn="l" rtl="0" eaLnBrk="0">
                        <a:lnSpc>
                          <a:spcPts val="42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5730" algn="l" rtl="0" eaLnBrk="0">
                        <a:lnSpc>
                          <a:spcPts val="42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045" algn="l" rtl="0" eaLnBrk="0">
                        <a:lnSpc>
                          <a:spcPts val="425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20" name="textbox 1520"/>
          <p:cNvSpPr/>
          <p:nvPr/>
        </p:nvSpPr>
        <p:spPr>
          <a:xfrm>
            <a:off x="365655" y="714507"/>
            <a:ext cx="8306434" cy="607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4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对硬仗的选择其实反映了企业在战略上的取舍：“战”就是要做什么，“略”就是不做什么。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880"/>
              </a:lnSpc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硬仗在够硬，而不在够多！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4" name="group 174"/>
          <p:cNvGrpSpPr/>
          <p:nvPr/>
        </p:nvGrpSpPr>
        <p:grpSpPr>
          <a:xfrm rot="21600000">
            <a:off x="2357374" y="0"/>
            <a:ext cx="4857877" cy="643001"/>
            <a:chOff x="0" y="0"/>
            <a:chExt cx="4857877" cy="643001"/>
          </a:xfrm>
        </p:grpSpPr>
        <p:grpSp>
          <p:nvGrpSpPr>
            <p:cNvPr id="176" name="group 176"/>
            <p:cNvGrpSpPr/>
            <p:nvPr/>
          </p:nvGrpSpPr>
          <p:grpSpPr>
            <a:xfrm rot="21600000">
              <a:off x="0" y="0"/>
              <a:ext cx="4857877" cy="643001"/>
              <a:chOff x="0" y="0"/>
              <a:chExt cx="4857877" cy="643001"/>
            </a:xfrm>
          </p:grpSpPr>
          <p:sp>
            <p:nvSpPr>
              <p:cNvPr id="1522" name="path 1522"/>
              <p:cNvSpPr/>
              <p:nvPr/>
            </p:nvSpPr>
            <p:spPr>
              <a:xfrm>
                <a:off x="0" y="40132"/>
                <a:ext cx="4857877" cy="602869"/>
              </a:xfrm>
              <a:custGeom>
                <a:avLst/>
                <a:gdLst/>
                <a:ahLst/>
                <a:cxnLst/>
                <a:rect l="0" t="0" r="0" b="0"/>
                <a:pathLst>
                  <a:path w="7650" h="949">
                    <a:moveTo>
                      <a:pt x="7650" y="0"/>
                    </a:moveTo>
                    <a:cubicBezTo>
                      <a:pt x="7650" y="35"/>
                      <a:pt x="7621" y="63"/>
                      <a:pt x="7586" y="63"/>
                    </a:cubicBezTo>
                    <a:cubicBezTo>
                      <a:pt x="7586" y="63"/>
                      <a:pt x="7586" y="63"/>
                      <a:pt x="7586" y="63"/>
                    </a:cubicBezTo>
                    <a:lnTo>
                      <a:pt x="7586" y="63"/>
                    </a:lnTo>
                    <a:lnTo>
                      <a:pt x="7586" y="0"/>
                    </a:lnTo>
                    <a:lnTo>
                      <a:pt x="7586" y="0"/>
                    </a:lnTo>
                    <a:cubicBezTo>
                      <a:pt x="7586" y="17"/>
                      <a:pt x="7572" y="31"/>
                      <a:pt x="7555" y="31"/>
                    </a:cubicBezTo>
                    <a:cubicBezTo>
                      <a:pt x="7537" y="31"/>
                      <a:pt x="7523" y="17"/>
                      <a:pt x="7523" y="0"/>
                    </a:cubicBezTo>
                    <a:cubicBezTo>
                      <a:pt x="7523" y="0"/>
                      <a:pt x="7523" y="0"/>
                      <a:pt x="7523" y="0"/>
                    </a:cubicBezTo>
                    <a:lnTo>
                      <a:pt x="7523" y="0"/>
                    </a:lnTo>
                    <a:lnTo>
                      <a:pt x="752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28" y="63"/>
                      <a:pt x="0" y="91"/>
                      <a:pt x="0" y="126"/>
                    </a:cubicBezTo>
                    <a:lnTo>
                      <a:pt x="0" y="126"/>
                    </a:lnTo>
                    <a:lnTo>
                      <a:pt x="0" y="885"/>
                    </a:lnTo>
                    <a:lnTo>
                      <a:pt x="0" y="885"/>
                    </a:lnTo>
                    <a:cubicBezTo>
                      <a:pt x="0" y="920"/>
                      <a:pt x="28" y="949"/>
                      <a:pt x="63" y="949"/>
                    </a:cubicBezTo>
                    <a:cubicBezTo>
                      <a:pt x="98" y="949"/>
                      <a:pt x="126" y="920"/>
                      <a:pt x="126" y="885"/>
                    </a:cubicBezTo>
                    <a:lnTo>
                      <a:pt x="126" y="885"/>
                    </a:lnTo>
                    <a:lnTo>
                      <a:pt x="126" y="822"/>
                    </a:lnTo>
                    <a:lnTo>
                      <a:pt x="7586" y="822"/>
                    </a:lnTo>
                    <a:lnTo>
                      <a:pt x="7586" y="822"/>
                    </a:lnTo>
                    <a:cubicBezTo>
                      <a:pt x="7621" y="822"/>
                      <a:pt x="7650" y="794"/>
                      <a:pt x="7650" y="759"/>
                    </a:cubicBezTo>
                    <a:lnTo>
                      <a:pt x="7650" y="0"/>
                    </a:lnTo>
                    <a:close/>
                    <a:moveTo>
                      <a:pt x="63" y="190"/>
                    </a:moveTo>
                    <a:cubicBezTo>
                      <a:pt x="98" y="190"/>
                      <a:pt x="126" y="161"/>
                      <a:pt x="126" y="126"/>
                    </a:cubicBezTo>
                    <a:cubicBezTo>
                      <a:pt x="126" y="109"/>
                      <a:pt x="112" y="95"/>
                      <a:pt x="95" y="95"/>
                    </a:cubicBezTo>
                    <a:cubicBezTo>
                      <a:pt x="77" y="95"/>
                      <a:pt x="63" y="109"/>
                      <a:pt x="63" y="126"/>
                    </a:cubicBezTo>
                    <a:cubicBezTo>
                      <a:pt x="63" y="126"/>
                      <a:pt x="63" y="126"/>
                      <a:pt x="63" y="126"/>
                    </a:cubicBezTo>
                    <a:lnTo>
                      <a:pt x="63" y="190"/>
                    </a:lnTo>
                    <a:close/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4" name="path 1524"/>
              <p:cNvSpPr/>
              <p:nvPr/>
            </p:nvSpPr>
            <p:spPr>
              <a:xfrm>
                <a:off x="40258" y="0"/>
                <a:ext cx="4817618" cy="160782"/>
              </a:xfrm>
              <a:custGeom>
                <a:avLst/>
                <a:gdLst/>
                <a:ahLst/>
                <a:cxnLst/>
                <a:rect l="0" t="0" r="0" b="0"/>
                <a:pathLst>
                  <a:path w="7586" h="253">
                    <a:moveTo>
                      <a:pt x="0" y="253"/>
                    </a:moveTo>
                    <a:cubicBezTo>
                      <a:pt x="35" y="253"/>
                      <a:pt x="63" y="224"/>
                      <a:pt x="63" y="189"/>
                    </a:cubicBezTo>
                    <a:cubicBezTo>
                      <a:pt x="63" y="172"/>
                      <a:pt x="48" y="158"/>
                      <a:pt x="31" y="158"/>
                    </a:cubicBezTo>
                    <a:cubicBezTo>
                      <a:pt x="14" y="158"/>
                      <a:pt x="0" y="172"/>
                      <a:pt x="0" y="189"/>
                    </a:cubicBezTo>
                    <a:cubicBezTo>
                      <a:pt x="0" y="189"/>
                      <a:pt x="0" y="189"/>
                      <a:pt x="0" y="189"/>
                    </a:cubicBezTo>
                    <a:lnTo>
                      <a:pt x="0" y="253"/>
                    </a:lnTo>
                    <a:close/>
                    <a:moveTo>
                      <a:pt x="7523" y="126"/>
                    </a:moveTo>
                    <a:cubicBezTo>
                      <a:pt x="7558" y="126"/>
                      <a:pt x="7586" y="98"/>
                      <a:pt x="7586" y="63"/>
                    </a:cubicBezTo>
                    <a:cubicBezTo>
                      <a:pt x="7586" y="28"/>
                      <a:pt x="7558" y="0"/>
                      <a:pt x="7523" y="0"/>
                    </a:cubicBezTo>
                    <a:cubicBezTo>
                      <a:pt x="7488" y="0"/>
                      <a:pt x="7460" y="28"/>
                      <a:pt x="7460" y="63"/>
                    </a:cubicBezTo>
                    <a:cubicBezTo>
                      <a:pt x="7460" y="63"/>
                      <a:pt x="7460" y="63"/>
                      <a:pt x="7460" y="63"/>
                    </a:cubicBezTo>
                    <a:lnTo>
                      <a:pt x="7460" y="63"/>
                    </a:lnTo>
                    <a:cubicBezTo>
                      <a:pt x="7460" y="80"/>
                      <a:pt x="7474" y="95"/>
                      <a:pt x="7491" y="95"/>
                    </a:cubicBezTo>
                    <a:cubicBezTo>
                      <a:pt x="7509" y="95"/>
                      <a:pt x="7523" y="80"/>
                      <a:pt x="7523" y="63"/>
                    </a:cubicBezTo>
                    <a:lnTo>
                      <a:pt x="7523" y="126"/>
                    </a:lnTo>
                    <a:close/>
                  </a:path>
                </a:pathLst>
              </a:custGeom>
              <a:solidFill>
                <a:srgbClr val="005A9A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26" name="textbox 1526"/>
            <p:cNvSpPr/>
            <p:nvPr/>
          </p:nvSpPr>
          <p:spPr>
            <a:xfrm>
              <a:off x="-12700" y="-12700"/>
              <a:ext cx="4883784" cy="6921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75690" algn="l" rtl="0" eaLnBrk="0">
                <a:lnSpc>
                  <a:spcPct val="97000"/>
                </a:lnSpc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案例时刻——国航硬仗清单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528" name="textbox 1528"/>
          <p:cNvSpPr/>
          <p:nvPr/>
        </p:nvSpPr>
        <p:spPr>
          <a:xfrm>
            <a:off x="3100493" y="4831238"/>
            <a:ext cx="2699385" cy="1987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国航股份2007年</a:t>
            </a:r>
            <a:r>
              <a:rPr sz="1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年度硬仗清单（节选）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rect 15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532" name="table 1532"/>
          <p:cNvGraphicFramePr>
            <a:graphicFrameLocks noGrp="1"/>
          </p:cNvGraphicFramePr>
          <p:nvPr/>
        </p:nvGraphicFramePr>
        <p:xfrm>
          <a:off x="840206" y="1199260"/>
          <a:ext cx="7374890" cy="3491865"/>
        </p:xfrm>
        <a:graphic>
          <a:graphicData uri="http://schemas.openxmlformats.org/drawingml/2006/table">
            <a:tbl>
              <a:tblPr/>
              <a:tblGrid>
                <a:gridCol w="3689350"/>
                <a:gridCol w="3685539"/>
              </a:tblGrid>
              <a:tr h="11055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8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78" name="group 178"/>
          <p:cNvGrpSpPr/>
          <p:nvPr/>
        </p:nvGrpSpPr>
        <p:grpSpPr>
          <a:xfrm rot="21600000">
            <a:off x="4525390" y="2293112"/>
            <a:ext cx="1682622" cy="1327276"/>
            <a:chOff x="0" y="0"/>
            <a:chExt cx="1682622" cy="1327276"/>
          </a:xfrm>
        </p:grpSpPr>
        <p:sp>
          <p:nvSpPr>
            <p:cNvPr id="1534" name="path 1534"/>
            <p:cNvSpPr/>
            <p:nvPr/>
          </p:nvSpPr>
          <p:spPr>
            <a:xfrm>
              <a:off x="6350" y="6350"/>
              <a:ext cx="1669922" cy="1314576"/>
            </a:xfrm>
            <a:custGeom>
              <a:avLst/>
              <a:gdLst/>
              <a:ahLst/>
              <a:cxnLst/>
              <a:rect l="0" t="0" r="0" b="0"/>
              <a:pathLst>
                <a:path w="2629" h="2070">
                  <a:moveTo>
                    <a:pt x="2267" y="2070"/>
                  </a:moveTo>
                  <a:cubicBezTo>
                    <a:pt x="2493" y="1758"/>
                    <a:pt x="2629" y="1400"/>
                    <a:pt x="2629" y="1040"/>
                  </a:cubicBezTo>
                  <a:cubicBezTo>
                    <a:pt x="2629" y="670"/>
                    <a:pt x="2493" y="310"/>
                    <a:pt x="2267" y="0"/>
                  </a:cubicBezTo>
                  <a:lnTo>
                    <a:pt x="0" y="1040"/>
                  </a:lnTo>
                  <a:lnTo>
                    <a:pt x="2267" y="207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36" name="path 1536"/>
            <p:cNvSpPr/>
            <p:nvPr/>
          </p:nvSpPr>
          <p:spPr>
            <a:xfrm>
              <a:off x="0" y="0"/>
              <a:ext cx="1682622" cy="1327276"/>
            </a:xfrm>
            <a:custGeom>
              <a:avLst/>
              <a:gdLst/>
              <a:ahLst/>
              <a:cxnLst/>
              <a:rect l="0" t="0" r="0" b="0"/>
              <a:pathLst>
                <a:path w="2649" h="2090">
                  <a:moveTo>
                    <a:pt x="2277" y="2080"/>
                  </a:moveTo>
                  <a:cubicBezTo>
                    <a:pt x="2503" y="1768"/>
                    <a:pt x="2639" y="1410"/>
                    <a:pt x="2639" y="1050"/>
                  </a:cubicBezTo>
                  <a:cubicBezTo>
                    <a:pt x="2639" y="680"/>
                    <a:pt x="2503" y="320"/>
                    <a:pt x="2277" y="10"/>
                  </a:cubicBezTo>
                  <a:lnTo>
                    <a:pt x="10" y="1050"/>
                  </a:lnTo>
                  <a:lnTo>
                    <a:pt x="2277" y="2080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80" name="group 180"/>
          <p:cNvGrpSpPr/>
          <p:nvPr/>
        </p:nvGrpSpPr>
        <p:grpSpPr>
          <a:xfrm rot="21600000">
            <a:off x="3075177" y="1633092"/>
            <a:ext cx="2902585" cy="2647264"/>
            <a:chOff x="0" y="0"/>
            <a:chExt cx="2902585" cy="2647264"/>
          </a:xfrm>
        </p:grpSpPr>
        <p:sp>
          <p:nvSpPr>
            <p:cNvPr id="1538" name="path 1538"/>
            <p:cNvSpPr/>
            <p:nvPr/>
          </p:nvSpPr>
          <p:spPr>
            <a:xfrm>
              <a:off x="1456562" y="6350"/>
              <a:ext cx="1439672" cy="1321435"/>
            </a:xfrm>
            <a:custGeom>
              <a:avLst/>
              <a:gdLst/>
              <a:ahLst/>
              <a:cxnLst/>
              <a:rect l="0" t="0" r="0" b="0"/>
              <a:pathLst>
                <a:path w="2267" h="2081">
                  <a:moveTo>
                    <a:pt x="2267" y="1040"/>
                  </a:moveTo>
                  <a:cubicBezTo>
                    <a:pt x="1798" y="394"/>
                    <a:pt x="937" y="0"/>
                    <a:pt x="0" y="0"/>
                  </a:cubicBezTo>
                  <a:lnTo>
                    <a:pt x="0" y="2081"/>
                  </a:lnTo>
                  <a:lnTo>
                    <a:pt x="2267" y="104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40" name="path 1540"/>
            <p:cNvSpPr/>
            <p:nvPr/>
          </p:nvSpPr>
          <p:spPr>
            <a:xfrm>
              <a:off x="1450212" y="0"/>
              <a:ext cx="1452372" cy="1334135"/>
            </a:xfrm>
            <a:custGeom>
              <a:avLst/>
              <a:gdLst/>
              <a:ahLst/>
              <a:cxnLst/>
              <a:rect l="0" t="0" r="0" b="0"/>
              <a:pathLst>
                <a:path w="2287" h="2101">
                  <a:moveTo>
                    <a:pt x="2277" y="1050"/>
                  </a:moveTo>
                  <a:cubicBezTo>
                    <a:pt x="1808" y="404"/>
                    <a:pt x="947" y="10"/>
                    <a:pt x="10" y="10"/>
                  </a:cubicBezTo>
                  <a:lnTo>
                    <a:pt x="10" y="2091"/>
                  </a:lnTo>
                  <a:lnTo>
                    <a:pt x="2277" y="1050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42" name="path 1542"/>
            <p:cNvSpPr/>
            <p:nvPr/>
          </p:nvSpPr>
          <p:spPr>
            <a:xfrm>
              <a:off x="1456562" y="1327785"/>
              <a:ext cx="1439672" cy="1313129"/>
            </a:xfrm>
            <a:custGeom>
              <a:avLst/>
              <a:gdLst/>
              <a:ahLst/>
              <a:cxnLst/>
              <a:rect l="0" t="0" r="0" b="0"/>
              <a:pathLst>
                <a:path w="2267" h="2067">
                  <a:moveTo>
                    <a:pt x="0" y="2067"/>
                  </a:moveTo>
                  <a:cubicBezTo>
                    <a:pt x="937" y="2067"/>
                    <a:pt x="1798" y="1673"/>
                    <a:pt x="2267" y="1028"/>
                  </a:cubicBezTo>
                  <a:lnTo>
                    <a:pt x="0" y="0"/>
                  </a:lnTo>
                  <a:lnTo>
                    <a:pt x="0" y="2067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44" name="path 1544"/>
            <p:cNvSpPr/>
            <p:nvPr/>
          </p:nvSpPr>
          <p:spPr>
            <a:xfrm>
              <a:off x="1450212" y="1321435"/>
              <a:ext cx="1452372" cy="1325829"/>
            </a:xfrm>
            <a:custGeom>
              <a:avLst/>
              <a:gdLst/>
              <a:ahLst/>
              <a:cxnLst/>
              <a:rect l="0" t="0" r="0" b="0"/>
              <a:pathLst>
                <a:path w="2287" h="2087">
                  <a:moveTo>
                    <a:pt x="10" y="2077"/>
                  </a:moveTo>
                  <a:cubicBezTo>
                    <a:pt x="947" y="2077"/>
                    <a:pt x="1808" y="1683"/>
                    <a:pt x="2277" y="1038"/>
                  </a:cubicBezTo>
                  <a:lnTo>
                    <a:pt x="10" y="10"/>
                  </a:lnTo>
                  <a:lnTo>
                    <a:pt x="10" y="2077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46" name="path 1546"/>
            <p:cNvSpPr/>
            <p:nvPr/>
          </p:nvSpPr>
          <p:spPr>
            <a:xfrm>
              <a:off x="6350" y="1327785"/>
              <a:ext cx="1450212" cy="1313129"/>
            </a:xfrm>
            <a:custGeom>
              <a:avLst/>
              <a:gdLst/>
              <a:ahLst/>
              <a:cxnLst/>
              <a:rect l="0" t="0" r="0" b="0"/>
              <a:pathLst>
                <a:path w="2283" h="2067">
                  <a:moveTo>
                    <a:pt x="0" y="1028"/>
                  </a:moveTo>
                  <a:cubicBezTo>
                    <a:pt x="468" y="1673"/>
                    <a:pt x="1331" y="2067"/>
                    <a:pt x="2283" y="2067"/>
                  </a:cubicBezTo>
                  <a:lnTo>
                    <a:pt x="2283" y="0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48" name="path 1548"/>
            <p:cNvSpPr/>
            <p:nvPr/>
          </p:nvSpPr>
          <p:spPr>
            <a:xfrm>
              <a:off x="0" y="1321435"/>
              <a:ext cx="1462912" cy="1325829"/>
            </a:xfrm>
            <a:custGeom>
              <a:avLst/>
              <a:gdLst/>
              <a:ahLst/>
              <a:cxnLst/>
              <a:rect l="0" t="0" r="0" b="0"/>
              <a:pathLst>
                <a:path w="2303" h="2087">
                  <a:moveTo>
                    <a:pt x="10" y="1038"/>
                  </a:moveTo>
                  <a:cubicBezTo>
                    <a:pt x="478" y="1683"/>
                    <a:pt x="1341" y="2077"/>
                    <a:pt x="2293" y="2077"/>
                  </a:cubicBezTo>
                  <a:lnTo>
                    <a:pt x="2293" y="10"/>
                  </a:lnTo>
                  <a:lnTo>
                    <a:pt x="10" y="1038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group 182"/>
          <p:cNvGrpSpPr/>
          <p:nvPr/>
        </p:nvGrpSpPr>
        <p:grpSpPr>
          <a:xfrm rot="21600000">
            <a:off x="2854559" y="2293112"/>
            <a:ext cx="1683530" cy="1327276"/>
            <a:chOff x="0" y="0"/>
            <a:chExt cx="1683530" cy="1327276"/>
          </a:xfrm>
        </p:grpSpPr>
        <p:sp>
          <p:nvSpPr>
            <p:cNvPr id="1550" name="path 1550"/>
            <p:cNvSpPr/>
            <p:nvPr/>
          </p:nvSpPr>
          <p:spPr>
            <a:xfrm>
              <a:off x="0" y="6350"/>
              <a:ext cx="1677180" cy="1314576"/>
            </a:xfrm>
            <a:custGeom>
              <a:avLst/>
              <a:gdLst/>
              <a:ahLst/>
              <a:cxnLst/>
              <a:rect l="0" t="0" r="0" b="0"/>
              <a:pathLst>
                <a:path w="2641" h="2070">
                  <a:moveTo>
                    <a:pt x="357" y="0"/>
                  </a:moveTo>
                  <a:cubicBezTo>
                    <a:pt x="131" y="310"/>
                    <a:pt x="10" y="670"/>
                    <a:pt x="10" y="1028"/>
                  </a:cubicBezTo>
                  <a:cubicBezTo>
                    <a:pt x="-4" y="1400"/>
                    <a:pt x="131" y="1758"/>
                    <a:pt x="357" y="2070"/>
                  </a:cubicBezTo>
                  <a:lnTo>
                    <a:pt x="2641" y="104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52" name="path 1552"/>
            <p:cNvSpPr/>
            <p:nvPr/>
          </p:nvSpPr>
          <p:spPr>
            <a:xfrm>
              <a:off x="0" y="0"/>
              <a:ext cx="1683530" cy="1327276"/>
            </a:xfrm>
            <a:custGeom>
              <a:avLst/>
              <a:gdLst/>
              <a:ahLst/>
              <a:cxnLst/>
              <a:rect l="0" t="0" r="0" b="0"/>
              <a:pathLst>
                <a:path w="2651" h="2090">
                  <a:moveTo>
                    <a:pt x="357" y="10"/>
                  </a:moveTo>
                  <a:cubicBezTo>
                    <a:pt x="131" y="320"/>
                    <a:pt x="10" y="680"/>
                    <a:pt x="10" y="1038"/>
                  </a:cubicBezTo>
                  <a:cubicBezTo>
                    <a:pt x="-4" y="1410"/>
                    <a:pt x="131" y="1768"/>
                    <a:pt x="357" y="2080"/>
                  </a:cubicBezTo>
                  <a:lnTo>
                    <a:pt x="2641" y="1050"/>
                  </a:lnTo>
                  <a:lnTo>
                    <a:pt x="357" y="10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554" name="textbox 1554"/>
          <p:cNvSpPr/>
          <p:nvPr/>
        </p:nvSpPr>
        <p:spPr>
          <a:xfrm>
            <a:off x="3730244" y="3553434"/>
            <a:ext cx="5223509" cy="13106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2400" b="1" kern="0" spc="-30" dirty="0">
                <a:solidFill>
                  <a:srgbClr val="FFFFFF">
                    <a:alpha val="100000"/>
                  </a:srgbClr>
                </a:solidFill>
                <a:latin typeface="Viner Hand ITC" panose="03070502030502020203"/>
                <a:ea typeface="Viner Hand ITC" panose="03070502030502020203"/>
                <a:cs typeface="Viner Hand ITC" panose="03070502030502020203"/>
              </a:rPr>
              <a:t>03</a:t>
            </a:r>
            <a:r>
              <a:rPr sz="2400" kern="0" spc="10" dirty="0">
                <a:solidFill>
                  <a:srgbClr val="FFFFFF">
                    <a:alpha val="100000"/>
                  </a:srgbClr>
                </a:solidFill>
                <a:latin typeface="Viner Hand ITC" panose="03070502030502020203"/>
                <a:ea typeface="Viner Hand ITC" panose="03070502030502020203"/>
                <a:cs typeface="Viner Hand ITC" panose="03070502030502020203"/>
              </a:rPr>
              <a:t>           </a:t>
            </a:r>
            <a:r>
              <a:rPr sz="2400" b="1" kern="0" spc="-30" dirty="0">
                <a:solidFill>
                  <a:srgbClr val="FFFFFF">
                    <a:alpha val="100000"/>
                  </a:srgbClr>
                </a:solidFill>
                <a:latin typeface="Viner Hand ITC" panose="03070502030502020203"/>
                <a:ea typeface="Viner Hand ITC" panose="03070502030502020203"/>
                <a:cs typeface="Viner Hand ITC" panose="03070502030502020203"/>
              </a:rPr>
              <a:t>06</a:t>
            </a:r>
            <a:endParaRPr sz="2400" dirty="0">
              <a:latin typeface="Viner Hand ITC" panose="03070502030502020203"/>
              <a:ea typeface="Viner Hand ITC" panose="03070502030502020203"/>
              <a:cs typeface="Viner Hand ITC" panose="03070502030502020203"/>
            </a:endParaRPr>
          </a:p>
          <a:p>
            <a:pPr marL="2508250" algn="l" rtl="0" eaLnBrk="0">
              <a:lnSpc>
                <a:spcPts val="1855"/>
              </a:lnSpc>
              <a:spcBef>
                <a:spcPts val="130"/>
              </a:spcBef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打硬仗的有利因素是什么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00" algn="l" rtl="0" eaLnBrk="0">
              <a:lnSpc>
                <a:spcPct val="99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描述“打硬仗的有利因素是什么”，是要描述 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不硬仗相关的外部机会及内部优势给予员工必 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胜的信心和勇气，幵利用好资源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56" name="textbox 1556"/>
          <p:cNvSpPr/>
          <p:nvPr/>
        </p:nvSpPr>
        <p:spPr>
          <a:xfrm>
            <a:off x="5795877" y="1488180"/>
            <a:ext cx="3133725" cy="18053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99000"/>
              </a:lnSpc>
            </a:pP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提炼评价硬仗成员的关键衡量指标，就   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是抂对“成功时的样子”具象化的描述   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转化为具体的、可衡量的指标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2595" algn="l" rtl="0" eaLnBrk="0">
              <a:lnSpc>
                <a:spcPts val="1855"/>
              </a:lnSpc>
              <a:spcBef>
                <a:spcPts val="460"/>
              </a:spcBef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打硬仗的不利因素是什么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1960" indent="635" algn="l" rtl="0" eaLnBrk="0">
              <a:lnSpc>
                <a:spcPct val="99000"/>
              </a:lnSpc>
            </a:pP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描述每场硬仗中可能遇到的障碍， </a:t>
            </a: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包括外部的挅战及内部的</a:t>
            </a: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阷碍。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4" name="group 184"/>
          <p:cNvGrpSpPr/>
          <p:nvPr/>
        </p:nvGrpSpPr>
        <p:grpSpPr>
          <a:xfrm rot="21600000">
            <a:off x="3075177" y="1633092"/>
            <a:ext cx="2139442" cy="1870329"/>
            <a:chOff x="0" y="0"/>
            <a:chExt cx="2139442" cy="1870329"/>
          </a:xfrm>
        </p:grpSpPr>
        <p:sp>
          <p:nvSpPr>
            <p:cNvPr id="1558" name="path 1558"/>
            <p:cNvSpPr/>
            <p:nvPr/>
          </p:nvSpPr>
          <p:spPr>
            <a:xfrm>
              <a:off x="6350" y="6350"/>
              <a:ext cx="1450212" cy="1321435"/>
            </a:xfrm>
            <a:custGeom>
              <a:avLst/>
              <a:gdLst/>
              <a:ahLst/>
              <a:cxnLst/>
              <a:rect l="0" t="0" r="0" b="0"/>
              <a:pathLst>
                <a:path w="2283" h="2081">
                  <a:moveTo>
                    <a:pt x="2268" y="0"/>
                  </a:moveTo>
                  <a:cubicBezTo>
                    <a:pt x="1331" y="0"/>
                    <a:pt x="468" y="394"/>
                    <a:pt x="0" y="1040"/>
                  </a:cubicBezTo>
                  <a:lnTo>
                    <a:pt x="2283" y="2081"/>
                  </a:lnTo>
                  <a:lnTo>
                    <a:pt x="2268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60" name="path 1560"/>
            <p:cNvSpPr/>
            <p:nvPr/>
          </p:nvSpPr>
          <p:spPr>
            <a:xfrm>
              <a:off x="0" y="0"/>
              <a:ext cx="1462912" cy="1334135"/>
            </a:xfrm>
            <a:custGeom>
              <a:avLst/>
              <a:gdLst/>
              <a:ahLst/>
              <a:cxnLst/>
              <a:rect l="0" t="0" r="0" b="0"/>
              <a:pathLst>
                <a:path w="2303" h="2101">
                  <a:moveTo>
                    <a:pt x="2278" y="10"/>
                  </a:moveTo>
                  <a:cubicBezTo>
                    <a:pt x="1341" y="10"/>
                    <a:pt x="478" y="404"/>
                    <a:pt x="10" y="1050"/>
                  </a:cubicBezTo>
                  <a:lnTo>
                    <a:pt x="2293" y="2091"/>
                  </a:lnTo>
                  <a:lnTo>
                    <a:pt x="2278" y="10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62" name="path 1562"/>
            <p:cNvSpPr/>
            <p:nvPr/>
          </p:nvSpPr>
          <p:spPr>
            <a:xfrm>
              <a:off x="769493" y="783209"/>
              <a:ext cx="1363598" cy="1080769"/>
            </a:xfrm>
            <a:custGeom>
              <a:avLst/>
              <a:gdLst/>
              <a:ahLst/>
              <a:cxnLst/>
              <a:rect l="0" t="0" r="0" b="0"/>
              <a:pathLst>
                <a:path w="2147" h="1701">
                  <a:moveTo>
                    <a:pt x="0" y="850"/>
                  </a:moveTo>
                  <a:cubicBezTo>
                    <a:pt x="0" y="380"/>
                    <a:pt x="480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lnTo>
                    <a:pt x="1073" y="0"/>
                  </a:lnTo>
                  <a:cubicBezTo>
                    <a:pt x="1666" y="0"/>
                    <a:pt x="2147" y="380"/>
                    <a:pt x="2147" y="850"/>
                  </a:cubicBezTo>
                  <a:cubicBezTo>
                    <a:pt x="2147" y="850"/>
                    <a:pt x="2147" y="850"/>
                    <a:pt x="2147" y="850"/>
                  </a:cubicBezTo>
                  <a:lnTo>
                    <a:pt x="2147" y="850"/>
                  </a:lnTo>
                  <a:cubicBezTo>
                    <a:pt x="2147" y="1320"/>
                    <a:pt x="1666" y="1701"/>
                    <a:pt x="1073" y="1701"/>
                  </a:cubicBezTo>
                  <a:cubicBezTo>
                    <a:pt x="1073" y="1701"/>
                    <a:pt x="1073" y="1701"/>
                    <a:pt x="1073" y="1701"/>
                  </a:cubicBezTo>
                  <a:lnTo>
                    <a:pt x="1073" y="1701"/>
                  </a:lnTo>
                  <a:cubicBezTo>
                    <a:pt x="480" y="1701"/>
                    <a:pt x="0" y="1320"/>
                    <a:pt x="0" y="850"/>
                  </a:cubicBezTo>
                  <a:cubicBezTo>
                    <a:pt x="0" y="850"/>
                    <a:pt x="0" y="850"/>
                    <a:pt x="0" y="850"/>
                  </a:cubicBezTo>
                </a:path>
              </a:pathLst>
            </a:custGeom>
            <a:solidFill>
              <a:srgbClr val="EEECE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64" name="path 1564"/>
            <p:cNvSpPr/>
            <p:nvPr/>
          </p:nvSpPr>
          <p:spPr>
            <a:xfrm>
              <a:off x="763143" y="776859"/>
              <a:ext cx="1376298" cy="1093469"/>
            </a:xfrm>
            <a:custGeom>
              <a:avLst/>
              <a:gdLst/>
              <a:ahLst/>
              <a:cxnLst/>
              <a:rect l="0" t="0" r="0" b="0"/>
              <a:pathLst>
                <a:path w="2167" h="1721">
                  <a:moveTo>
                    <a:pt x="10" y="860"/>
                  </a:moveTo>
                  <a:cubicBezTo>
                    <a:pt x="10" y="390"/>
                    <a:pt x="490" y="10"/>
                    <a:pt x="1083" y="10"/>
                  </a:cubicBezTo>
                  <a:cubicBezTo>
                    <a:pt x="1083" y="10"/>
                    <a:pt x="1083" y="10"/>
                    <a:pt x="1083" y="10"/>
                  </a:cubicBezTo>
                  <a:lnTo>
                    <a:pt x="1083" y="10"/>
                  </a:lnTo>
                  <a:cubicBezTo>
                    <a:pt x="1676" y="10"/>
                    <a:pt x="2157" y="390"/>
                    <a:pt x="2157" y="860"/>
                  </a:cubicBezTo>
                  <a:cubicBezTo>
                    <a:pt x="2157" y="860"/>
                    <a:pt x="2157" y="860"/>
                    <a:pt x="2157" y="860"/>
                  </a:cubicBezTo>
                  <a:lnTo>
                    <a:pt x="2157" y="860"/>
                  </a:lnTo>
                  <a:cubicBezTo>
                    <a:pt x="2157" y="1330"/>
                    <a:pt x="1676" y="1711"/>
                    <a:pt x="1083" y="1711"/>
                  </a:cubicBezTo>
                  <a:cubicBezTo>
                    <a:pt x="1083" y="1711"/>
                    <a:pt x="1083" y="1711"/>
                    <a:pt x="1083" y="1711"/>
                  </a:cubicBezTo>
                  <a:lnTo>
                    <a:pt x="1083" y="1711"/>
                  </a:lnTo>
                  <a:cubicBezTo>
                    <a:pt x="490" y="1711"/>
                    <a:pt x="10" y="1330"/>
                    <a:pt x="10" y="860"/>
                  </a:cubicBezTo>
                  <a:cubicBezTo>
                    <a:pt x="10" y="860"/>
                    <a:pt x="10" y="860"/>
                    <a:pt x="10" y="86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566" name="rect 1566"/>
          <p:cNvSpPr/>
          <p:nvPr/>
        </p:nvSpPr>
        <p:spPr>
          <a:xfrm>
            <a:off x="840206" y="2835884"/>
            <a:ext cx="109118" cy="247548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68" name="textbox 1568"/>
          <p:cNvSpPr/>
          <p:nvPr/>
        </p:nvSpPr>
        <p:spPr>
          <a:xfrm>
            <a:off x="81058" y="2493149"/>
            <a:ext cx="2771139" cy="10134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855"/>
              </a:lnSpc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这场硬仗是什么、不是什么?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界定这场硬仗的概念和范围。用类</a:t>
            </a: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似“定义法”的简短语言，描述这  </a:t>
            </a: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场硬仗是什么、不是什么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70" name="textbox 1570"/>
          <p:cNvSpPr/>
          <p:nvPr/>
        </p:nvSpPr>
        <p:spPr>
          <a:xfrm>
            <a:off x="295450" y="3922331"/>
            <a:ext cx="3227704" cy="800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打硬仗成功时的样子是什么?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indent="-6985" algn="l" rtl="0" eaLnBrk="0">
              <a:lnSpc>
                <a:spcPct val="99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界定打赢硬仗的具象化成果，即“成功时</a:t>
            </a: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9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的标志性结果”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72" name="textbox 1572"/>
          <p:cNvSpPr/>
          <p:nvPr/>
        </p:nvSpPr>
        <p:spPr>
          <a:xfrm>
            <a:off x="224365" y="1278388"/>
            <a:ext cx="3051175" cy="799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7330" algn="l" rtl="0" eaLnBrk="0">
              <a:lnSpc>
                <a:spcPts val="1855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为什么要打这场硬仗?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4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界定这场硬仗对于企业的意义，以鼓励 </a:t>
            </a: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人心、回应质疑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74" name="path 1574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576" name="table 1576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22935" algn="l" rtl="0" eaLnBrk="0">
                        <a:lnSpc>
                          <a:spcPct val="97000"/>
                        </a:lnSpc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关键点之事：对硬仗进行</a:t>
                      </a: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界定描述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578" name="textbox 1578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80" name="picture 15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1582" name="textbox 1582"/>
          <p:cNvSpPr/>
          <p:nvPr/>
        </p:nvSpPr>
        <p:spPr>
          <a:xfrm>
            <a:off x="4873505" y="1986280"/>
            <a:ext cx="888364" cy="1087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2400" b="1" kern="0" spc="-30" dirty="0">
                <a:solidFill>
                  <a:srgbClr val="FFFFFF">
                    <a:alpha val="100000"/>
                  </a:srgbClr>
                </a:solidFill>
                <a:latin typeface="Viner Hand ITC" panose="03070502030502020203"/>
                <a:ea typeface="Viner Hand ITC" panose="03070502030502020203"/>
                <a:cs typeface="Viner Hand ITC" panose="03070502030502020203"/>
              </a:rPr>
              <a:t>04</a:t>
            </a:r>
            <a:endParaRPr sz="2400" dirty="0">
              <a:latin typeface="Viner Hand ITC" panose="03070502030502020203"/>
              <a:ea typeface="Viner Hand ITC" panose="03070502030502020203"/>
              <a:cs typeface="Viner Hand ITC" panose="03070502030502020203"/>
            </a:endParaRPr>
          </a:p>
          <a:p>
            <a:pPr algn="l" rtl="0" eaLnBrk="0">
              <a:lnSpc>
                <a:spcPct val="13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5000"/>
              </a:lnSpc>
              <a:spcBef>
                <a:spcPts val="5"/>
              </a:spcBef>
            </a:pPr>
            <a:r>
              <a:rPr sz="2400" b="1" kern="0" spc="60" dirty="0">
                <a:solidFill>
                  <a:srgbClr val="FFFFFF">
                    <a:alpha val="100000"/>
                  </a:srgbClr>
                </a:solidFill>
                <a:latin typeface="Viner Hand ITC" panose="03070502030502020203"/>
                <a:ea typeface="Viner Hand ITC" panose="03070502030502020203"/>
                <a:cs typeface="Viner Hand ITC" panose="03070502030502020203"/>
              </a:rPr>
              <a:t>05</a:t>
            </a:r>
            <a:endParaRPr sz="2400" dirty="0">
              <a:latin typeface="Viner Hand ITC" panose="03070502030502020203"/>
              <a:ea typeface="Viner Hand ITC" panose="03070502030502020203"/>
              <a:cs typeface="Viner Hand ITC" panose="03070502030502020203"/>
            </a:endParaRPr>
          </a:p>
        </p:txBody>
      </p:sp>
      <p:sp>
        <p:nvSpPr>
          <p:cNvPr id="1584" name="textbox 1584"/>
          <p:cNvSpPr/>
          <p:nvPr/>
        </p:nvSpPr>
        <p:spPr>
          <a:xfrm>
            <a:off x="3873253" y="1986280"/>
            <a:ext cx="770255" cy="1049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Viner Hand ITC" panose="03070502030502020203"/>
                <a:ea typeface="Viner Hand ITC" panose="03070502030502020203"/>
                <a:cs typeface="Viner Hand ITC" panose="03070502030502020203"/>
              </a:rPr>
              <a:t>01</a:t>
            </a:r>
            <a:endParaRPr sz="2400" dirty="0">
              <a:latin typeface="Viner Hand ITC" panose="03070502030502020203"/>
              <a:ea typeface="Viner Hand ITC" panose="03070502030502020203"/>
              <a:cs typeface="Viner Hand ITC" panose="03070502030502020203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7000"/>
              </a:lnSpc>
              <a:spcBef>
                <a:spcPts val="0"/>
              </a:spcBef>
            </a:pPr>
            <a:r>
              <a:rPr sz="900" b="1" i="1" kern="0" spc="-20" dirty="0">
                <a:solidFill>
                  <a:srgbClr val="1F497D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Title</a:t>
            </a:r>
            <a:endParaRPr sz="9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86" name="textbox 1586"/>
          <p:cNvSpPr/>
          <p:nvPr/>
        </p:nvSpPr>
        <p:spPr>
          <a:xfrm>
            <a:off x="5437986" y="1206760"/>
            <a:ext cx="3371215" cy="2609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衡量硬仗成员的关键衡量指标有哪些?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88" name="textbox 1588"/>
          <p:cNvSpPr/>
          <p:nvPr/>
        </p:nvSpPr>
        <p:spPr>
          <a:xfrm>
            <a:off x="3301753" y="2772410"/>
            <a:ext cx="360679" cy="30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2400" b="1" kern="0" spc="-30" dirty="0">
                <a:solidFill>
                  <a:srgbClr val="FFFFFF">
                    <a:alpha val="100000"/>
                  </a:srgbClr>
                </a:solidFill>
                <a:latin typeface="Viner Hand ITC" panose="03070502030502020203"/>
                <a:ea typeface="Viner Hand ITC" panose="03070502030502020203"/>
                <a:cs typeface="Viner Hand ITC" panose="03070502030502020203"/>
              </a:rPr>
              <a:t>02</a:t>
            </a:r>
            <a:endParaRPr sz="2400" dirty="0">
              <a:latin typeface="Viner Hand ITC" panose="03070502030502020203"/>
              <a:ea typeface="Viner Hand ITC" panose="03070502030502020203"/>
              <a:cs typeface="Viner Hand ITC" panose="03070502030502020203"/>
            </a:endParaRPr>
          </a:p>
        </p:txBody>
      </p:sp>
      <p:sp>
        <p:nvSpPr>
          <p:cNvPr id="1590" name="textbox 1590"/>
          <p:cNvSpPr/>
          <p:nvPr/>
        </p:nvSpPr>
        <p:spPr>
          <a:xfrm>
            <a:off x="8026551" y="168427"/>
            <a:ext cx="414019" cy="15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45"/>
              </a:lnSpc>
            </a:pP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······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rect 159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94" name="picture 15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2327" y="2622334"/>
            <a:ext cx="8508463" cy="2162497"/>
          </a:xfrm>
          <a:prstGeom prst="rect">
            <a:avLst/>
          </a:prstGeom>
        </p:spPr>
      </p:pic>
      <p:sp>
        <p:nvSpPr>
          <p:cNvPr id="1596" name="textbox 1596"/>
          <p:cNvSpPr/>
          <p:nvPr/>
        </p:nvSpPr>
        <p:spPr>
          <a:xfrm>
            <a:off x="456448" y="1128770"/>
            <a:ext cx="4075429" cy="10071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行动领域：责任分区、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主行动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47000"/>
              </a:lnSpc>
              <a:spcBef>
                <a:spcPts val="0"/>
              </a:spcBef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子行动：行动领域应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细分成若干个子行动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时间：最晚完成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时间，重点关注里程碑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98" name="picture 1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9148" y="1873214"/>
            <a:ext cx="176296" cy="178978"/>
          </a:xfrm>
          <a:prstGeom prst="rect">
            <a:avLst/>
          </a:prstGeom>
        </p:spPr>
      </p:pic>
      <p:pic>
        <p:nvPicPr>
          <p:cNvPr id="1600" name="picture 1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9148" y="1507454"/>
            <a:ext cx="176296" cy="178978"/>
          </a:xfrm>
          <a:prstGeom prst="rect">
            <a:avLst/>
          </a:prstGeom>
        </p:spPr>
      </p:pic>
      <p:pic>
        <p:nvPicPr>
          <p:cNvPr id="1602" name="picture 16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9173" y="1141470"/>
            <a:ext cx="176516" cy="179202"/>
          </a:xfrm>
          <a:prstGeom prst="rect">
            <a:avLst/>
          </a:prstGeom>
        </p:spPr>
      </p:pic>
      <p:sp>
        <p:nvSpPr>
          <p:cNvPr id="1604" name="textbox 1604"/>
          <p:cNvSpPr/>
          <p:nvPr/>
        </p:nvSpPr>
        <p:spPr>
          <a:xfrm>
            <a:off x="4957734" y="1128770"/>
            <a:ext cx="3466465" cy="987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主责人：主责人只有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一个，不能多个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880"/>
              </a:lnSpc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支持人：可以有若干个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spcBef>
                <a:spcPts val="0"/>
              </a:spcBef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衡量指标：可以定量，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可以定性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06" name="picture 16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970434" y="1873214"/>
            <a:ext cx="176296" cy="178978"/>
          </a:xfrm>
          <a:prstGeom prst="rect">
            <a:avLst/>
          </a:prstGeom>
        </p:spPr>
      </p:pic>
      <p:pic>
        <p:nvPicPr>
          <p:cNvPr id="1608" name="picture 16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970434" y="1507454"/>
            <a:ext cx="176296" cy="178978"/>
          </a:xfrm>
          <a:prstGeom prst="rect">
            <a:avLst/>
          </a:prstGeom>
        </p:spPr>
      </p:pic>
      <p:pic>
        <p:nvPicPr>
          <p:cNvPr id="1610" name="picture 16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970460" y="1141470"/>
            <a:ext cx="176516" cy="179202"/>
          </a:xfrm>
          <a:prstGeom prst="rect">
            <a:avLst/>
          </a:prstGeom>
        </p:spPr>
      </p:pic>
      <p:sp>
        <p:nvSpPr>
          <p:cNvPr id="1612" name="rect 1612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14" name="textbox 1614"/>
          <p:cNvSpPr/>
          <p:nvPr/>
        </p:nvSpPr>
        <p:spPr>
          <a:xfrm>
            <a:off x="1048905" y="632968"/>
            <a:ext cx="7046594" cy="2609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224280" algn="l"/>
                <a:tab pos="7032625" algn="l"/>
              </a:tabLst>
            </a:pPr>
            <a:r>
              <a:rPr sz="15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u="sng" kern="0" spc="4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点之三：从硬仗中分解出年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度行动计划</a:t>
            </a:r>
            <a:r>
              <a:rPr sz="15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16" name="rect 1616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18" name="textbox 1618"/>
          <p:cNvSpPr/>
          <p:nvPr/>
        </p:nvSpPr>
        <p:spPr>
          <a:xfrm>
            <a:off x="456448" y="2226655"/>
            <a:ext cx="44824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标志（关键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里程碑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时的标志性成果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20" name="picture 16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9148" y="2239355"/>
            <a:ext cx="176296" cy="178978"/>
          </a:xfrm>
          <a:prstGeom prst="rect">
            <a:avLst/>
          </a:prstGeom>
        </p:spPr>
      </p:pic>
      <p:sp>
        <p:nvSpPr>
          <p:cNvPr id="1622" name="textbox 1622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24" name="picture 16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1626" name="textbox 1626"/>
          <p:cNvSpPr/>
          <p:nvPr/>
        </p:nvSpPr>
        <p:spPr>
          <a:xfrm>
            <a:off x="8026551" y="168427"/>
            <a:ext cx="414019" cy="15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45"/>
              </a:lnSpc>
            </a:pP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······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rect 16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0" name="textbox 1630"/>
          <p:cNvSpPr/>
          <p:nvPr/>
        </p:nvSpPr>
        <p:spPr>
          <a:xfrm>
            <a:off x="437748" y="1902326"/>
            <a:ext cx="2340610" cy="27076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89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除了KPI ，还有指标定义和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ts val="252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法说明，并制定行动计划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2540" algn="l" rtl="0" eaLnBrk="0">
              <a:lnSpc>
                <a:spcPct val="143000"/>
              </a:lnSpc>
              <a:spcBef>
                <a:spcPts val="4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强调上下指标的衔接、上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下行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动任务的衔接和部门之间的战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略协同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-635" algn="l" rtl="0" eaLnBrk="0">
              <a:lnSpc>
                <a:spcPct val="139000"/>
              </a:lnSpc>
              <a:spcBef>
                <a:spcPts val="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适用范围广，除了一把手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、高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管都可以使用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2" name="textbox 1632"/>
          <p:cNvSpPr/>
          <p:nvPr/>
        </p:nvSpPr>
        <p:spPr>
          <a:xfrm>
            <a:off x="6439542" y="1981962"/>
            <a:ext cx="2524125" cy="2466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模板统一 ，内容格式干篇一律，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ts val="252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主要是KPI罗列，缺少变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140000"/>
              </a:lnSpc>
              <a:spcBef>
                <a:spcPts val="4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主要关注经营责任状中指标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完成情况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7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主要用于经营一把手和高管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4" name="rect 1634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6" name="textbox 1636"/>
          <p:cNvSpPr/>
          <p:nvPr/>
        </p:nvSpPr>
        <p:spPr>
          <a:xfrm>
            <a:off x="1048905" y="632968"/>
            <a:ext cx="7046594" cy="247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224280" algn="l"/>
                <a:tab pos="7032625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关键点之四：将年度行动计划落实到个人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绩效合约上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8" name="rect 1638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0" name="textbox 1640"/>
          <p:cNvSpPr/>
          <p:nvPr/>
        </p:nvSpPr>
        <p:spPr>
          <a:xfrm>
            <a:off x="3500373" y="3845941"/>
            <a:ext cx="2000885" cy="718184"/>
          </a:xfrm>
          <a:prstGeom prst="rect">
            <a:avLst/>
          </a:prstGeom>
          <a:solidFill>
            <a:srgbClr val="0070C0">
              <a:alpha val="96862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8640" algn="l" rtl="0" eaLnBrk="0">
              <a:lnSpc>
                <a:spcPct val="97000"/>
              </a:lnSpc>
              <a:spcBef>
                <a:spcPts val="0"/>
              </a:spcBef>
            </a:pP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适用范围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2" name="textbox 1642"/>
          <p:cNvSpPr/>
          <p:nvPr/>
        </p:nvSpPr>
        <p:spPr>
          <a:xfrm>
            <a:off x="3500373" y="1772666"/>
            <a:ext cx="2000885" cy="718184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6405" algn="l" rtl="0" eaLnBrk="0">
              <a:lnSpc>
                <a:spcPct val="97000"/>
              </a:lnSpc>
            </a:pPr>
            <a:r>
              <a:rPr sz="18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内容不格式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4" name="textbox 1644"/>
          <p:cNvSpPr/>
          <p:nvPr/>
        </p:nvSpPr>
        <p:spPr>
          <a:xfrm>
            <a:off x="3500373" y="2809367"/>
            <a:ext cx="2000885" cy="718184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6735" algn="l" rtl="0" eaLnBrk="0">
              <a:lnSpc>
                <a:spcPct val="97000"/>
              </a:lnSpc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遵循理念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6" name="textbox 1646"/>
          <p:cNvSpPr/>
          <p:nvPr/>
        </p:nvSpPr>
        <p:spPr>
          <a:xfrm>
            <a:off x="6500875" y="1294218"/>
            <a:ext cx="2429510" cy="4127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47700" algn="l" rtl="0" eaLnBrk="0">
              <a:lnSpc>
                <a:spcPct val="98000"/>
              </a:lnSpc>
              <a:spcBef>
                <a:spcPts val="5"/>
              </a:spcBef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经营责任状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8" name="textbox 1648"/>
          <p:cNvSpPr/>
          <p:nvPr/>
        </p:nvSpPr>
        <p:spPr>
          <a:xfrm>
            <a:off x="500037" y="1214462"/>
            <a:ext cx="2428875" cy="4127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0860" algn="l" rtl="0" eaLnBrk="0">
              <a:lnSpc>
                <a:spcPct val="97000"/>
              </a:lnSpc>
              <a:spcBef>
                <a:spcPts val="0"/>
              </a:spcBef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个人绩效合约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0" name="textbox 1650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52" name="picture 16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1654" name="path 1654"/>
          <p:cNvSpPr/>
          <p:nvPr/>
        </p:nvSpPr>
        <p:spPr>
          <a:xfrm>
            <a:off x="2916918" y="3841657"/>
            <a:ext cx="310405" cy="806076"/>
          </a:xfrm>
          <a:custGeom>
            <a:avLst/>
            <a:gdLst/>
            <a:ahLst/>
            <a:cxnLst/>
            <a:rect l="0" t="0" r="0" b="0"/>
            <a:pathLst>
              <a:path w="488" h="1269">
                <a:moveTo>
                  <a:pt x="468" y="320"/>
                </a:moveTo>
                <a:lnTo>
                  <a:pt x="243" y="320"/>
                </a:lnTo>
                <a:lnTo>
                  <a:pt x="243" y="6"/>
                </a:lnTo>
                <a:lnTo>
                  <a:pt x="18" y="634"/>
                </a:lnTo>
                <a:lnTo>
                  <a:pt x="243" y="1262"/>
                </a:lnTo>
                <a:lnTo>
                  <a:pt x="243" y="948"/>
                </a:lnTo>
                <a:lnTo>
                  <a:pt x="468" y="948"/>
                </a:lnTo>
                <a:lnTo>
                  <a:pt x="468" y="320"/>
                </a:lnTo>
                <a:close/>
              </a:path>
            </a:pathLst>
          </a:custGeom>
          <a:noFill/>
          <a:ln w="25400" cap="flat">
            <a:solidFill>
              <a:srgbClr val="40404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56" name="path 1656"/>
          <p:cNvSpPr/>
          <p:nvPr/>
        </p:nvSpPr>
        <p:spPr>
          <a:xfrm>
            <a:off x="2916918" y="2805082"/>
            <a:ext cx="310405" cy="806001"/>
          </a:xfrm>
          <a:custGeom>
            <a:avLst/>
            <a:gdLst/>
            <a:ahLst/>
            <a:cxnLst/>
            <a:rect l="0" t="0" r="0" b="0"/>
            <a:pathLst>
              <a:path w="488" h="1269">
                <a:moveTo>
                  <a:pt x="468" y="320"/>
                </a:moveTo>
                <a:lnTo>
                  <a:pt x="243" y="320"/>
                </a:lnTo>
                <a:lnTo>
                  <a:pt x="243" y="6"/>
                </a:lnTo>
                <a:lnTo>
                  <a:pt x="18" y="634"/>
                </a:lnTo>
                <a:lnTo>
                  <a:pt x="243" y="1262"/>
                </a:lnTo>
                <a:lnTo>
                  <a:pt x="243" y="948"/>
                </a:lnTo>
                <a:lnTo>
                  <a:pt x="468" y="948"/>
                </a:lnTo>
                <a:lnTo>
                  <a:pt x="468" y="320"/>
                </a:lnTo>
                <a:close/>
              </a:path>
            </a:pathLst>
          </a:custGeom>
          <a:noFill/>
          <a:ln w="25400" cap="flat">
            <a:solidFill>
              <a:srgbClr val="40404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58" name="path 1658"/>
          <p:cNvSpPr/>
          <p:nvPr/>
        </p:nvSpPr>
        <p:spPr>
          <a:xfrm>
            <a:off x="2916918" y="1768381"/>
            <a:ext cx="310405" cy="806000"/>
          </a:xfrm>
          <a:custGeom>
            <a:avLst/>
            <a:gdLst/>
            <a:ahLst/>
            <a:cxnLst/>
            <a:rect l="0" t="0" r="0" b="0"/>
            <a:pathLst>
              <a:path w="488" h="1269">
                <a:moveTo>
                  <a:pt x="468" y="320"/>
                </a:moveTo>
                <a:lnTo>
                  <a:pt x="243" y="320"/>
                </a:lnTo>
                <a:lnTo>
                  <a:pt x="243" y="6"/>
                </a:lnTo>
                <a:lnTo>
                  <a:pt x="18" y="634"/>
                </a:lnTo>
                <a:lnTo>
                  <a:pt x="243" y="1262"/>
                </a:lnTo>
                <a:lnTo>
                  <a:pt x="243" y="948"/>
                </a:lnTo>
                <a:lnTo>
                  <a:pt x="468" y="948"/>
                </a:lnTo>
                <a:lnTo>
                  <a:pt x="468" y="320"/>
                </a:lnTo>
                <a:close/>
              </a:path>
            </a:pathLst>
          </a:custGeom>
          <a:noFill/>
          <a:ln w="25400" cap="flat">
            <a:solidFill>
              <a:srgbClr val="40404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0" name="path 1660"/>
          <p:cNvSpPr/>
          <p:nvPr/>
        </p:nvSpPr>
        <p:spPr>
          <a:xfrm>
            <a:off x="5917419" y="3841657"/>
            <a:ext cx="166787" cy="806076"/>
          </a:xfrm>
          <a:custGeom>
            <a:avLst/>
            <a:gdLst/>
            <a:ahLst/>
            <a:cxnLst/>
            <a:rect l="0" t="0" r="0" b="0"/>
            <a:pathLst>
              <a:path w="262" h="1269">
                <a:moveTo>
                  <a:pt x="18" y="6"/>
                </a:moveTo>
                <a:lnTo>
                  <a:pt x="243" y="634"/>
                </a:lnTo>
                <a:lnTo>
                  <a:pt x="18" y="1262"/>
                </a:lnTo>
              </a:path>
            </a:pathLst>
          </a:custGeom>
          <a:noFill/>
          <a:ln w="25400" cap="flat">
            <a:solidFill>
              <a:srgbClr val="40404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2" name="path 1662"/>
          <p:cNvSpPr/>
          <p:nvPr/>
        </p:nvSpPr>
        <p:spPr>
          <a:xfrm>
            <a:off x="5917419" y="2725326"/>
            <a:ext cx="166787" cy="806001"/>
          </a:xfrm>
          <a:custGeom>
            <a:avLst/>
            <a:gdLst/>
            <a:ahLst/>
            <a:cxnLst/>
            <a:rect l="0" t="0" r="0" b="0"/>
            <a:pathLst>
              <a:path w="262" h="1269">
                <a:moveTo>
                  <a:pt x="18" y="6"/>
                </a:moveTo>
                <a:lnTo>
                  <a:pt x="243" y="634"/>
                </a:lnTo>
                <a:lnTo>
                  <a:pt x="18" y="1262"/>
                </a:lnTo>
              </a:path>
            </a:pathLst>
          </a:custGeom>
          <a:noFill/>
          <a:ln w="25400" cap="flat">
            <a:solidFill>
              <a:srgbClr val="40404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4" name="path 1664"/>
          <p:cNvSpPr/>
          <p:nvPr/>
        </p:nvSpPr>
        <p:spPr>
          <a:xfrm>
            <a:off x="5917419" y="1688625"/>
            <a:ext cx="166787" cy="806001"/>
          </a:xfrm>
          <a:custGeom>
            <a:avLst/>
            <a:gdLst/>
            <a:ahLst/>
            <a:cxnLst/>
            <a:rect l="0" t="0" r="0" b="0"/>
            <a:pathLst>
              <a:path w="262" h="1269">
                <a:moveTo>
                  <a:pt x="18" y="6"/>
                </a:moveTo>
                <a:lnTo>
                  <a:pt x="243" y="634"/>
                </a:lnTo>
                <a:lnTo>
                  <a:pt x="18" y="1262"/>
                </a:lnTo>
              </a:path>
            </a:pathLst>
          </a:custGeom>
          <a:noFill/>
          <a:ln w="25400" cap="flat">
            <a:solidFill>
              <a:srgbClr val="40404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6" name="path 1666"/>
          <p:cNvSpPr/>
          <p:nvPr/>
        </p:nvSpPr>
        <p:spPr>
          <a:xfrm>
            <a:off x="5773801" y="3845941"/>
            <a:ext cx="168274" cy="797509"/>
          </a:xfrm>
          <a:custGeom>
            <a:avLst/>
            <a:gdLst/>
            <a:ahLst/>
            <a:cxnLst/>
            <a:rect l="0" t="0" r="0" b="0"/>
            <a:pathLst>
              <a:path w="264" h="1255">
                <a:moveTo>
                  <a:pt x="20" y="314"/>
                </a:moveTo>
                <a:lnTo>
                  <a:pt x="244" y="314"/>
                </a:lnTo>
                <a:lnTo>
                  <a:pt x="244" y="0"/>
                </a:lnTo>
                <a:moveTo>
                  <a:pt x="244" y="1255"/>
                </a:moveTo>
                <a:lnTo>
                  <a:pt x="244" y="941"/>
                </a:lnTo>
                <a:lnTo>
                  <a:pt x="20" y="941"/>
                </a:lnTo>
                <a:lnTo>
                  <a:pt x="20" y="314"/>
                </a:lnTo>
              </a:path>
            </a:pathLst>
          </a:custGeom>
          <a:noFill/>
          <a:ln w="25400" cap="flat">
            <a:solidFill>
              <a:srgbClr val="40404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8" name="path 1668"/>
          <p:cNvSpPr/>
          <p:nvPr/>
        </p:nvSpPr>
        <p:spPr>
          <a:xfrm>
            <a:off x="5773801" y="1692909"/>
            <a:ext cx="168274" cy="797433"/>
          </a:xfrm>
          <a:custGeom>
            <a:avLst/>
            <a:gdLst/>
            <a:ahLst/>
            <a:cxnLst/>
            <a:rect l="0" t="0" r="0" b="0"/>
            <a:pathLst>
              <a:path w="264" h="1255">
                <a:moveTo>
                  <a:pt x="20" y="314"/>
                </a:moveTo>
                <a:lnTo>
                  <a:pt x="244" y="314"/>
                </a:lnTo>
                <a:lnTo>
                  <a:pt x="244" y="0"/>
                </a:lnTo>
                <a:moveTo>
                  <a:pt x="244" y="1255"/>
                </a:moveTo>
                <a:lnTo>
                  <a:pt x="244" y="941"/>
                </a:lnTo>
                <a:lnTo>
                  <a:pt x="20" y="941"/>
                </a:lnTo>
                <a:lnTo>
                  <a:pt x="20" y="314"/>
                </a:lnTo>
              </a:path>
            </a:pathLst>
          </a:custGeom>
          <a:noFill/>
          <a:ln w="25400" cap="flat">
            <a:solidFill>
              <a:srgbClr val="40404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70" name="path 1670"/>
          <p:cNvSpPr/>
          <p:nvPr/>
        </p:nvSpPr>
        <p:spPr>
          <a:xfrm>
            <a:off x="5773801" y="2729610"/>
            <a:ext cx="168274" cy="797433"/>
          </a:xfrm>
          <a:custGeom>
            <a:avLst/>
            <a:gdLst/>
            <a:ahLst/>
            <a:cxnLst/>
            <a:rect l="0" t="0" r="0" b="0"/>
            <a:pathLst>
              <a:path w="264" h="1255">
                <a:moveTo>
                  <a:pt x="20" y="313"/>
                </a:moveTo>
                <a:lnTo>
                  <a:pt x="244" y="313"/>
                </a:lnTo>
                <a:lnTo>
                  <a:pt x="244" y="0"/>
                </a:lnTo>
                <a:moveTo>
                  <a:pt x="244" y="1255"/>
                </a:moveTo>
                <a:lnTo>
                  <a:pt x="244" y="941"/>
                </a:lnTo>
                <a:lnTo>
                  <a:pt x="20" y="941"/>
                </a:lnTo>
                <a:lnTo>
                  <a:pt x="20" y="313"/>
                </a:lnTo>
              </a:path>
            </a:pathLst>
          </a:custGeom>
          <a:noFill/>
          <a:ln w="25400" cap="flat">
            <a:solidFill>
              <a:srgbClr val="40404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72" name="textbox 1672"/>
          <p:cNvSpPr/>
          <p:nvPr/>
        </p:nvSpPr>
        <p:spPr>
          <a:xfrm>
            <a:off x="8026551" y="168427"/>
            <a:ext cx="414019" cy="15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45"/>
              </a:lnSpc>
            </a:pP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······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rect 167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76" name="picture 16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10768" y="1075772"/>
            <a:ext cx="2961976" cy="3843580"/>
          </a:xfrm>
          <a:prstGeom prst="rect">
            <a:avLst/>
          </a:prstGeom>
        </p:spPr>
      </p:pic>
      <p:sp>
        <p:nvSpPr>
          <p:cNvPr id="1678" name="textbox 1678"/>
          <p:cNvSpPr/>
          <p:nvPr/>
        </p:nvSpPr>
        <p:spPr>
          <a:xfrm>
            <a:off x="595942" y="1757304"/>
            <a:ext cx="4888865" cy="9918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高管：十几人以内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，会议期间积极发言，建言献策；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845"/>
              </a:lnSpc>
              <a:spcBef>
                <a:spcPts val="103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特邀人员：不超过高管，主持人的邀请下可发言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45"/>
              </a:lnSpc>
              <a:spcBef>
                <a:spcPts val="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会务人员：会议让彔人、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朋务人员等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80" name="textbox 1680"/>
          <p:cNvSpPr/>
          <p:nvPr/>
        </p:nvSpPr>
        <p:spPr>
          <a:xfrm>
            <a:off x="667266" y="3787247"/>
            <a:ext cx="2843529" cy="993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企业领导者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855"/>
              </a:lnSpc>
              <a:spcBef>
                <a:spcPts val="102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某位高管或者职能部门负责人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  <a:spcBef>
                <a:spcPts val="0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外部与业战略解码指导师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6" name="group 186"/>
          <p:cNvGrpSpPr/>
          <p:nvPr/>
        </p:nvGrpSpPr>
        <p:grpSpPr>
          <a:xfrm rot="21600000">
            <a:off x="595412" y="3145616"/>
            <a:ext cx="3585392" cy="621631"/>
            <a:chOff x="0" y="0"/>
            <a:chExt cx="3585392" cy="621631"/>
          </a:xfrm>
        </p:grpSpPr>
        <p:pic>
          <p:nvPicPr>
            <p:cNvPr id="1682" name="picture 16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585392" cy="621631"/>
            </a:xfrm>
            <a:prstGeom prst="rect">
              <a:avLst/>
            </a:prstGeom>
          </p:spPr>
        </p:pic>
        <p:sp>
          <p:nvSpPr>
            <p:cNvPr id="1684" name="rect 1684"/>
            <p:cNvSpPr/>
            <p:nvPr/>
          </p:nvSpPr>
          <p:spPr>
            <a:xfrm>
              <a:off x="47499" y="49577"/>
              <a:ext cx="3400640" cy="432053"/>
            </a:xfrm>
            <a:prstGeom prst="rect">
              <a:avLst/>
            </a:pr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86" name="rect 1686"/>
            <p:cNvSpPr/>
            <p:nvPr/>
          </p:nvSpPr>
          <p:spPr>
            <a:xfrm>
              <a:off x="211253" y="49576"/>
              <a:ext cx="3074924" cy="432054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88" name="textbox 1688"/>
            <p:cNvSpPr/>
            <p:nvPr/>
          </p:nvSpPr>
          <p:spPr>
            <a:xfrm>
              <a:off x="1166509" y="149068"/>
              <a:ext cx="1163319" cy="2959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2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8000"/>
                </a:lnSpc>
              </a:pPr>
              <a:r>
                <a:rPr sz="1800" kern="0" spc="-1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主持人选择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88" name="group 188"/>
          <p:cNvGrpSpPr/>
          <p:nvPr/>
        </p:nvGrpSpPr>
        <p:grpSpPr>
          <a:xfrm rot="21600000">
            <a:off x="595412" y="1094943"/>
            <a:ext cx="3585392" cy="617321"/>
            <a:chOff x="0" y="0"/>
            <a:chExt cx="3585392" cy="617321"/>
          </a:xfrm>
        </p:grpSpPr>
        <p:pic>
          <p:nvPicPr>
            <p:cNvPr id="1690" name="picture 16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585392" cy="617321"/>
            </a:xfrm>
            <a:prstGeom prst="rect">
              <a:avLst/>
            </a:prstGeom>
          </p:spPr>
        </p:pic>
        <p:sp>
          <p:nvSpPr>
            <p:cNvPr id="1692" name="rect 1692"/>
            <p:cNvSpPr/>
            <p:nvPr/>
          </p:nvSpPr>
          <p:spPr>
            <a:xfrm>
              <a:off x="47499" y="48056"/>
              <a:ext cx="3400640" cy="432054"/>
            </a:xfrm>
            <a:prstGeom prst="rect">
              <a:avLst/>
            </a:pr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94" name="rect 1694"/>
            <p:cNvSpPr/>
            <p:nvPr/>
          </p:nvSpPr>
          <p:spPr>
            <a:xfrm>
              <a:off x="211253" y="48057"/>
              <a:ext cx="3074924" cy="432053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96" name="textbox 1696"/>
            <p:cNvSpPr/>
            <p:nvPr/>
          </p:nvSpPr>
          <p:spPr>
            <a:xfrm>
              <a:off x="1050279" y="146913"/>
              <a:ext cx="1397000" cy="2914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7000"/>
                </a:lnSpc>
              </a:pPr>
              <a:r>
                <a:rPr sz="1800" kern="0" spc="-1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参会人员选择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698" name="rect 1698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0" name="textbox 1700"/>
          <p:cNvSpPr/>
          <p:nvPr/>
        </p:nvSpPr>
        <p:spPr>
          <a:xfrm>
            <a:off x="1048905" y="647319"/>
            <a:ext cx="7046594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224280" algn="l"/>
                <a:tab pos="7032625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高层战略解码会的注意亊项——参会人不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主持人选择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02" name="rect 170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4" name="textbox 1704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06" name="picture 17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1708" name="textbox 1708"/>
          <p:cNvSpPr/>
          <p:nvPr/>
        </p:nvSpPr>
        <p:spPr>
          <a:xfrm>
            <a:off x="8026551" y="168427"/>
            <a:ext cx="414019" cy="15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45"/>
              </a:lnSpc>
            </a:pP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······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rect 17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12" name="path 1712"/>
          <p:cNvSpPr/>
          <p:nvPr/>
        </p:nvSpPr>
        <p:spPr>
          <a:xfrm>
            <a:off x="5047869" y="1714880"/>
            <a:ext cx="1788795" cy="2458707"/>
          </a:xfrm>
          <a:custGeom>
            <a:avLst/>
            <a:gdLst/>
            <a:ahLst/>
            <a:cxnLst/>
            <a:rect l="0" t="0" r="0" b="0"/>
            <a:pathLst>
              <a:path w="2817" h="3871">
                <a:moveTo>
                  <a:pt x="2807" y="1935"/>
                </a:moveTo>
                <a:cubicBezTo>
                  <a:pt x="2807" y="872"/>
                  <a:pt x="2180" y="10"/>
                  <a:pt x="1408" y="10"/>
                </a:cubicBezTo>
                <a:cubicBezTo>
                  <a:pt x="1408" y="10"/>
                  <a:pt x="1408" y="10"/>
                  <a:pt x="1408" y="10"/>
                </a:cubicBezTo>
                <a:lnTo>
                  <a:pt x="1408" y="10"/>
                </a:lnTo>
                <a:cubicBezTo>
                  <a:pt x="636" y="10"/>
                  <a:pt x="10" y="872"/>
                  <a:pt x="10" y="1935"/>
                </a:cubicBezTo>
                <a:lnTo>
                  <a:pt x="10" y="1935"/>
                </a:lnTo>
                <a:cubicBezTo>
                  <a:pt x="10" y="2999"/>
                  <a:pt x="636" y="3861"/>
                  <a:pt x="1408" y="3861"/>
                </a:cubicBezTo>
                <a:cubicBezTo>
                  <a:pt x="1408" y="3861"/>
                  <a:pt x="1408" y="3861"/>
                  <a:pt x="1408" y="3861"/>
                </a:cubicBezTo>
                <a:lnTo>
                  <a:pt x="1408" y="3861"/>
                </a:lnTo>
                <a:cubicBezTo>
                  <a:pt x="2180" y="3861"/>
                  <a:pt x="2807" y="2999"/>
                  <a:pt x="2807" y="1935"/>
                </a:cubicBezTo>
              </a:path>
            </a:pathLst>
          </a:custGeom>
          <a:noFill/>
          <a:ln w="12700" cap="flat">
            <a:solidFill>
              <a:srgbClr val="A6A6A6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14" name="path 1714"/>
          <p:cNvSpPr/>
          <p:nvPr/>
        </p:nvSpPr>
        <p:spPr>
          <a:xfrm>
            <a:off x="5732525" y="1456944"/>
            <a:ext cx="725551" cy="684402"/>
          </a:xfrm>
          <a:custGeom>
            <a:avLst/>
            <a:gdLst/>
            <a:ahLst/>
            <a:cxnLst/>
            <a:rect l="0" t="0" r="0" b="0"/>
            <a:pathLst>
              <a:path w="1142" h="1077">
                <a:moveTo>
                  <a:pt x="1142" y="538"/>
                </a:moveTo>
                <a:cubicBezTo>
                  <a:pt x="1142" y="241"/>
                  <a:pt x="886" y="0"/>
                  <a:pt x="571" y="0"/>
                </a:cubicBezTo>
                <a:cubicBezTo>
                  <a:pt x="571" y="0"/>
                  <a:pt x="571" y="0"/>
                  <a:pt x="571" y="0"/>
                </a:cubicBezTo>
                <a:lnTo>
                  <a:pt x="571" y="0"/>
                </a:lnTo>
                <a:cubicBezTo>
                  <a:pt x="255" y="0"/>
                  <a:pt x="0" y="241"/>
                  <a:pt x="0" y="538"/>
                </a:cubicBezTo>
                <a:cubicBezTo>
                  <a:pt x="0" y="538"/>
                  <a:pt x="0" y="538"/>
                  <a:pt x="0" y="538"/>
                </a:cubicBezTo>
                <a:lnTo>
                  <a:pt x="0" y="538"/>
                </a:lnTo>
                <a:cubicBezTo>
                  <a:pt x="0" y="836"/>
                  <a:pt x="255" y="1077"/>
                  <a:pt x="571" y="1077"/>
                </a:cubicBezTo>
                <a:cubicBezTo>
                  <a:pt x="571" y="1077"/>
                  <a:pt x="571" y="1077"/>
                  <a:pt x="571" y="1077"/>
                </a:cubicBezTo>
                <a:lnTo>
                  <a:pt x="571" y="1077"/>
                </a:lnTo>
                <a:cubicBezTo>
                  <a:pt x="886" y="1077"/>
                  <a:pt x="1142" y="836"/>
                  <a:pt x="1142" y="538"/>
                </a:cubicBezTo>
                <a:cubicBezTo>
                  <a:pt x="1142" y="538"/>
                  <a:pt x="1142" y="538"/>
                  <a:pt x="1142" y="538"/>
                </a:cubicBezTo>
              </a:path>
            </a:pathLst>
          </a:custGeom>
          <a:solidFill>
            <a:srgbClr val="2626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16" name="path 1716"/>
          <p:cNvSpPr/>
          <p:nvPr/>
        </p:nvSpPr>
        <p:spPr>
          <a:xfrm>
            <a:off x="6385559" y="2073529"/>
            <a:ext cx="718947" cy="684402"/>
          </a:xfrm>
          <a:custGeom>
            <a:avLst/>
            <a:gdLst/>
            <a:ahLst/>
            <a:cxnLst/>
            <a:rect l="0" t="0" r="0" b="0"/>
            <a:pathLst>
              <a:path w="1132" h="1077">
                <a:moveTo>
                  <a:pt x="0" y="538"/>
                </a:moveTo>
                <a:cubicBezTo>
                  <a:pt x="0" y="241"/>
                  <a:pt x="253" y="0"/>
                  <a:pt x="565" y="0"/>
                </a:cubicBezTo>
                <a:cubicBezTo>
                  <a:pt x="565" y="0"/>
                  <a:pt x="565" y="0"/>
                  <a:pt x="565" y="0"/>
                </a:cubicBezTo>
                <a:lnTo>
                  <a:pt x="565" y="0"/>
                </a:lnTo>
                <a:cubicBezTo>
                  <a:pt x="878" y="0"/>
                  <a:pt x="1132" y="241"/>
                  <a:pt x="1132" y="538"/>
                </a:cubicBezTo>
                <a:cubicBezTo>
                  <a:pt x="1132" y="538"/>
                  <a:pt x="1132" y="538"/>
                  <a:pt x="1132" y="538"/>
                </a:cubicBezTo>
                <a:lnTo>
                  <a:pt x="1132" y="538"/>
                </a:lnTo>
                <a:cubicBezTo>
                  <a:pt x="1132" y="836"/>
                  <a:pt x="878" y="1077"/>
                  <a:pt x="565" y="1077"/>
                </a:cubicBezTo>
                <a:cubicBezTo>
                  <a:pt x="565" y="1077"/>
                  <a:pt x="565" y="1077"/>
                  <a:pt x="565" y="1077"/>
                </a:cubicBezTo>
                <a:lnTo>
                  <a:pt x="565" y="1077"/>
                </a:lnTo>
                <a:cubicBezTo>
                  <a:pt x="253" y="1077"/>
                  <a:pt x="0" y="836"/>
                  <a:pt x="0" y="538"/>
                </a:cubicBezTo>
                <a:cubicBezTo>
                  <a:pt x="0" y="538"/>
                  <a:pt x="0" y="538"/>
                  <a:pt x="0" y="538"/>
                </a:cubicBezTo>
              </a:path>
            </a:pathLst>
          </a:custGeom>
          <a:solidFill>
            <a:srgbClr val="5959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18" name="path 1718"/>
          <p:cNvSpPr/>
          <p:nvPr/>
        </p:nvSpPr>
        <p:spPr>
          <a:xfrm>
            <a:off x="6385559" y="2921508"/>
            <a:ext cx="718947" cy="684275"/>
          </a:xfrm>
          <a:custGeom>
            <a:avLst/>
            <a:gdLst/>
            <a:ahLst/>
            <a:cxnLst/>
            <a:rect l="0" t="0" r="0" b="0"/>
            <a:pathLst>
              <a:path w="1132" h="1077">
                <a:moveTo>
                  <a:pt x="0" y="538"/>
                </a:moveTo>
                <a:cubicBezTo>
                  <a:pt x="0" y="241"/>
                  <a:pt x="253" y="0"/>
                  <a:pt x="565" y="0"/>
                </a:cubicBezTo>
                <a:cubicBezTo>
                  <a:pt x="565" y="0"/>
                  <a:pt x="565" y="0"/>
                  <a:pt x="565" y="0"/>
                </a:cubicBezTo>
                <a:lnTo>
                  <a:pt x="565" y="0"/>
                </a:lnTo>
                <a:cubicBezTo>
                  <a:pt x="878" y="0"/>
                  <a:pt x="1132" y="241"/>
                  <a:pt x="1132" y="538"/>
                </a:cubicBezTo>
                <a:cubicBezTo>
                  <a:pt x="1132" y="538"/>
                  <a:pt x="1132" y="538"/>
                  <a:pt x="1132" y="538"/>
                </a:cubicBezTo>
                <a:lnTo>
                  <a:pt x="1132" y="538"/>
                </a:lnTo>
                <a:cubicBezTo>
                  <a:pt x="1132" y="836"/>
                  <a:pt x="878" y="1077"/>
                  <a:pt x="565" y="1077"/>
                </a:cubicBezTo>
                <a:cubicBezTo>
                  <a:pt x="565" y="1077"/>
                  <a:pt x="565" y="1077"/>
                  <a:pt x="565" y="1077"/>
                </a:cubicBezTo>
                <a:lnTo>
                  <a:pt x="565" y="1077"/>
                </a:lnTo>
                <a:cubicBezTo>
                  <a:pt x="253" y="1077"/>
                  <a:pt x="0" y="836"/>
                  <a:pt x="0" y="538"/>
                </a:cubicBezTo>
                <a:cubicBezTo>
                  <a:pt x="0" y="538"/>
                  <a:pt x="0" y="538"/>
                  <a:pt x="0" y="538"/>
                </a:cubicBezTo>
              </a:path>
            </a:pathLst>
          </a:custGeom>
          <a:solidFill>
            <a:srgbClr val="5959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20" name="path 1720"/>
          <p:cNvSpPr/>
          <p:nvPr/>
        </p:nvSpPr>
        <p:spPr>
          <a:xfrm>
            <a:off x="5876417" y="3769359"/>
            <a:ext cx="725677" cy="684352"/>
          </a:xfrm>
          <a:custGeom>
            <a:avLst/>
            <a:gdLst/>
            <a:ahLst/>
            <a:cxnLst/>
            <a:rect l="0" t="0" r="0" b="0"/>
            <a:pathLst>
              <a:path w="1142" h="1077">
                <a:moveTo>
                  <a:pt x="1142" y="538"/>
                </a:moveTo>
                <a:cubicBezTo>
                  <a:pt x="1142" y="241"/>
                  <a:pt x="886" y="0"/>
                  <a:pt x="571" y="0"/>
                </a:cubicBezTo>
                <a:cubicBezTo>
                  <a:pt x="571" y="0"/>
                  <a:pt x="571" y="0"/>
                  <a:pt x="571" y="0"/>
                </a:cubicBezTo>
                <a:lnTo>
                  <a:pt x="571" y="0"/>
                </a:lnTo>
                <a:cubicBezTo>
                  <a:pt x="255" y="0"/>
                  <a:pt x="0" y="241"/>
                  <a:pt x="0" y="538"/>
                </a:cubicBezTo>
                <a:cubicBezTo>
                  <a:pt x="0" y="538"/>
                  <a:pt x="0" y="538"/>
                  <a:pt x="0" y="538"/>
                </a:cubicBezTo>
                <a:lnTo>
                  <a:pt x="0" y="538"/>
                </a:lnTo>
                <a:cubicBezTo>
                  <a:pt x="0" y="836"/>
                  <a:pt x="255" y="1077"/>
                  <a:pt x="571" y="1077"/>
                </a:cubicBezTo>
                <a:cubicBezTo>
                  <a:pt x="571" y="1077"/>
                  <a:pt x="571" y="1077"/>
                  <a:pt x="571" y="1077"/>
                </a:cubicBezTo>
                <a:lnTo>
                  <a:pt x="571" y="1077"/>
                </a:lnTo>
                <a:cubicBezTo>
                  <a:pt x="886" y="1077"/>
                  <a:pt x="1142" y="836"/>
                  <a:pt x="1142" y="538"/>
                </a:cubicBezTo>
                <a:cubicBezTo>
                  <a:pt x="1142" y="538"/>
                  <a:pt x="1142" y="538"/>
                  <a:pt x="1142" y="538"/>
                </a:cubicBezTo>
              </a:path>
            </a:pathLst>
          </a:custGeom>
          <a:solidFill>
            <a:srgbClr val="2626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22" name="textbox 1722"/>
          <p:cNvSpPr/>
          <p:nvPr/>
        </p:nvSpPr>
        <p:spPr>
          <a:xfrm>
            <a:off x="5978795" y="1521084"/>
            <a:ext cx="3134995" cy="27298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47065" algn="l" rtl="0" eaLnBrk="0">
              <a:lnSpc>
                <a:spcPct val="90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达成对战略的共识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79000"/>
              </a:lnSpc>
              <a:spcBef>
                <a:spcPts val="10"/>
              </a:spcBef>
            </a:pPr>
            <a:r>
              <a:rPr sz="15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100000"/>
              </a:lnSpc>
              <a:spcBef>
                <a:spcPts val="470"/>
              </a:spcBef>
            </a:pPr>
            <a:r>
              <a:rPr sz="2400" kern="0" spc="70" baseline="-7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02</a:t>
            </a: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增强战略成功的信心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61670" algn="l" rtl="0" eaLnBrk="0">
              <a:lnSpc>
                <a:spcPct val="100000"/>
              </a:lnSpc>
              <a:spcBef>
                <a:spcPts val="475"/>
              </a:spcBef>
            </a:pPr>
            <a:r>
              <a:rPr sz="2400" kern="0" spc="70" baseline="-7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03</a:t>
            </a:r>
            <a:r>
              <a:rPr sz="15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提升战略合作意向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6210" algn="l" rtl="0" eaLnBrk="0">
              <a:lnSpc>
                <a:spcPct val="100000"/>
              </a:lnSpc>
              <a:spcBef>
                <a:spcPts val="0"/>
              </a:spcBef>
            </a:pPr>
            <a:r>
              <a:rPr sz="2400" kern="0" spc="60" baseline="-7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</a:t>
            </a: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使命感不荣誉感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0" name="group 190"/>
          <p:cNvGrpSpPr/>
          <p:nvPr/>
        </p:nvGrpSpPr>
        <p:grpSpPr>
          <a:xfrm rot="21600000">
            <a:off x="1814067" y="1714880"/>
            <a:ext cx="2467102" cy="2458707"/>
            <a:chOff x="0" y="0"/>
            <a:chExt cx="2467102" cy="2458707"/>
          </a:xfrm>
        </p:grpSpPr>
        <p:sp>
          <p:nvSpPr>
            <p:cNvPr id="1724" name="path 1724"/>
            <p:cNvSpPr/>
            <p:nvPr/>
          </p:nvSpPr>
          <p:spPr>
            <a:xfrm>
              <a:off x="266192" y="0"/>
              <a:ext cx="1787651" cy="2458707"/>
            </a:xfrm>
            <a:custGeom>
              <a:avLst/>
              <a:gdLst/>
              <a:ahLst/>
              <a:cxnLst/>
              <a:rect l="0" t="0" r="0" b="0"/>
              <a:pathLst>
                <a:path w="2815" h="3871">
                  <a:moveTo>
                    <a:pt x="10" y="1935"/>
                  </a:moveTo>
                  <a:cubicBezTo>
                    <a:pt x="10" y="872"/>
                    <a:pt x="635" y="10"/>
                    <a:pt x="1407" y="10"/>
                  </a:cubicBezTo>
                  <a:cubicBezTo>
                    <a:pt x="1407" y="10"/>
                    <a:pt x="1407" y="10"/>
                    <a:pt x="1407" y="10"/>
                  </a:cubicBezTo>
                  <a:lnTo>
                    <a:pt x="1407" y="10"/>
                  </a:lnTo>
                  <a:cubicBezTo>
                    <a:pt x="2179" y="10"/>
                    <a:pt x="2805" y="872"/>
                    <a:pt x="2805" y="1935"/>
                  </a:cubicBezTo>
                  <a:lnTo>
                    <a:pt x="2805" y="1935"/>
                  </a:lnTo>
                  <a:cubicBezTo>
                    <a:pt x="2805" y="2999"/>
                    <a:pt x="2179" y="3861"/>
                    <a:pt x="1407" y="3861"/>
                  </a:cubicBezTo>
                  <a:cubicBezTo>
                    <a:pt x="1407" y="3861"/>
                    <a:pt x="1407" y="3861"/>
                    <a:pt x="1407" y="3861"/>
                  </a:cubicBezTo>
                  <a:lnTo>
                    <a:pt x="1407" y="3861"/>
                  </a:lnTo>
                  <a:cubicBezTo>
                    <a:pt x="635" y="3861"/>
                    <a:pt x="10" y="2999"/>
                    <a:pt x="10" y="1935"/>
                  </a:cubicBezTo>
                </a:path>
              </a:pathLst>
            </a:custGeom>
            <a:noFill/>
            <a:ln w="12700" cap="flat">
              <a:solidFill>
                <a:srgbClr val="A6A6A6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6" name="path 1726"/>
            <p:cNvSpPr/>
            <p:nvPr/>
          </p:nvSpPr>
          <p:spPr>
            <a:xfrm>
              <a:off x="1396873" y="675258"/>
              <a:ext cx="1070229" cy="1134618"/>
            </a:xfrm>
            <a:custGeom>
              <a:avLst/>
              <a:gdLst/>
              <a:ahLst/>
              <a:cxnLst/>
              <a:rect l="0" t="0" r="0" b="0"/>
              <a:pathLst>
                <a:path w="1685" h="1786">
                  <a:moveTo>
                    <a:pt x="0" y="893"/>
                  </a:moveTo>
                  <a:cubicBezTo>
                    <a:pt x="0" y="400"/>
                    <a:pt x="377" y="0"/>
                    <a:pt x="842" y="0"/>
                  </a:cubicBezTo>
                  <a:cubicBezTo>
                    <a:pt x="842" y="0"/>
                    <a:pt x="842" y="0"/>
                    <a:pt x="842" y="0"/>
                  </a:cubicBezTo>
                  <a:lnTo>
                    <a:pt x="842" y="0"/>
                  </a:lnTo>
                  <a:cubicBezTo>
                    <a:pt x="1308" y="0"/>
                    <a:pt x="1685" y="400"/>
                    <a:pt x="1685" y="893"/>
                  </a:cubicBezTo>
                  <a:cubicBezTo>
                    <a:pt x="1685" y="893"/>
                    <a:pt x="1685" y="893"/>
                    <a:pt x="1685" y="893"/>
                  </a:cubicBezTo>
                  <a:lnTo>
                    <a:pt x="1685" y="893"/>
                  </a:lnTo>
                  <a:cubicBezTo>
                    <a:pt x="1685" y="1386"/>
                    <a:pt x="1308" y="1786"/>
                    <a:pt x="842" y="1786"/>
                  </a:cubicBezTo>
                  <a:cubicBezTo>
                    <a:pt x="842" y="1786"/>
                    <a:pt x="842" y="1786"/>
                    <a:pt x="842" y="1786"/>
                  </a:cubicBezTo>
                  <a:lnTo>
                    <a:pt x="842" y="1786"/>
                  </a:lnTo>
                  <a:cubicBezTo>
                    <a:pt x="377" y="1786"/>
                    <a:pt x="0" y="1386"/>
                    <a:pt x="0" y="893"/>
                  </a:cubicBezTo>
                  <a:cubicBezTo>
                    <a:pt x="0" y="893"/>
                    <a:pt x="0" y="893"/>
                    <a:pt x="0" y="893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8" name="path 1728"/>
            <p:cNvSpPr/>
            <p:nvPr/>
          </p:nvSpPr>
          <p:spPr>
            <a:xfrm>
              <a:off x="0" y="975359"/>
              <a:ext cx="718947" cy="684403"/>
            </a:xfrm>
            <a:custGeom>
              <a:avLst/>
              <a:gdLst/>
              <a:ahLst/>
              <a:cxnLst/>
              <a:rect l="0" t="0" r="0" b="0"/>
              <a:pathLst>
                <a:path w="1132" h="1077">
                  <a:moveTo>
                    <a:pt x="0" y="538"/>
                  </a:moveTo>
                  <a:cubicBezTo>
                    <a:pt x="0" y="241"/>
                    <a:pt x="253" y="0"/>
                    <a:pt x="566" y="0"/>
                  </a:cubicBezTo>
                  <a:cubicBezTo>
                    <a:pt x="566" y="0"/>
                    <a:pt x="566" y="0"/>
                    <a:pt x="566" y="0"/>
                  </a:cubicBezTo>
                  <a:lnTo>
                    <a:pt x="566" y="0"/>
                  </a:lnTo>
                  <a:cubicBezTo>
                    <a:pt x="878" y="0"/>
                    <a:pt x="1132" y="241"/>
                    <a:pt x="1132" y="538"/>
                  </a:cubicBezTo>
                  <a:cubicBezTo>
                    <a:pt x="1132" y="538"/>
                    <a:pt x="1132" y="538"/>
                    <a:pt x="1132" y="538"/>
                  </a:cubicBezTo>
                  <a:lnTo>
                    <a:pt x="1132" y="538"/>
                  </a:lnTo>
                  <a:cubicBezTo>
                    <a:pt x="1132" y="836"/>
                    <a:pt x="878" y="1077"/>
                    <a:pt x="566" y="1077"/>
                  </a:cubicBezTo>
                  <a:cubicBezTo>
                    <a:pt x="566" y="1077"/>
                    <a:pt x="566" y="1077"/>
                    <a:pt x="566" y="1077"/>
                  </a:cubicBezTo>
                  <a:lnTo>
                    <a:pt x="566" y="1077"/>
                  </a:lnTo>
                  <a:cubicBezTo>
                    <a:pt x="253" y="1077"/>
                    <a:pt x="0" y="836"/>
                    <a:pt x="0" y="538"/>
                  </a:cubicBezTo>
                  <a:cubicBezTo>
                    <a:pt x="0" y="538"/>
                    <a:pt x="0" y="538"/>
                    <a:pt x="0" y="538"/>
                  </a:cubicBezTo>
                </a:path>
              </a:pathLst>
            </a:custGeom>
            <a:solidFill>
              <a:srgbClr val="26262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730" name="textbox 1730"/>
          <p:cNvSpPr/>
          <p:nvPr/>
        </p:nvSpPr>
        <p:spPr>
          <a:xfrm>
            <a:off x="152295" y="2064518"/>
            <a:ext cx="1656714" cy="19043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6210" algn="l" rtl="0" eaLnBrk="0">
              <a:lnSpc>
                <a:spcPts val="185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简明的硬仗清单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0"/>
              </a:lnSpc>
              <a:spcBef>
                <a:spcPts val="45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硬仗清单细化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850"/>
              </a:lnSpc>
              <a:spcBef>
                <a:spcPts val="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硬仗可行性分析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32" name="rect 1732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34" name="textbox 1734"/>
          <p:cNvSpPr/>
          <p:nvPr/>
        </p:nvSpPr>
        <p:spPr>
          <a:xfrm>
            <a:off x="1048905" y="661923"/>
            <a:ext cx="7046594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224280" algn="l"/>
                <a:tab pos="7032625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高层战略解码会的注意亊项—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—预期成果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36" name="rect 1736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92" name="group 192"/>
          <p:cNvGrpSpPr/>
          <p:nvPr/>
        </p:nvGrpSpPr>
        <p:grpSpPr>
          <a:xfrm rot="21600000">
            <a:off x="4533900" y="2390139"/>
            <a:ext cx="1053464" cy="1134618"/>
            <a:chOff x="0" y="0"/>
            <a:chExt cx="1053464" cy="1134618"/>
          </a:xfrm>
        </p:grpSpPr>
        <p:sp>
          <p:nvSpPr>
            <p:cNvPr id="1738" name="path 1738"/>
            <p:cNvSpPr/>
            <p:nvPr/>
          </p:nvSpPr>
          <p:spPr>
            <a:xfrm>
              <a:off x="0" y="0"/>
              <a:ext cx="1053464" cy="1134618"/>
            </a:xfrm>
            <a:custGeom>
              <a:avLst/>
              <a:gdLst/>
              <a:ahLst/>
              <a:cxnLst/>
              <a:rect l="0" t="0" r="0" b="0"/>
              <a:pathLst>
                <a:path w="1658" h="1786">
                  <a:moveTo>
                    <a:pt x="1658" y="893"/>
                  </a:moveTo>
                  <a:cubicBezTo>
                    <a:pt x="1658" y="400"/>
                    <a:pt x="1287" y="0"/>
                    <a:pt x="829" y="0"/>
                  </a:cubicBezTo>
                  <a:cubicBezTo>
                    <a:pt x="829" y="0"/>
                    <a:pt x="829" y="0"/>
                    <a:pt x="829" y="0"/>
                  </a:cubicBezTo>
                  <a:lnTo>
                    <a:pt x="829" y="0"/>
                  </a:lnTo>
                  <a:cubicBezTo>
                    <a:pt x="371" y="0"/>
                    <a:pt x="0" y="400"/>
                    <a:pt x="0" y="893"/>
                  </a:cubicBezTo>
                  <a:cubicBezTo>
                    <a:pt x="0" y="893"/>
                    <a:pt x="0" y="893"/>
                    <a:pt x="0" y="893"/>
                  </a:cubicBezTo>
                  <a:lnTo>
                    <a:pt x="0" y="893"/>
                  </a:lnTo>
                  <a:cubicBezTo>
                    <a:pt x="0" y="1386"/>
                    <a:pt x="371" y="1786"/>
                    <a:pt x="829" y="1786"/>
                  </a:cubicBezTo>
                  <a:cubicBezTo>
                    <a:pt x="829" y="1786"/>
                    <a:pt x="829" y="1786"/>
                    <a:pt x="829" y="1786"/>
                  </a:cubicBezTo>
                  <a:lnTo>
                    <a:pt x="829" y="1786"/>
                  </a:lnTo>
                  <a:cubicBezTo>
                    <a:pt x="1287" y="1786"/>
                    <a:pt x="1658" y="1386"/>
                    <a:pt x="1658" y="893"/>
                  </a:cubicBezTo>
                  <a:cubicBezTo>
                    <a:pt x="1658" y="893"/>
                    <a:pt x="1658" y="893"/>
                    <a:pt x="1658" y="893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40" name="textbox 1740"/>
            <p:cNvSpPr/>
            <p:nvPr/>
          </p:nvSpPr>
          <p:spPr>
            <a:xfrm>
              <a:off x="-12700" y="-12700"/>
              <a:ext cx="1078864" cy="11830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13055" algn="l" rtl="0" eaLnBrk="0">
                <a:lnSpc>
                  <a:spcPct val="89000"/>
                </a:lnSpc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参会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314325" algn="l" rtl="0" eaLnBrk="0">
                <a:lnSpc>
                  <a:spcPts val="2335"/>
                </a:lnSpc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人员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742" name="textbox 1742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44" name="picture 17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1746" name="textbox 1746"/>
          <p:cNvSpPr/>
          <p:nvPr/>
        </p:nvSpPr>
        <p:spPr>
          <a:xfrm>
            <a:off x="582565" y="1278388"/>
            <a:ext cx="1846579" cy="505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5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共识、目标预算、外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部环境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8" name="path 1748"/>
          <p:cNvSpPr/>
          <p:nvPr/>
        </p:nvSpPr>
        <p:spPr>
          <a:xfrm>
            <a:off x="2539745" y="1379855"/>
            <a:ext cx="725551" cy="684402"/>
          </a:xfrm>
          <a:custGeom>
            <a:avLst/>
            <a:gdLst/>
            <a:ahLst/>
            <a:cxnLst/>
            <a:rect l="0" t="0" r="0" b="0"/>
            <a:pathLst>
              <a:path w="1142" h="1077">
                <a:moveTo>
                  <a:pt x="1142" y="538"/>
                </a:moveTo>
                <a:cubicBezTo>
                  <a:pt x="1142" y="241"/>
                  <a:pt x="886" y="0"/>
                  <a:pt x="571" y="0"/>
                </a:cubicBezTo>
                <a:cubicBezTo>
                  <a:pt x="571" y="0"/>
                  <a:pt x="571" y="0"/>
                  <a:pt x="571" y="0"/>
                </a:cubicBezTo>
                <a:lnTo>
                  <a:pt x="571" y="0"/>
                </a:lnTo>
                <a:cubicBezTo>
                  <a:pt x="255" y="0"/>
                  <a:pt x="0" y="241"/>
                  <a:pt x="0" y="538"/>
                </a:cubicBezTo>
                <a:cubicBezTo>
                  <a:pt x="0" y="538"/>
                  <a:pt x="0" y="538"/>
                  <a:pt x="0" y="538"/>
                </a:cubicBezTo>
                <a:lnTo>
                  <a:pt x="0" y="538"/>
                </a:lnTo>
                <a:cubicBezTo>
                  <a:pt x="0" y="836"/>
                  <a:pt x="255" y="1077"/>
                  <a:pt x="571" y="1077"/>
                </a:cubicBezTo>
                <a:cubicBezTo>
                  <a:pt x="571" y="1077"/>
                  <a:pt x="571" y="1077"/>
                  <a:pt x="571" y="1077"/>
                </a:cubicBezTo>
                <a:lnTo>
                  <a:pt x="571" y="1077"/>
                </a:lnTo>
                <a:cubicBezTo>
                  <a:pt x="886" y="1077"/>
                  <a:pt x="1142" y="836"/>
                  <a:pt x="1142" y="538"/>
                </a:cubicBezTo>
                <a:cubicBezTo>
                  <a:pt x="1142" y="538"/>
                  <a:pt x="1142" y="538"/>
                  <a:pt x="1142" y="538"/>
                </a:cubicBezTo>
              </a:path>
            </a:pathLst>
          </a:custGeom>
          <a:solidFill>
            <a:srgbClr val="2626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50" name="path 1750"/>
          <p:cNvSpPr/>
          <p:nvPr/>
        </p:nvSpPr>
        <p:spPr>
          <a:xfrm>
            <a:off x="2539745" y="3923512"/>
            <a:ext cx="718819" cy="684352"/>
          </a:xfrm>
          <a:custGeom>
            <a:avLst/>
            <a:gdLst/>
            <a:ahLst/>
            <a:cxnLst/>
            <a:rect l="0" t="0" r="0" b="0"/>
            <a:pathLst>
              <a:path w="1131" h="1077">
                <a:moveTo>
                  <a:pt x="0" y="538"/>
                </a:moveTo>
                <a:cubicBezTo>
                  <a:pt x="0" y="241"/>
                  <a:pt x="25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lnTo>
                  <a:pt x="566" y="0"/>
                </a:lnTo>
                <a:cubicBezTo>
                  <a:pt x="878" y="0"/>
                  <a:pt x="1131" y="241"/>
                  <a:pt x="1131" y="538"/>
                </a:cubicBezTo>
                <a:cubicBezTo>
                  <a:pt x="1131" y="538"/>
                  <a:pt x="1131" y="538"/>
                  <a:pt x="1131" y="538"/>
                </a:cubicBezTo>
                <a:lnTo>
                  <a:pt x="1131" y="538"/>
                </a:lnTo>
                <a:cubicBezTo>
                  <a:pt x="1131" y="836"/>
                  <a:pt x="878" y="1077"/>
                  <a:pt x="566" y="1077"/>
                </a:cubicBezTo>
                <a:cubicBezTo>
                  <a:pt x="566" y="1077"/>
                  <a:pt x="566" y="1077"/>
                  <a:pt x="566" y="1077"/>
                </a:cubicBezTo>
                <a:lnTo>
                  <a:pt x="566" y="1077"/>
                </a:lnTo>
                <a:cubicBezTo>
                  <a:pt x="253" y="1077"/>
                  <a:pt x="0" y="836"/>
                  <a:pt x="0" y="538"/>
                </a:cubicBezTo>
                <a:cubicBezTo>
                  <a:pt x="0" y="538"/>
                  <a:pt x="0" y="538"/>
                  <a:pt x="0" y="538"/>
                </a:cubicBezTo>
              </a:path>
            </a:pathLst>
          </a:custGeom>
          <a:solidFill>
            <a:srgbClr val="2626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52" name="textbox 1752"/>
          <p:cNvSpPr/>
          <p:nvPr/>
        </p:nvSpPr>
        <p:spPr>
          <a:xfrm>
            <a:off x="2781697" y="1640519"/>
            <a:ext cx="246379" cy="27616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84000"/>
              </a:lnSpc>
            </a:pPr>
            <a:r>
              <a:rPr sz="15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5"/>
              </a:spcBef>
            </a:pPr>
            <a:r>
              <a:rPr sz="15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05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754" name="picture 17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78554" y="3544951"/>
            <a:ext cx="1505839" cy="390169"/>
          </a:xfrm>
          <a:prstGeom prst="rect">
            <a:avLst/>
          </a:prstGeom>
        </p:spPr>
      </p:pic>
      <p:pic>
        <p:nvPicPr>
          <p:cNvPr id="1756" name="picture 17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40403" y="1973579"/>
            <a:ext cx="1499997" cy="391414"/>
          </a:xfrm>
          <a:prstGeom prst="rect">
            <a:avLst/>
          </a:prstGeom>
        </p:spPr>
      </p:pic>
      <p:grpSp>
        <p:nvGrpSpPr>
          <p:cNvPr id="194" name="group 194"/>
          <p:cNvGrpSpPr/>
          <p:nvPr/>
        </p:nvGrpSpPr>
        <p:grpSpPr>
          <a:xfrm rot="21600000">
            <a:off x="1959229" y="3461004"/>
            <a:ext cx="718947" cy="684390"/>
            <a:chOff x="0" y="0"/>
            <a:chExt cx="718947" cy="684390"/>
          </a:xfrm>
        </p:grpSpPr>
        <p:sp>
          <p:nvSpPr>
            <p:cNvPr id="1758" name="path 1758"/>
            <p:cNvSpPr/>
            <p:nvPr/>
          </p:nvSpPr>
          <p:spPr>
            <a:xfrm>
              <a:off x="0" y="0"/>
              <a:ext cx="718947" cy="684390"/>
            </a:xfrm>
            <a:custGeom>
              <a:avLst/>
              <a:gdLst/>
              <a:ahLst/>
              <a:cxnLst/>
              <a:rect l="0" t="0" r="0" b="0"/>
              <a:pathLst>
                <a:path w="1132" h="1077">
                  <a:moveTo>
                    <a:pt x="0" y="538"/>
                  </a:moveTo>
                  <a:cubicBezTo>
                    <a:pt x="0" y="241"/>
                    <a:pt x="253" y="0"/>
                    <a:pt x="566" y="0"/>
                  </a:cubicBezTo>
                  <a:cubicBezTo>
                    <a:pt x="566" y="0"/>
                    <a:pt x="566" y="0"/>
                    <a:pt x="566" y="0"/>
                  </a:cubicBezTo>
                  <a:lnTo>
                    <a:pt x="566" y="0"/>
                  </a:lnTo>
                  <a:cubicBezTo>
                    <a:pt x="878" y="0"/>
                    <a:pt x="1132" y="241"/>
                    <a:pt x="1132" y="538"/>
                  </a:cubicBezTo>
                  <a:cubicBezTo>
                    <a:pt x="1132" y="538"/>
                    <a:pt x="1132" y="538"/>
                    <a:pt x="1132" y="538"/>
                  </a:cubicBezTo>
                  <a:lnTo>
                    <a:pt x="1132" y="538"/>
                  </a:lnTo>
                  <a:cubicBezTo>
                    <a:pt x="1132" y="836"/>
                    <a:pt x="878" y="1077"/>
                    <a:pt x="566" y="1077"/>
                  </a:cubicBezTo>
                  <a:cubicBezTo>
                    <a:pt x="566" y="1077"/>
                    <a:pt x="566" y="1077"/>
                    <a:pt x="566" y="1077"/>
                  </a:cubicBezTo>
                  <a:lnTo>
                    <a:pt x="566" y="1077"/>
                  </a:lnTo>
                  <a:cubicBezTo>
                    <a:pt x="253" y="1077"/>
                    <a:pt x="0" y="836"/>
                    <a:pt x="0" y="538"/>
                  </a:cubicBezTo>
                  <a:cubicBezTo>
                    <a:pt x="0" y="538"/>
                    <a:pt x="0" y="538"/>
                    <a:pt x="0" y="538"/>
                  </a:cubicBezTo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60" name="textbox 1760"/>
            <p:cNvSpPr/>
            <p:nvPr/>
          </p:nvSpPr>
          <p:spPr>
            <a:xfrm>
              <a:off x="-12700" y="-12700"/>
              <a:ext cx="744855" cy="7537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66700" algn="l" rtl="0" eaLnBrk="0">
                <a:lnSpc>
                  <a:spcPct val="84000"/>
                </a:lnSpc>
              </a:pPr>
              <a:r>
                <a:rPr sz="15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04</a:t>
              </a:r>
              <a:endParaRPr sz="1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96" name="group 196"/>
          <p:cNvGrpSpPr/>
          <p:nvPr/>
        </p:nvGrpSpPr>
        <p:grpSpPr>
          <a:xfrm rot="21600000">
            <a:off x="1959229" y="1919477"/>
            <a:ext cx="718947" cy="684276"/>
            <a:chOff x="0" y="0"/>
            <a:chExt cx="718947" cy="684276"/>
          </a:xfrm>
        </p:grpSpPr>
        <p:sp>
          <p:nvSpPr>
            <p:cNvPr id="1762" name="path 1762"/>
            <p:cNvSpPr/>
            <p:nvPr/>
          </p:nvSpPr>
          <p:spPr>
            <a:xfrm>
              <a:off x="0" y="0"/>
              <a:ext cx="718947" cy="684276"/>
            </a:xfrm>
            <a:custGeom>
              <a:avLst/>
              <a:gdLst/>
              <a:ahLst/>
              <a:cxnLst/>
              <a:rect l="0" t="0" r="0" b="0"/>
              <a:pathLst>
                <a:path w="1132" h="1077">
                  <a:moveTo>
                    <a:pt x="0" y="538"/>
                  </a:moveTo>
                  <a:cubicBezTo>
                    <a:pt x="0" y="241"/>
                    <a:pt x="253" y="0"/>
                    <a:pt x="566" y="0"/>
                  </a:cubicBezTo>
                  <a:cubicBezTo>
                    <a:pt x="566" y="0"/>
                    <a:pt x="566" y="0"/>
                    <a:pt x="566" y="0"/>
                  </a:cubicBezTo>
                  <a:lnTo>
                    <a:pt x="566" y="0"/>
                  </a:lnTo>
                  <a:cubicBezTo>
                    <a:pt x="878" y="0"/>
                    <a:pt x="1132" y="241"/>
                    <a:pt x="1132" y="538"/>
                  </a:cubicBezTo>
                  <a:cubicBezTo>
                    <a:pt x="1132" y="538"/>
                    <a:pt x="1132" y="538"/>
                    <a:pt x="1132" y="538"/>
                  </a:cubicBezTo>
                  <a:lnTo>
                    <a:pt x="1132" y="538"/>
                  </a:lnTo>
                  <a:cubicBezTo>
                    <a:pt x="1132" y="836"/>
                    <a:pt x="878" y="1077"/>
                    <a:pt x="566" y="1077"/>
                  </a:cubicBezTo>
                  <a:cubicBezTo>
                    <a:pt x="566" y="1077"/>
                    <a:pt x="566" y="1077"/>
                    <a:pt x="566" y="1077"/>
                  </a:cubicBezTo>
                  <a:lnTo>
                    <a:pt x="566" y="1077"/>
                  </a:lnTo>
                  <a:cubicBezTo>
                    <a:pt x="253" y="1077"/>
                    <a:pt x="0" y="836"/>
                    <a:pt x="0" y="538"/>
                  </a:cubicBezTo>
                  <a:cubicBezTo>
                    <a:pt x="0" y="538"/>
                    <a:pt x="0" y="538"/>
                    <a:pt x="0" y="538"/>
                  </a:cubicBezTo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64" name="textbox 1764"/>
            <p:cNvSpPr/>
            <p:nvPr/>
          </p:nvSpPr>
          <p:spPr>
            <a:xfrm>
              <a:off x="-12700" y="-12700"/>
              <a:ext cx="744855" cy="7531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6670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500" kern="0" spc="1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02</a:t>
              </a:r>
              <a:endParaRPr sz="1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766" name="textbox 1766"/>
          <p:cNvSpPr/>
          <p:nvPr/>
        </p:nvSpPr>
        <p:spPr>
          <a:xfrm>
            <a:off x="297068" y="4422755"/>
            <a:ext cx="2228214" cy="2609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0"/>
              </a:lnSpc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高管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PPC</a:t>
            </a:r>
            <a:r>
              <a:rPr sz="1500" kern="0" spc="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，确保战略落地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68" name="textbox 1768"/>
          <p:cNvSpPr/>
          <p:nvPr/>
        </p:nvSpPr>
        <p:spPr>
          <a:xfrm>
            <a:off x="3517239" y="2706674"/>
            <a:ext cx="471169" cy="5676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indent="-10795" algn="l" rtl="0" eaLnBrk="0">
              <a:lnSpc>
                <a:spcPct val="99000"/>
              </a:lnSpc>
            </a:pPr>
            <a:r>
              <a:rPr sz="1800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</a:t>
            </a:r>
            <a:r>
              <a:rPr sz="18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70" name="textbox 1770"/>
          <p:cNvSpPr/>
          <p:nvPr/>
        </p:nvSpPr>
        <p:spPr>
          <a:xfrm>
            <a:off x="2056007" y="2951159"/>
            <a:ext cx="242570" cy="217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03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72" name="textbox 1772"/>
          <p:cNvSpPr/>
          <p:nvPr/>
        </p:nvSpPr>
        <p:spPr>
          <a:xfrm>
            <a:off x="8026551" y="168427"/>
            <a:ext cx="414019" cy="15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45"/>
              </a:lnSpc>
            </a:pP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······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 9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" name="rect 94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6" name="rect 96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8" name="rect 98"/>
          <p:cNvSpPr/>
          <p:nvPr/>
        </p:nvSpPr>
        <p:spPr>
          <a:xfrm>
            <a:off x="2630424" y="608457"/>
            <a:ext cx="3954526" cy="3111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" name="textbox 100"/>
          <p:cNvSpPr/>
          <p:nvPr/>
        </p:nvSpPr>
        <p:spPr>
          <a:xfrm>
            <a:off x="313496" y="192115"/>
            <a:ext cx="7781925" cy="7264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第一章：战略解码——跨越战略规划不战略执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行之间的鸿沟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ts val="1855"/>
              </a:lnSpc>
              <a:spcBef>
                <a:spcPts val="0"/>
              </a:spcBef>
              <a:tabLst>
                <a:tab pos="1959610" algn="l"/>
                <a:tab pos="776859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500" strike="sngStrike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strike="sngStrike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略规划不战略执行之间的鸿</a:t>
            </a:r>
            <a:r>
              <a:rPr sz="1500" strike="sngStrike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沟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104" name="textbox 104"/>
          <p:cNvSpPr/>
          <p:nvPr/>
        </p:nvSpPr>
        <p:spPr>
          <a:xfrm>
            <a:off x="6732474" y="1270501"/>
            <a:ext cx="2077085" cy="2474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4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战略丼措不清晰或者</a:t>
            </a:r>
            <a:r>
              <a:rPr sz="1400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缺失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6835" algn="l" rtl="0" eaLnBrk="0">
              <a:lnSpc>
                <a:spcPct val="145000"/>
              </a:lnSpc>
              <a:spcBef>
                <a:spcPts val="114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这意味着企业只有战略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目标，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缺少明确的实现路徂和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行动丼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措；责任主体不够明确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，或者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授权不够。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7470" algn="l" rtl="0" eaLnBrk="0">
              <a:lnSpc>
                <a:spcPct val="98000"/>
              </a:lnSpc>
              <a:spcBef>
                <a:spcPts val="430"/>
              </a:spcBef>
            </a:pPr>
            <a:r>
              <a:rPr sz="1400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缺少协同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550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战略执行过程中团队成员各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textbox 106"/>
          <p:cNvSpPr/>
          <p:nvPr/>
        </p:nvSpPr>
        <p:spPr>
          <a:xfrm>
            <a:off x="508050" y="1683842"/>
            <a:ext cx="2220595" cy="19900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企业管理层没有就愿景和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685" algn="l" rtl="0" eaLnBrk="0">
              <a:lnSpc>
                <a:spcPts val="216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战略目标达成共识，员工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ts val="216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对战略的理解有差异，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16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不理解甚至是怀疑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07085" algn="l" rtl="0" eaLnBrk="0">
              <a:lnSpc>
                <a:spcPct val="98000"/>
              </a:lnSpc>
              <a:spcBef>
                <a:spcPts val="430"/>
              </a:spcBef>
            </a:pPr>
            <a:r>
              <a:rPr sz="1400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战略资源不匘配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没有准备好不战略相匘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配的人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3295801" y="3827779"/>
            <a:ext cx="3079750" cy="751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任务监督、反馈、课整机制不健全或不灵敂，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54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考核不激励系统没有战略关联，“以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绩效结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果为导向”的文化没有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“落地生根”。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5279009" y="1798320"/>
            <a:ext cx="1149095" cy="990600"/>
            <a:chOff x="0" y="0"/>
            <a:chExt cx="1149095" cy="990600"/>
          </a:xfrm>
        </p:grpSpPr>
        <p:sp>
          <p:nvSpPr>
            <p:cNvPr id="110" name="path 110"/>
            <p:cNvSpPr/>
            <p:nvPr/>
          </p:nvSpPr>
          <p:spPr>
            <a:xfrm>
              <a:off x="0" y="0"/>
              <a:ext cx="1149095" cy="990600"/>
            </a:xfrm>
            <a:custGeom>
              <a:avLst/>
              <a:gdLst/>
              <a:ahLst/>
              <a:cxnLst/>
              <a:rect l="0" t="0" r="0" b="0"/>
              <a:pathLst>
                <a:path w="1809" h="1560">
                  <a:moveTo>
                    <a:pt x="1809" y="0"/>
                  </a:moveTo>
                  <a:lnTo>
                    <a:pt x="904" y="1560"/>
                  </a:lnTo>
                  <a:lnTo>
                    <a:pt x="0" y="0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" name="path 112"/>
            <p:cNvSpPr/>
            <p:nvPr/>
          </p:nvSpPr>
          <p:spPr>
            <a:xfrm>
              <a:off x="456056" y="191515"/>
              <a:ext cx="236982" cy="223774"/>
            </a:xfrm>
            <a:custGeom>
              <a:avLst/>
              <a:gdLst/>
              <a:ahLst/>
              <a:cxnLst/>
              <a:rect l="0" t="0" r="0" b="0"/>
              <a:pathLst>
                <a:path w="373" h="352">
                  <a:moveTo>
                    <a:pt x="337" y="235"/>
                  </a:moveTo>
                  <a:cubicBezTo>
                    <a:pt x="331" y="232"/>
                    <a:pt x="325" y="235"/>
                    <a:pt x="323" y="240"/>
                  </a:cubicBezTo>
                  <a:cubicBezTo>
                    <a:pt x="301" y="296"/>
                    <a:pt x="245" y="330"/>
                    <a:pt x="184" y="330"/>
                  </a:cubicBezTo>
                  <a:cubicBezTo>
                    <a:pt x="128" y="330"/>
                    <a:pt x="77" y="299"/>
                    <a:pt x="53" y="251"/>
                  </a:cubicBezTo>
                  <a:cubicBezTo>
                    <a:pt x="67" y="243"/>
                    <a:pt x="80" y="237"/>
                    <a:pt x="80" y="235"/>
                  </a:cubicBezTo>
                  <a:cubicBezTo>
                    <a:pt x="86" y="232"/>
                    <a:pt x="86" y="229"/>
                    <a:pt x="80" y="226"/>
                  </a:cubicBezTo>
                  <a:cubicBezTo>
                    <a:pt x="77" y="223"/>
                    <a:pt x="11" y="184"/>
                    <a:pt x="8" y="184"/>
                  </a:cubicBezTo>
                  <a:cubicBezTo>
                    <a:pt x="5" y="182"/>
                    <a:pt x="0" y="184"/>
                    <a:pt x="0" y="187"/>
                  </a:cubicBezTo>
                  <a:cubicBezTo>
                    <a:pt x="0" y="193"/>
                    <a:pt x="0" y="265"/>
                    <a:pt x="0" y="271"/>
                  </a:cubicBezTo>
                  <a:cubicBezTo>
                    <a:pt x="0" y="277"/>
                    <a:pt x="2" y="279"/>
                    <a:pt x="8" y="277"/>
                  </a:cubicBezTo>
                  <a:cubicBezTo>
                    <a:pt x="8" y="277"/>
                    <a:pt x="19" y="271"/>
                    <a:pt x="33" y="262"/>
                  </a:cubicBezTo>
                  <a:cubicBezTo>
                    <a:pt x="64" y="318"/>
                    <a:pt x="119" y="352"/>
                    <a:pt x="184" y="352"/>
                  </a:cubicBezTo>
                  <a:cubicBezTo>
                    <a:pt x="253" y="352"/>
                    <a:pt x="317" y="313"/>
                    <a:pt x="342" y="248"/>
                  </a:cubicBezTo>
                  <a:cubicBezTo>
                    <a:pt x="345" y="243"/>
                    <a:pt x="342" y="237"/>
                    <a:pt x="337" y="235"/>
                  </a:cubicBezTo>
                </a:path>
                <a:path w="373" h="352">
                  <a:moveTo>
                    <a:pt x="373" y="81"/>
                  </a:moveTo>
                  <a:cubicBezTo>
                    <a:pt x="373" y="78"/>
                    <a:pt x="370" y="75"/>
                    <a:pt x="364" y="78"/>
                  </a:cubicBezTo>
                  <a:cubicBezTo>
                    <a:pt x="364" y="78"/>
                    <a:pt x="353" y="84"/>
                    <a:pt x="337" y="92"/>
                  </a:cubicBezTo>
                  <a:cubicBezTo>
                    <a:pt x="312" y="36"/>
                    <a:pt x="253" y="0"/>
                    <a:pt x="184" y="0"/>
                  </a:cubicBezTo>
                  <a:cubicBezTo>
                    <a:pt x="114" y="0"/>
                    <a:pt x="53" y="42"/>
                    <a:pt x="25" y="106"/>
                  </a:cubicBezTo>
                  <a:cubicBezTo>
                    <a:pt x="25" y="112"/>
                    <a:pt x="25" y="117"/>
                    <a:pt x="31" y="120"/>
                  </a:cubicBezTo>
                  <a:cubicBezTo>
                    <a:pt x="39" y="123"/>
                    <a:pt x="44" y="120"/>
                    <a:pt x="47" y="115"/>
                  </a:cubicBezTo>
                  <a:cubicBezTo>
                    <a:pt x="70" y="58"/>
                    <a:pt x="125" y="22"/>
                    <a:pt x="184" y="22"/>
                  </a:cubicBezTo>
                  <a:cubicBezTo>
                    <a:pt x="245" y="22"/>
                    <a:pt x="295" y="53"/>
                    <a:pt x="320" y="103"/>
                  </a:cubicBezTo>
                  <a:cubicBezTo>
                    <a:pt x="306" y="112"/>
                    <a:pt x="292" y="120"/>
                    <a:pt x="292" y="120"/>
                  </a:cubicBezTo>
                  <a:cubicBezTo>
                    <a:pt x="287" y="123"/>
                    <a:pt x="287" y="128"/>
                    <a:pt x="292" y="128"/>
                  </a:cubicBezTo>
                  <a:cubicBezTo>
                    <a:pt x="295" y="131"/>
                    <a:pt x="362" y="168"/>
                    <a:pt x="364" y="171"/>
                  </a:cubicBezTo>
                  <a:cubicBezTo>
                    <a:pt x="370" y="173"/>
                    <a:pt x="373" y="171"/>
                    <a:pt x="373" y="168"/>
                  </a:cubicBezTo>
                  <a:cubicBezTo>
                    <a:pt x="373" y="159"/>
                    <a:pt x="373" y="87"/>
                    <a:pt x="373" y="8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4005707" y="1798320"/>
            <a:ext cx="1149095" cy="990600"/>
            <a:chOff x="0" y="0"/>
            <a:chExt cx="1149095" cy="990600"/>
          </a:xfrm>
        </p:grpSpPr>
        <p:sp>
          <p:nvSpPr>
            <p:cNvPr id="114" name="path 114"/>
            <p:cNvSpPr/>
            <p:nvPr/>
          </p:nvSpPr>
          <p:spPr>
            <a:xfrm>
              <a:off x="0" y="0"/>
              <a:ext cx="1149095" cy="990600"/>
            </a:xfrm>
            <a:custGeom>
              <a:avLst/>
              <a:gdLst/>
              <a:ahLst/>
              <a:cxnLst/>
              <a:rect l="0" t="0" r="0" b="0"/>
              <a:pathLst>
                <a:path w="1809" h="1560">
                  <a:moveTo>
                    <a:pt x="1809" y="0"/>
                  </a:moveTo>
                  <a:lnTo>
                    <a:pt x="904" y="1560"/>
                  </a:lnTo>
                  <a:lnTo>
                    <a:pt x="0" y="0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6" name="path 116"/>
            <p:cNvSpPr/>
            <p:nvPr/>
          </p:nvSpPr>
          <p:spPr>
            <a:xfrm>
              <a:off x="483234" y="175640"/>
              <a:ext cx="197485" cy="282956"/>
            </a:xfrm>
            <a:custGeom>
              <a:avLst/>
              <a:gdLst/>
              <a:ahLst/>
              <a:cxnLst/>
              <a:rect l="0" t="0" r="0" b="0"/>
              <a:pathLst>
                <a:path w="311" h="445">
                  <a:moveTo>
                    <a:pt x="155" y="0"/>
                  </a:moveTo>
                  <a:cubicBezTo>
                    <a:pt x="70" y="0"/>
                    <a:pt x="0" y="69"/>
                    <a:pt x="0" y="153"/>
                  </a:cubicBezTo>
                  <a:cubicBezTo>
                    <a:pt x="0" y="208"/>
                    <a:pt x="53" y="267"/>
                    <a:pt x="70" y="320"/>
                  </a:cubicBezTo>
                  <a:cubicBezTo>
                    <a:pt x="99" y="400"/>
                    <a:pt x="95" y="445"/>
                    <a:pt x="155" y="445"/>
                  </a:cubicBezTo>
                  <a:cubicBezTo>
                    <a:pt x="215" y="445"/>
                    <a:pt x="212" y="400"/>
                    <a:pt x="240" y="320"/>
                  </a:cubicBezTo>
                  <a:cubicBezTo>
                    <a:pt x="257" y="267"/>
                    <a:pt x="311" y="208"/>
                    <a:pt x="311" y="153"/>
                  </a:cubicBezTo>
                  <a:cubicBezTo>
                    <a:pt x="311" y="69"/>
                    <a:pt x="240" y="0"/>
                    <a:pt x="155" y="0"/>
                  </a:cubicBezTo>
                  <a:moveTo>
                    <a:pt x="190" y="379"/>
                  </a:moveTo>
                  <a:cubicBezTo>
                    <a:pt x="123" y="386"/>
                    <a:pt x="123" y="386"/>
                    <a:pt x="123" y="386"/>
                  </a:cubicBezTo>
                  <a:cubicBezTo>
                    <a:pt x="120" y="379"/>
                    <a:pt x="116" y="372"/>
                    <a:pt x="113" y="362"/>
                  </a:cubicBezTo>
                  <a:cubicBezTo>
                    <a:pt x="113" y="362"/>
                    <a:pt x="113" y="362"/>
                    <a:pt x="113" y="358"/>
                  </a:cubicBezTo>
                  <a:cubicBezTo>
                    <a:pt x="201" y="348"/>
                    <a:pt x="201" y="348"/>
                    <a:pt x="201" y="348"/>
                  </a:cubicBezTo>
                  <a:cubicBezTo>
                    <a:pt x="201" y="355"/>
                    <a:pt x="197" y="358"/>
                    <a:pt x="197" y="362"/>
                  </a:cubicBezTo>
                  <a:cubicBezTo>
                    <a:pt x="194" y="368"/>
                    <a:pt x="194" y="372"/>
                    <a:pt x="190" y="379"/>
                  </a:cubicBezTo>
                  <a:moveTo>
                    <a:pt x="109" y="348"/>
                  </a:moveTo>
                  <a:cubicBezTo>
                    <a:pt x="106" y="337"/>
                    <a:pt x="102" y="330"/>
                    <a:pt x="99" y="320"/>
                  </a:cubicBezTo>
                  <a:cubicBezTo>
                    <a:pt x="212" y="320"/>
                    <a:pt x="212" y="320"/>
                    <a:pt x="212" y="320"/>
                  </a:cubicBezTo>
                  <a:cubicBezTo>
                    <a:pt x="208" y="323"/>
                    <a:pt x="208" y="330"/>
                    <a:pt x="205" y="334"/>
                  </a:cubicBezTo>
                  <a:lnTo>
                    <a:pt x="109" y="348"/>
                  </a:lnTo>
                  <a:close/>
                  <a:moveTo>
                    <a:pt x="155" y="417"/>
                  </a:moveTo>
                  <a:cubicBezTo>
                    <a:pt x="141" y="417"/>
                    <a:pt x="134" y="417"/>
                    <a:pt x="127" y="400"/>
                  </a:cubicBezTo>
                  <a:cubicBezTo>
                    <a:pt x="187" y="393"/>
                    <a:pt x="187" y="393"/>
                    <a:pt x="187" y="393"/>
                  </a:cubicBezTo>
                  <a:cubicBezTo>
                    <a:pt x="180" y="414"/>
                    <a:pt x="173" y="417"/>
                    <a:pt x="155" y="417"/>
                  </a:cubicBezTo>
                  <a:moveTo>
                    <a:pt x="222" y="292"/>
                  </a:moveTo>
                  <a:cubicBezTo>
                    <a:pt x="88" y="292"/>
                    <a:pt x="88" y="292"/>
                    <a:pt x="88" y="292"/>
                  </a:cubicBezTo>
                  <a:cubicBezTo>
                    <a:pt x="81" y="278"/>
                    <a:pt x="74" y="261"/>
                    <a:pt x="67" y="247"/>
                  </a:cubicBezTo>
                  <a:cubicBezTo>
                    <a:pt x="46" y="215"/>
                    <a:pt x="28" y="181"/>
                    <a:pt x="28" y="153"/>
                  </a:cubicBezTo>
                  <a:cubicBezTo>
                    <a:pt x="28" y="83"/>
                    <a:pt x="84" y="27"/>
                    <a:pt x="155" y="27"/>
                  </a:cubicBezTo>
                  <a:cubicBezTo>
                    <a:pt x="226" y="27"/>
                    <a:pt x="282" y="83"/>
                    <a:pt x="282" y="153"/>
                  </a:cubicBezTo>
                  <a:cubicBezTo>
                    <a:pt x="282" y="181"/>
                    <a:pt x="265" y="215"/>
                    <a:pt x="243" y="247"/>
                  </a:cubicBezTo>
                  <a:cubicBezTo>
                    <a:pt x="236" y="261"/>
                    <a:pt x="229" y="278"/>
                    <a:pt x="222" y="292"/>
                  </a:cubicBezTo>
                </a:path>
                <a:path w="311" h="445">
                  <a:moveTo>
                    <a:pt x="156" y="69"/>
                  </a:moveTo>
                  <a:cubicBezTo>
                    <a:pt x="110" y="69"/>
                    <a:pt x="70" y="107"/>
                    <a:pt x="70" y="153"/>
                  </a:cubicBezTo>
                  <a:cubicBezTo>
                    <a:pt x="70" y="157"/>
                    <a:pt x="74" y="160"/>
                    <a:pt x="77" y="160"/>
                  </a:cubicBezTo>
                  <a:cubicBezTo>
                    <a:pt x="81" y="160"/>
                    <a:pt x="85" y="157"/>
                    <a:pt x="85" y="153"/>
                  </a:cubicBezTo>
                  <a:cubicBezTo>
                    <a:pt x="85" y="115"/>
                    <a:pt x="117" y="83"/>
                    <a:pt x="156" y="83"/>
                  </a:cubicBezTo>
                  <a:cubicBezTo>
                    <a:pt x="160" y="83"/>
                    <a:pt x="163" y="80"/>
                    <a:pt x="163" y="76"/>
                  </a:cubicBezTo>
                  <a:cubicBezTo>
                    <a:pt x="163" y="73"/>
                    <a:pt x="160" y="69"/>
                    <a:pt x="156" y="6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18" name="picture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42154" y="2038350"/>
            <a:ext cx="1254252" cy="1421510"/>
          </a:xfrm>
          <a:prstGeom prst="rect">
            <a:avLst/>
          </a:prstGeom>
        </p:spPr>
      </p:pic>
      <p:sp>
        <p:nvSpPr>
          <p:cNvPr id="120" name="textbox 120"/>
          <p:cNvSpPr/>
          <p:nvPr/>
        </p:nvSpPr>
        <p:spPr>
          <a:xfrm>
            <a:off x="724306" y="3744626"/>
            <a:ext cx="2004695" cy="753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力、财力、物力、信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息系统等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54000"/>
              </a:lnSpc>
              <a:spcBef>
                <a:spcPts val="1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资源，这会使企业无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法有效执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行战略。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" name="textbox 122"/>
          <p:cNvSpPr/>
          <p:nvPr/>
        </p:nvSpPr>
        <p:spPr>
          <a:xfrm>
            <a:off x="6797298" y="3816197"/>
            <a:ext cx="1852295" cy="752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75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自为战，之间存在着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无形的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93345" algn="l" rtl="0" eaLnBrk="0">
              <a:lnSpc>
                <a:spcPct val="154000"/>
              </a:lnSpc>
              <a:spcBef>
                <a:spcPts val="10"/>
              </a:spcBef>
            </a:pP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“墙”，会为整体效率和全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局胜员带来负面影响。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2732405" y="1798320"/>
            <a:ext cx="1149095" cy="990600"/>
            <a:chOff x="0" y="0"/>
            <a:chExt cx="1149095" cy="990600"/>
          </a:xfrm>
        </p:grpSpPr>
        <p:sp>
          <p:nvSpPr>
            <p:cNvPr id="124" name="path 124"/>
            <p:cNvSpPr/>
            <p:nvPr/>
          </p:nvSpPr>
          <p:spPr>
            <a:xfrm>
              <a:off x="0" y="0"/>
              <a:ext cx="1149095" cy="990600"/>
            </a:xfrm>
            <a:custGeom>
              <a:avLst/>
              <a:gdLst/>
              <a:ahLst/>
              <a:cxnLst/>
              <a:rect l="0" t="0" r="0" b="0"/>
              <a:pathLst>
                <a:path w="1809" h="1560">
                  <a:moveTo>
                    <a:pt x="1809" y="0"/>
                  </a:moveTo>
                  <a:lnTo>
                    <a:pt x="904" y="1560"/>
                  </a:lnTo>
                  <a:lnTo>
                    <a:pt x="0" y="0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6" name="path 126"/>
            <p:cNvSpPr/>
            <p:nvPr/>
          </p:nvSpPr>
          <p:spPr>
            <a:xfrm>
              <a:off x="457707" y="216153"/>
              <a:ext cx="246379" cy="242443"/>
            </a:xfrm>
            <a:custGeom>
              <a:avLst/>
              <a:gdLst/>
              <a:ahLst/>
              <a:cxnLst/>
              <a:rect l="0" t="0" r="0" b="0"/>
              <a:pathLst>
                <a:path w="387" h="381">
                  <a:moveTo>
                    <a:pt x="195" y="233"/>
                  </a:moveTo>
                  <a:cubicBezTo>
                    <a:pt x="195" y="219"/>
                    <a:pt x="207" y="208"/>
                    <a:pt x="220" y="208"/>
                  </a:cubicBezTo>
                  <a:cubicBezTo>
                    <a:pt x="220" y="208"/>
                    <a:pt x="220" y="208"/>
                    <a:pt x="220" y="208"/>
                  </a:cubicBezTo>
                  <a:lnTo>
                    <a:pt x="220" y="208"/>
                  </a:lnTo>
                  <a:cubicBezTo>
                    <a:pt x="234" y="208"/>
                    <a:pt x="245" y="219"/>
                    <a:pt x="245" y="233"/>
                  </a:cubicBezTo>
                  <a:cubicBezTo>
                    <a:pt x="245" y="233"/>
                    <a:pt x="245" y="233"/>
                    <a:pt x="245" y="233"/>
                  </a:cubicBezTo>
                  <a:lnTo>
                    <a:pt x="245" y="233"/>
                  </a:lnTo>
                  <a:cubicBezTo>
                    <a:pt x="245" y="247"/>
                    <a:pt x="234" y="258"/>
                    <a:pt x="220" y="258"/>
                  </a:cubicBezTo>
                  <a:cubicBezTo>
                    <a:pt x="220" y="258"/>
                    <a:pt x="220" y="258"/>
                    <a:pt x="220" y="258"/>
                  </a:cubicBezTo>
                  <a:lnTo>
                    <a:pt x="220" y="258"/>
                  </a:lnTo>
                  <a:cubicBezTo>
                    <a:pt x="207" y="258"/>
                    <a:pt x="195" y="247"/>
                    <a:pt x="195" y="233"/>
                  </a:cubicBezTo>
                  <a:cubicBezTo>
                    <a:pt x="195" y="233"/>
                    <a:pt x="195" y="233"/>
                    <a:pt x="195" y="233"/>
                  </a:cubicBezTo>
                </a:path>
                <a:path w="387" h="381">
                  <a:moveTo>
                    <a:pt x="355" y="147"/>
                  </a:moveTo>
                  <a:cubicBezTo>
                    <a:pt x="355" y="147"/>
                    <a:pt x="355" y="147"/>
                    <a:pt x="355" y="147"/>
                  </a:cubicBezTo>
                  <a:cubicBezTo>
                    <a:pt x="355" y="73"/>
                    <a:pt x="355" y="73"/>
                    <a:pt x="355" y="73"/>
                  </a:cubicBezTo>
                  <a:cubicBezTo>
                    <a:pt x="355" y="67"/>
                    <a:pt x="355" y="67"/>
                    <a:pt x="355" y="67"/>
                  </a:cubicBezTo>
                  <a:cubicBezTo>
                    <a:pt x="355" y="36"/>
                    <a:pt x="355" y="36"/>
                    <a:pt x="355" y="36"/>
                  </a:cubicBezTo>
                  <a:cubicBezTo>
                    <a:pt x="355" y="15"/>
                    <a:pt x="340" y="0"/>
                    <a:pt x="318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51"/>
                    <a:pt x="30" y="381"/>
                    <a:pt x="67" y="381"/>
                  </a:cubicBezTo>
                  <a:cubicBezTo>
                    <a:pt x="288" y="381"/>
                    <a:pt x="288" y="381"/>
                    <a:pt x="288" y="381"/>
                  </a:cubicBezTo>
                  <a:cubicBezTo>
                    <a:pt x="325" y="381"/>
                    <a:pt x="355" y="351"/>
                    <a:pt x="355" y="313"/>
                  </a:cubicBezTo>
                  <a:cubicBezTo>
                    <a:pt x="355" y="295"/>
                    <a:pt x="355" y="295"/>
                    <a:pt x="355" y="295"/>
                  </a:cubicBezTo>
                  <a:cubicBezTo>
                    <a:pt x="355" y="295"/>
                    <a:pt x="355" y="295"/>
                    <a:pt x="355" y="295"/>
                  </a:cubicBezTo>
                  <a:cubicBezTo>
                    <a:pt x="404" y="258"/>
                    <a:pt x="404" y="184"/>
                    <a:pt x="355" y="147"/>
                  </a:cubicBezTo>
                  <a:moveTo>
                    <a:pt x="67" y="24"/>
                  </a:moveTo>
                  <a:cubicBezTo>
                    <a:pt x="269" y="24"/>
                    <a:pt x="269" y="24"/>
                    <a:pt x="269" y="24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25" y="24"/>
                    <a:pt x="331" y="30"/>
                    <a:pt x="331" y="36"/>
                  </a:cubicBezTo>
                  <a:cubicBezTo>
                    <a:pt x="331" y="67"/>
                    <a:pt x="331" y="67"/>
                    <a:pt x="331" y="67"/>
                  </a:cubicBezTo>
                  <a:cubicBezTo>
                    <a:pt x="331" y="73"/>
                    <a:pt x="331" y="73"/>
                    <a:pt x="331" y="73"/>
                  </a:cubicBezTo>
                  <a:cubicBezTo>
                    <a:pt x="331" y="113"/>
                    <a:pt x="331" y="113"/>
                    <a:pt x="331" y="113"/>
                  </a:cubicBezTo>
                  <a:cubicBezTo>
                    <a:pt x="327" y="110"/>
                    <a:pt x="322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98"/>
                    <a:pt x="318" y="98"/>
                    <a:pt x="318" y="98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18" y="49"/>
                    <a:pt x="318" y="49"/>
                    <a:pt x="318" y="49"/>
                  </a:cubicBezTo>
                  <a:cubicBezTo>
                    <a:pt x="318" y="43"/>
                    <a:pt x="312" y="36"/>
                    <a:pt x="30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2" y="36"/>
                    <a:pt x="36" y="43"/>
                    <a:pt x="36" y="49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0" y="89"/>
                    <a:pt x="24" y="80"/>
                    <a:pt x="24" y="67"/>
                  </a:cubicBezTo>
                  <a:cubicBezTo>
                    <a:pt x="24" y="43"/>
                    <a:pt x="42" y="24"/>
                    <a:pt x="67" y="24"/>
                  </a:cubicBezTo>
                  <a:moveTo>
                    <a:pt x="306" y="61"/>
                  </a:moveTo>
                  <a:cubicBezTo>
                    <a:pt x="48" y="61"/>
                    <a:pt x="48" y="61"/>
                    <a:pt x="48" y="61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306" y="49"/>
                    <a:pt x="306" y="49"/>
                    <a:pt x="306" y="49"/>
                  </a:cubicBezTo>
                  <a:lnTo>
                    <a:pt x="306" y="61"/>
                  </a:lnTo>
                  <a:close/>
                  <a:moveTo>
                    <a:pt x="306" y="73"/>
                  </a:moveTo>
                  <a:cubicBezTo>
                    <a:pt x="306" y="86"/>
                    <a:pt x="306" y="86"/>
                    <a:pt x="306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73"/>
                    <a:pt x="48" y="73"/>
                    <a:pt x="48" y="73"/>
                  </a:cubicBezTo>
                  <a:lnTo>
                    <a:pt x="306" y="73"/>
                  </a:lnTo>
                  <a:close/>
                  <a:moveTo>
                    <a:pt x="306" y="98"/>
                  </a:moveTo>
                  <a:cubicBezTo>
                    <a:pt x="306" y="110"/>
                    <a:pt x="306" y="110"/>
                    <a:pt x="306" y="110"/>
                  </a:cubicBezTo>
                  <a:cubicBezTo>
                    <a:pt x="269" y="110"/>
                    <a:pt x="269" y="110"/>
                    <a:pt x="269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1" y="110"/>
                    <a:pt x="55" y="107"/>
                    <a:pt x="48" y="107"/>
                  </a:cubicBezTo>
                  <a:cubicBezTo>
                    <a:pt x="48" y="98"/>
                    <a:pt x="48" y="98"/>
                    <a:pt x="48" y="98"/>
                  </a:cubicBezTo>
                  <a:lnTo>
                    <a:pt x="306" y="98"/>
                  </a:lnTo>
                  <a:close/>
                  <a:moveTo>
                    <a:pt x="331" y="313"/>
                  </a:moveTo>
                  <a:cubicBezTo>
                    <a:pt x="331" y="338"/>
                    <a:pt x="312" y="357"/>
                    <a:pt x="288" y="357"/>
                  </a:cubicBezTo>
                  <a:cubicBezTo>
                    <a:pt x="67" y="357"/>
                    <a:pt x="67" y="357"/>
                    <a:pt x="67" y="357"/>
                  </a:cubicBezTo>
                  <a:cubicBezTo>
                    <a:pt x="42" y="357"/>
                    <a:pt x="24" y="338"/>
                    <a:pt x="24" y="313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36" y="129"/>
                    <a:pt x="51" y="135"/>
                    <a:pt x="67" y="135"/>
                  </a:cubicBezTo>
                  <a:cubicBezTo>
                    <a:pt x="269" y="135"/>
                    <a:pt x="269" y="135"/>
                    <a:pt x="269" y="135"/>
                  </a:cubicBezTo>
                  <a:cubicBezTo>
                    <a:pt x="318" y="135"/>
                    <a:pt x="318" y="135"/>
                    <a:pt x="318" y="135"/>
                  </a:cubicBezTo>
                  <a:cubicBezTo>
                    <a:pt x="325" y="135"/>
                    <a:pt x="331" y="141"/>
                    <a:pt x="331" y="147"/>
                  </a:cubicBezTo>
                  <a:cubicBezTo>
                    <a:pt x="331" y="172"/>
                    <a:pt x="331" y="172"/>
                    <a:pt x="331" y="172"/>
                  </a:cubicBezTo>
                  <a:cubicBezTo>
                    <a:pt x="220" y="172"/>
                    <a:pt x="220" y="172"/>
                    <a:pt x="220" y="172"/>
                  </a:cubicBezTo>
                  <a:cubicBezTo>
                    <a:pt x="187" y="172"/>
                    <a:pt x="159" y="200"/>
                    <a:pt x="159" y="233"/>
                  </a:cubicBezTo>
                  <a:cubicBezTo>
                    <a:pt x="159" y="267"/>
                    <a:pt x="187" y="295"/>
                    <a:pt x="220" y="295"/>
                  </a:cubicBezTo>
                  <a:cubicBezTo>
                    <a:pt x="331" y="295"/>
                    <a:pt x="331" y="295"/>
                    <a:pt x="331" y="295"/>
                  </a:cubicBezTo>
                  <a:lnTo>
                    <a:pt x="331" y="313"/>
                  </a:lnTo>
                  <a:close/>
                  <a:moveTo>
                    <a:pt x="346" y="271"/>
                  </a:moveTo>
                  <a:cubicBezTo>
                    <a:pt x="220" y="271"/>
                    <a:pt x="220" y="271"/>
                    <a:pt x="220" y="271"/>
                  </a:cubicBezTo>
                  <a:cubicBezTo>
                    <a:pt x="199" y="271"/>
                    <a:pt x="183" y="255"/>
                    <a:pt x="183" y="233"/>
                  </a:cubicBezTo>
                  <a:cubicBezTo>
                    <a:pt x="183" y="212"/>
                    <a:pt x="199" y="197"/>
                    <a:pt x="220" y="197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37" y="197"/>
                    <a:pt x="346" y="193"/>
                    <a:pt x="349" y="187"/>
                  </a:cubicBezTo>
                  <a:cubicBezTo>
                    <a:pt x="352" y="184"/>
                    <a:pt x="352" y="184"/>
                    <a:pt x="352" y="181"/>
                  </a:cubicBezTo>
                  <a:cubicBezTo>
                    <a:pt x="352" y="181"/>
                    <a:pt x="355" y="181"/>
                    <a:pt x="355" y="181"/>
                  </a:cubicBezTo>
                  <a:cubicBezTo>
                    <a:pt x="361" y="190"/>
                    <a:pt x="367" y="206"/>
                    <a:pt x="367" y="221"/>
                  </a:cubicBezTo>
                  <a:cubicBezTo>
                    <a:pt x="367" y="240"/>
                    <a:pt x="361" y="258"/>
                    <a:pt x="346" y="27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3374009" y="2038350"/>
            <a:ext cx="1149095" cy="990600"/>
            <a:chOff x="0" y="0"/>
            <a:chExt cx="1149095" cy="990600"/>
          </a:xfrm>
        </p:grpSpPr>
        <p:sp>
          <p:nvSpPr>
            <p:cNvPr id="128" name="path 128"/>
            <p:cNvSpPr/>
            <p:nvPr/>
          </p:nvSpPr>
          <p:spPr>
            <a:xfrm>
              <a:off x="0" y="0"/>
              <a:ext cx="1149095" cy="990600"/>
            </a:xfrm>
            <a:custGeom>
              <a:avLst/>
              <a:gdLst/>
              <a:ahLst/>
              <a:cxnLst/>
              <a:rect l="0" t="0" r="0" b="0"/>
              <a:pathLst>
                <a:path w="1809" h="1560">
                  <a:moveTo>
                    <a:pt x="0" y="1560"/>
                  </a:moveTo>
                  <a:lnTo>
                    <a:pt x="904" y="0"/>
                  </a:lnTo>
                  <a:lnTo>
                    <a:pt x="1809" y="1560"/>
                  </a:lnTo>
                  <a:lnTo>
                    <a:pt x="0" y="1560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0" name="path 130"/>
            <p:cNvSpPr/>
            <p:nvPr/>
          </p:nvSpPr>
          <p:spPr>
            <a:xfrm>
              <a:off x="438276" y="537463"/>
              <a:ext cx="251459" cy="252222"/>
            </a:xfrm>
            <a:custGeom>
              <a:avLst/>
              <a:gdLst/>
              <a:ahLst/>
              <a:cxnLst/>
              <a:rect l="0" t="0" r="0" b="0"/>
              <a:pathLst>
                <a:path w="395" h="397">
                  <a:moveTo>
                    <a:pt x="247" y="0"/>
                  </a:moveTo>
                  <a:cubicBezTo>
                    <a:pt x="163" y="0"/>
                    <a:pt x="99" y="65"/>
                    <a:pt x="99" y="149"/>
                  </a:cubicBezTo>
                  <a:cubicBezTo>
                    <a:pt x="99" y="173"/>
                    <a:pt x="105" y="198"/>
                    <a:pt x="117" y="217"/>
                  </a:cubicBezTo>
                  <a:cubicBezTo>
                    <a:pt x="12" y="322"/>
                    <a:pt x="12" y="322"/>
                    <a:pt x="12" y="322"/>
                  </a:cubicBezTo>
                  <a:cubicBezTo>
                    <a:pt x="12" y="322"/>
                    <a:pt x="12" y="322"/>
                    <a:pt x="12" y="322"/>
                  </a:cubicBezTo>
                  <a:cubicBezTo>
                    <a:pt x="6" y="329"/>
                    <a:pt x="0" y="341"/>
                    <a:pt x="0" y="353"/>
                  </a:cubicBezTo>
                  <a:cubicBezTo>
                    <a:pt x="0" y="378"/>
                    <a:pt x="18" y="397"/>
                    <a:pt x="43" y="397"/>
                  </a:cubicBezTo>
                  <a:cubicBezTo>
                    <a:pt x="55" y="397"/>
                    <a:pt x="67" y="391"/>
                    <a:pt x="74" y="384"/>
                  </a:cubicBezTo>
                  <a:cubicBezTo>
                    <a:pt x="74" y="384"/>
                    <a:pt x="74" y="384"/>
                    <a:pt x="74" y="384"/>
                  </a:cubicBezTo>
                  <a:cubicBezTo>
                    <a:pt x="179" y="279"/>
                    <a:pt x="179" y="279"/>
                    <a:pt x="179" y="279"/>
                  </a:cubicBezTo>
                  <a:cubicBezTo>
                    <a:pt x="197" y="291"/>
                    <a:pt x="222" y="298"/>
                    <a:pt x="247" y="298"/>
                  </a:cubicBezTo>
                  <a:cubicBezTo>
                    <a:pt x="331" y="298"/>
                    <a:pt x="395" y="232"/>
                    <a:pt x="395" y="149"/>
                  </a:cubicBezTo>
                  <a:cubicBezTo>
                    <a:pt x="395" y="65"/>
                    <a:pt x="331" y="0"/>
                    <a:pt x="247" y="0"/>
                  </a:cubicBezTo>
                  <a:moveTo>
                    <a:pt x="58" y="369"/>
                  </a:moveTo>
                  <a:cubicBezTo>
                    <a:pt x="55" y="372"/>
                    <a:pt x="49" y="375"/>
                    <a:pt x="43" y="375"/>
                  </a:cubicBezTo>
                  <a:cubicBezTo>
                    <a:pt x="31" y="375"/>
                    <a:pt x="21" y="366"/>
                    <a:pt x="21" y="353"/>
                  </a:cubicBezTo>
                  <a:cubicBezTo>
                    <a:pt x="21" y="347"/>
                    <a:pt x="24" y="341"/>
                    <a:pt x="27" y="338"/>
                  </a:cubicBezTo>
                  <a:cubicBezTo>
                    <a:pt x="27" y="338"/>
                    <a:pt x="27" y="338"/>
                    <a:pt x="27" y="338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36" y="248"/>
                    <a:pt x="148" y="260"/>
                    <a:pt x="157" y="270"/>
                  </a:cubicBezTo>
                  <a:lnTo>
                    <a:pt x="58" y="369"/>
                  </a:lnTo>
                  <a:close/>
                  <a:moveTo>
                    <a:pt x="247" y="273"/>
                  </a:moveTo>
                  <a:cubicBezTo>
                    <a:pt x="179" y="273"/>
                    <a:pt x="123" y="217"/>
                    <a:pt x="123" y="149"/>
                  </a:cubicBezTo>
                  <a:cubicBezTo>
                    <a:pt x="123" y="80"/>
                    <a:pt x="179" y="24"/>
                    <a:pt x="247" y="24"/>
                  </a:cubicBezTo>
                  <a:cubicBezTo>
                    <a:pt x="315" y="24"/>
                    <a:pt x="371" y="80"/>
                    <a:pt x="371" y="149"/>
                  </a:cubicBezTo>
                  <a:cubicBezTo>
                    <a:pt x="371" y="217"/>
                    <a:pt x="315" y="273"/>
                    <a:pt x="247" y="273"/>
                  </a:cubicBezTo>
                </a:path>
                <a:path w="395" h="397">
                  <a:moveTo>
                    <a:pt x="247" y="62"/>
                  </a:moveTo>
                  <a:cubicBezTo>
                    <a:pt x="201" y="62"/>
                    <a:pt x="161" y="102"/>
                    <a:pt x="161" y="148"/>
                  </a:cubicBezTo>
                  <a:cubicBezTo>
                    <a:pt x="161" y="152"/>
                    <a:pt x="164" y="155"/>
                    <a:pt x="167" y="155"/>
                  </a:cubicBezTo>
                  <a:cubicBezTo>
                    <a:pt x="170" y="155"/>
                    <a:pt x="173" y="152"/>
                    <a:pt x="173" y="148"/>
                  </a:cubicBezTo>
                  <a:cubicBezTo>
                    <a:pt x="173" y="108"/>
                    <a:pt x="207" y="75"/>
                    <a:pt x="247" y="75"/>
                  </a:cubicBezTo>
                  <a:cubicBezTo>
                    <a:pt x="250" y="75"/>
                    <a:pt x="253" y="72"/>
                    <a:pt x="253" y="69"/>
                  </a:cubicBezTo>
                  <a:cubicBezTo>
                    <a:pt x="253" y="65"/>
                    <a:pt x="250" y="62"/>
                    <a:pt x="247" y="6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2" name="textbox 132"/>
          <p:cNvSpPr/>
          <p:nvPr/>
        </p:nvSpPr>
        <p:spPr>
          <a:xfrm>
            <a:off x="3296978" y="3482714"/>
            <a:ext cx="2694304" cy="233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缺少有效支撑战略实现的制度体系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" name="textbox 134"/>
          <p:cNvSpPr/>
          <p:nvPr/>
        </p:nvSpPr>
        <p:spPr>
          <a:xfrm>
            <a:off x="2424049" y="1510538"/>
            <a:ext cx="4305934" cy="101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00"/>
              </a:lnSpc>
            </a:pP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kern="0" spc="-7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13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9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1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4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1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1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</a:t>
            </a:r>
            <a:r>
              <a:rPr sz="1100" kern="0" spc="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         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1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5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1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10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9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9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9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1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9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100" kern="0" spc="-5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9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" name="textbox 136"/>
          <p:cNvSpPr/>
          <p:nvPr/>
        </p:nvSpPr>
        <p:spPr>
          <a:xfrm>
            <a:off x="730961" y="1270501"/>
            <a:ext cx="1443355" cy="233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战略的共识度不够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8" name="textbox 138"/>
          <p:cNvSpPr/>
          <p:nvPr/>
        </p:nvSpPr>
        <p:spPr>
          <a:xfrm>
            <a:off x="5207000" y="3213354"/>
            <a:ext cx="895985" cy="101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00"/>
              </a:lnSpc>
            </a:pPr>
            <a:r>
              <a:rPr sz="1200" kern="0" spc="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15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6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1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5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8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16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7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5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5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" name="textbox 140"/>
          <p:cNvSpPr/>
          <p:nvPr/>
        </p:nvSpPr>
        <p:spPr>
          <a:xfrm>
            <a:off x="3065399" y="3213354"/>
            <a:ext cx="895985" cy="101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00"/>
              </a:lnSpc>
            </a:pPr>
            <a:r>
              <a:rPr sz="1200" kern="0" spc="8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200" kern="0" spc="-14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8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15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8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5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8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5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8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5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8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13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8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16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8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8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8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-12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70" dirty="0">
                <a:solidFill>
                  <a:srgbClr val="1F497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2" name="path 142"/>
          <p:cNvSpPr/>
          <p:nvPr/>
        </p:nvSpPr>
        <p:spPr>
          <a:xfrm>
            <a:off x="3941190" y="3027044"/>
            <a:ext cx="12700" cy="240030"/>
          </a:xfrm>
          <a:custGeom>
            <a:avLst/>
            <a:gdLst/>
            <a:ahLst/>
            <a:cxnLst/>
            <a:rect l="0" t="0" r="0" b="0"/>
            <a:pathLst>
              <a:path w="20" h="378">
                <a:moveTo>
                  <a:pt x="10" y="0"/>
                </a:moveTo>
                <a:lnTo>
                  <a:pt x="10" y="378"/>
                </a:lnTo>
              </a:path>
            </a:pathLst>
          </a:custGeom>
          <a:noFill/>
          <a:ln w="12700" cap="flat">
            <a:solidFill>
              <a:srgbClr val="1F497D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4" name="path 144"/>
          <p:cNvSpPr/>
          <p:nvPr/>
        </p:nvSpPr>
        <p:spPr>
          <a:xfrm>
            <a:off x="5215128" y="3027044"/>
            <a:ext cx="12700" cy="240030"/>
          </a:xfrm>
          <a:custGeom>
            <a:avLst/>
            <a:gdLst/>
            <a:ahLst/>
            <a:cxnLst/>
            <a:rect l="0" t="0" r="0" b="0"/>
            <a:pathLst>
              <a:path w="20" h="378">
                <a:moveTo>
                  <a:pt x="10" y="0"/>
                </a:moveTo>
                <a:lnTo>
                  <a:pt x="10" y="378"/>
                </a:lnTo>
              </a:path>
            </a:pathLst>
          </a:custGeom>
          <a:noFill/>
          <a:ln w="12700" cap="flat">
            <a:solidFill>
              <a:srgbClr val="1F497D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6" name="path 146"/>
          <p:cNvSpPr/>
          <p:nvPr/>
        </p:nvSpPr>
        <p:spPr>
          <a:xfrm>
            <a:off x="3299840" y="1558416"/>
            <a:ext cx="12700" cy="239903"/>
          </a:xfrm>
          <a:custGeom>
            <a:avLst/>
            <a:gdLst/>
            <a:ahLst/>
            <a:cxnLst/>
            <a:rect l="0" t="0" r="0" b="0"/>
            <a:pathLst>
              <a:path w="20" h="377">
                <a:moveTo>
                  <a:pt x="10" y="377"/>
                </a:move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1F497D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" name="path 148"/>
          <p:cNvSpPr/>
          <p:nvPr/>
        </p:nvSpPr>
        <p:spPr>
          <a:xfrm>
            <a:off x="5842253" y="1558416"/>
            <a:ext cx="12700" cy="239903"/>
          </a:xfrm>
          <a:custGeom>
            <a:avLst/>
            <a:gdLst/>
            <a:ahLst/>
            <a:cxnLst/>
            <a:rect l="0" t="0" r="0" b="0"/>
            <a:pathLst>
              <a:path w="20" h="377">
                <a:moveTo>
                  <a:pt x="10" y="377"/>
                </a:move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1F497D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rect 177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76" name="picture 17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706557" y="1336390"/>
            <a:ext cx="5178605" cy="2958102"/>
          </a:xfrm>
          <a:prstGeom prst="rect">
            <a:avLst/>
          </a:prstGeom>
        </p:spPr>
      </p:pic>
      <p:graphicFrame>
        <p:nvGraphicFramePr>
          <p:cNvPr id="1778" name="table 1778"/>
          <p:cNvGraphicFramePr>
            <a:graphicFrameLocks noGrp="1"/>
          </p:cNvGraphicFramePr>
          <p:nvPr/>
        </p:nvGraphicFramePr>
        <p:xfrm>
          <a:off x="415899" y="3177794"/>
          <a:ext cx="2811145" cy="65913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811145"/>
              </a:tblGrid>
              <a:tr h="6337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73125" indent="-711835" algn="l" rtl="0" eaLnBrk="0">
                        <a:lnSpc>
                          <a:spcPct val="118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认论部门年度硬仗清单，制定幵    </a:t>
                      </a: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细化年度计划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0" name="table 1780"/>
          <p:cNvGraphicFramePr>
            <a:graphicFrameLocks noGrp="1"/>
          </p:cNvGraphicFramePr>
          <p:nvPr/>
        </p:nvGraphicFramePr>
        <p:xfrm>
          <a:off x="415899" y="4128490"/>
          <a:ext cx="2811145" cy="65913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811145"/>
              </a:tblGrid>
              <a:tr h="6337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2480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认论幵制定</a:t>
                      </a:r>
                      <a:r>
                        <a:rPr sz="14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PPC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2" name="table 1782"/>
          <p:cNvGraphicFramePr>
            <a:graphicFrameLocks noGrp="1"/>
          </p:cNvGraphicFramePr>
          <p:nvPr/>
        </p:nvGraphicFramePr>
        <p:xfrm>
          <a:off x="415899" y="2227198"/>
          <a:ext cx="2811145" cy="659129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811145"/>
              </a:tblGrid>
              <a:tr h="6337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955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认论下一年度部门战略的重点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4" name="table 1784"/>
          <p:cNvGraphicFramePr>
            <a:graphicFrameLocks noGrp="1"/>
          </p:cNvGraphicFramePr>
          <p:nvPr/>
        </p:nvGraphicFramePr>
        <p:xfrm>
          <a:off x="415899" y="1276604"/>
          <a:ext cx="2811145" cy="658495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811145"/>
              </a:tblGrid>
              <a:tr h="633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3750" indent="-632460" algn="l" rtl="0" eaLnBrk="0">
                        <a:lnSpc>
                          <a:spcPct val="118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澄清企业内外部期望，形成部门    </a:t>
                      </a: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团队的价值主张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786" name="rect 1786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8" name="textbox 1788"/>
          <p:cNvSpPr/>
          <p:nvPr/>
        </p:nvSpPr>
        <p:spPr>
          <a:xfrm>
            <a:off x="1048905" y="661923"/>
            <a:ext cx="7046594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224280" algn="l"/>
                <a:tab pos="7032625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中层战略解码会的注意亊项——关键步骤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90" name="rect 1790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92" name="textbox 1792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94" name="picture 17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1796" name="textbox 1796"/>
          <p:cNvSpPr/>
          <p:nvPr/>
        </p:nvSpPr>
        <p:spPr>
          <a:xfrm>
            <a:off x="4953563" y="4700479"/>
            <a:ext cx="2766695" cy="202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某部门战略解码会的主要认论框架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示意图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98" name="path 1798"/>
          <p:cNvSpPr/>
          <p:nvPr/>
        </p:nvSpPr>
        <p:spPr>
          <a:xfrm>
            <a:off x="1524508" y="2933064"/>
            <a:ext cx="594233" cy="198120"/>
          </a:xfrm>
          <a:custGeom>
            <a:avLst/>
            <a:gdLst/>
            <a:ahLst/>
            <a:cxnLst/>
            <a:rect l="0" t="0" r="0" b="0"/>
            <a:pathLst>
              <a:path w="935" h="312">
                <a:moveTo>
                  <a:pt x="748" y="0"/>
                </a:moveTo>
                <a:lnTo>
                  <a:pt x="748" y="156"/>
                </a:lnTo>
                <a:lnTo>
                  <a:pt x="935" y="156"/>
                </a:lnTo>
                <a:lnTo>
                  <a:pt x="467" y="312"/>
                </a:lnTo>
                <a:lnTo>
                  <a:pt x="0" y="156"/>
                </a:lnTo>
                <a:lnTo>
                  <a:pt x="187" y="156"/>
                </a:lnTo>
                <a:lnTo>
                  <a:pt x="187" y="0"/>
                </a:lnTo>
                <a:lnTo>
                  <a:pt x="748" y="0"/>
                </a:lnTo>
                <a:close/>
              </a:path>
            </a:pathLst>
          </a:custGeom>
          <a:solidFill>
            <a:srgbClr val="40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00" name="path 1800"/>
          <p:cNvSpPr/>
          <p:nvPr/>
        </p:nvSpPr>
        <p:spPr>
          <a:xfrm>
            <a:off x="1524508" y="1983994"/>
            <a:ext cx="594233" cy="194945"/>
          </a:xfrm>
          <a:custGeom>
            <a:avLst/>
            <a:gdLst/>
            <a:ahLst/>
            <a:cxnLst/>
            <a:rect l="0" t="0" r="0" b="0"/>
            <a:pathLst>
              <a:path w="935" h="307">
                <a:moveTo>
                  <a:pt x="748" y="0"/>
                </a:moveTo>
                <a:lnTo>
                  <a:pt x="748" y="153"/>
                </a:lnTo>
                <a:lnTo>
                  <a:pt x="935" y="153"/>
                </a:lnTo>
                <a:lnTo>
                  <a:pt x="467" y="307"/>
                </a:lnTo>
                <a:lnTo>
                  <a:pt x="0" y="153"/>
                </a:lnTo>
                <a:lnTo>
                  <a:pt x="187" y="153"/>
                </a:lnTo>
                <a:lnTo>
                  <a:pt x="187" y="0"/>
                </a:lnTo>
                <a:lnTo>
                  <a:pt x="748" y="0"/>
                </a:lnTo>
                <a:close/>
              </a:path>
            </a:pathLst>
          </a:custGeom>
          <a:solidFill>
            <a:srgbClr val="40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02" name="path 1802"/>
          <p:cNvSpPr/>
          <p:nvPr/>
        </p:nvSpPr>
        <p:spPr>
          <a:xfrm>
            <a:off x="1524508" y="3892981"/>
            <a:ext cx="594233" cy="179539"/>
          </a:xfrm>
          <a:custGeom>
            <a:avLst/>
            <a:gdLst/>
            <a:ahLst/>
            <a:cxnLst/>
            <a:rect l="0" t="0" r="0" b="0"/>
            <a:pathLst>
              <a:path w="935" h="282">
                <a:moveTo>
                  <a:pt x="748" y="0"/>
                </a:moveTo>
                <a:lnTo>
                  <a:pt x="748" y="141"/>
                </a:lnTo>
                <a:lnTo>
                  <a:pt x="935" y="141"/>
                </a:lnTo>
                <a:lnTo>
                  <a:pt x="467" y="282"/>
                </a:lnTo>
                <a:lnTo>
                  <a:pt x="0" y="141"/>
                </a:lnTo>
                <a:lnTo>
                  <a:pt x="187" y="141"/>
                </a:lnTo>
                <a:lnTo>
                  <a:pt x="187" y="0"/>
                </a:lnTo>
                <a:lnTo>
                  <a:pt x="748" y="0"/>
                </a:lnTo>
                <a:close/>
              </a:path>
            </a:pathLst>
          </a:custGeom>
          <a:solidFill>
            <a:srgbClr val="40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04" name="textbox 1804"/>
          <p:cNvSpPr/>
          <p:nvPr/>
        </p:nvSpPr>
        <p:spPr>
          <a:xfrm>
            <a:off x="8026551" y="168427"/>
            <a:ext cx="414019" cy="15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45"/>
              </a:lnSpc>
            </a:pP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······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rect 180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08" name="path 1808"/>
          <p:cNvSpPr/>
          <p:nvPr/>
        </p:nvSpPr>
        <p:spPr>
          <a:xfrm>
            <a:off x="4357623" y="1500124"/>
            <a:ext cx="575436" cy="635380"/>
          </a:xfrm>
          <a:custGeom>
            <a:avLst/>
            <a:gdLst/>
            <a:ahLst/>
            <a:cxnLst/>
            <a:rect l="0" t="0" r="0" b="0"/>
            <a:pathLst>
              <a:path w="906" h="1000">
                <a:moveTo>
                  <a:pt x="0" y="500"/>
                </a:moveTo>
                <a:cubicBezTo>
                  <a:pt x="0" y="223"/>
                  <a:pt x="203" y="0"/>
                  <a:pt x="453" y="0"/>
                </a:cubicBezTo>
                <a:cubicBezTo>
                  <a:pt x="453" y="0"/>
                  <a:pt x="453" y="0"/>
                  <a:pt x="453" y="0"/>
                </a:cubicBezTo>
                <a:lnTo>
                  <a:pt x="453" y="0"/>
                </a:lnTo>
                <a:cubicBezTo>
                  <a:pt x="703" y="0"/>
                  <a:pt x="906" y="223"/>
                  <a:pt x="906" y="500"/>
                </a:cubicBezTo>
                <a:cubicBezTo>
                  <a:pt x="906" y="500"/>
                  <a:pt x="906" y="500"/>
                  <a:pt x="906" y="500"/>
                </a:cubicBezTo>
                <a:lnTo>
                  <a:pt x="906" y="500"/>
                </a:lnTo>
                <a:cubicBezTo>
                  <a:pt x="906" y="776"/>
                  <a:pt x="703" y="1000"/>
                  <a:pt x="453" y="1000"/>
                </a:cubicBezTo>
                <a:cubicBezTo>
                  <a:pt x="453" y="1000"/>
                  <a:pt x="453" y="1000"/>
                  <a:pt x="453" y="1000"/>
                </a:cubicBezTo>
                <a:lnTo>
                  <a:pt x="453" y="1000"/>
                </a:lnTo>
                <a:cubicBezTo>
                  <a:pt x="203" y="1000"/>
                  <a:pt x="0" y="776"/>
                  <a:pt x="0" y="500"/>
                </a:cubicBezTo>
                <a:cubicBezTo>
                  <a:pt x="0" y="500"/>
                  <a:pt x="0" y="500"/>
                  <a:pt x="0" y="500"/>
                </a:cubicBez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810" name="table 1810"/>
          <p:cNvGraphicFramePr>
            <a:graphicFrameLocks noGrp="1"/>
          </p:cNvGraphicFramePr>
          <p:nvPr/>
        </p:nvGraphicFramePr>
        <p:xfrm>
          <a:off x="3405123" y="1279525"/>
          <a:ext cx="2476500" cy="3584575"/>
        </p:xfrm>
        <a:graphic>
          <a:graphicData uri="http://schemas.openxmlformats.org/drawingml/2006/table">
            <a:tbl>
              <a:tblPr/>
              <a:tblGrid>
                <a:gridCol w="2476500"/>
              </a:tblGrid>
              <a:tr h="9728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7280" algn="l" rtl="0" eaLnBrk="0">
                        <a:lnSpc>
                          <a:spcPct val="84000"/>
                        </a:lnSpc>
                      </a:pPr>
                      <a:r>
                        <a:rPr sz="18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02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70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400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4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4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基于对手存在的问题</a:t>
                      </a:r>
                      <a:r>
                        <a:rPr sz="1400" kern="0" spc="-5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4005" algn="l" rtl="0" eaLnBrk="0">
                        <a:lnSpc>
                          <a:spcPct val="97000"/>
                        </a:lnSpc>
                        <a:spcBef>
                          <a:spcPts val="885"/>
                        </a:spcBef>
                      </a:pPr>
                      <a:r>
                        <a:rPr sz="1400" kern="0" spc="-4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4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基于客户需求的问题</a:t>
                      </a:r>
                      <a:r>
                        <a:rPr sz="1400" kern="0" spc="-5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4005" algn="l" rtl="0" eaLnBrk="0">
                        <a:lnSpc>
                          <a:spcPct val="98000"/>
                        </a:lnSpc>
                        <a:spcBef>
                          <a:spcPts val="885"/>
                        </a:spcBef>
                      </a:pPr>
                      <a:r>
                        <a:rPr sz="1400" kern="0" spc="-4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4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基于企业要求的差距</a:t>
                      </a:r>
                      <a:r>
                        <a:rPr sz="1400" kern="0" spc="-5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94005" algn="l" rtl="0" eaLnBrk="0">
                        <a:lnSpc>
                          <a:spcPct val="97000"/>
                        </a:lnSpc>
                        <a:spcBef>
                          <a:spcPts val="880"/>
                        </a:spcBef>
                      </a:pPr>
                      <a:r>
                        <a:rPr sz="1400" kern="0" spc="-4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4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基于员工期望的不足</a:t>
                      </a:r>
                      <a:r>
                        <a:rPr sz="1400" kern="0" spc="-5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400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4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基于发展的能力差距</a:t>
                      </a:r>
                      <a:r>
                        <a:rPr sz="1400" kern="0" spc="-5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47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12" name="path 1812"/>
          <p:cNvSpPr/>
          <p:nvPr/>
        </p:nvSpPr>
        <p:spPr>
          <a:xfrm>
            <a:off x="7286625" y="1500124"/>
            <a:ext cx="575436" cy="635380"/>
          </a:xfrm>
          <a:custGeom>
            <a:avLst/>
            <a:gdLst/>
            <a:ahLst/>
            <a:cxnLst/>
            <a:rect l="0" t="0" r="0" b="0"/>
            <a:pathLst>
              <a:path w="906" h="1000">
                <a:moveTo>
                  <a:pt x="0" y="500"/>
                </a:moveTo>
                <a:cubicBezTo>
                  <a:pt x="0" y="223"/>
                  <a:pt x="202" y="0"/>
                  <a:pt x="453" y="0"/>
                </a:cubicBezTo>
                <a:cubicBezTo>
                  <a:pt x="453" y="0"/>
                  <a:pt x="453" y="0"/>
                  <a:pt x="453" y="0"/>
                </a:cubicBezTo>
                <a:lnTo>
                  <a:pt x="453" y="0"/>
                </a:lnTo>
                <a:cubicBezTo>
                  <a:pt x="703" y="0"/>
                  <a:pt x="906" y="223"/>
                  <a:pt x="906" y="500"/>
                </a:cubicBezTo>
                <a:cubicBezTo>
                  <a:pt x="906" y="500"/>
                  <a:pt x="906" y="500"/>
                  <a:pt x="906" y="500"/>
                </a:cubicBezTo>
                <a:lnTo>
                  <a:pt x="906" y="500"/>
                </a:lnTo>
                <a:cubicBezTo>
                  <a:pt x="906" y="776"/>
                  <a:pt x="703" y="1000"/>
                  <a:pt x="453" y="1000"/>
                </a:cubicBezTo>
                <a:cubicBezTo>
                  <a:pt x="453" y="1000"/>
                  <a:pt x="453" y="1000"/>
                  <a:pt x="453" y="1000"/>
                </a:cubicBezTo>
                <a:lnTo>
                  <a:pt x="453" y="1000"/>
                </a:lnTo>
                <a:cubicBezTo>
                  <a:pt x="202" y="1000"/>
                  <a:pt x="0" y="776"/>
                  <a:pt x="0" y="500"/>
                </a:cubicBezTo>
                <a:cubicBezTo>
                  <a:pt x="0" y="500"/>
                  <a:pt x="0" y="500"/>
                  <a:pt x="0" y="500"/>
                </a:cubicBez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814" name="table 1814"/>
          <p:cNvGraphicFramePr>
            <a:graphicFrameLocks noGrp="1"/>
          </p:cNvGraphicFramePr>
          <p:nvPr/>
        </p:nvGraphicFramePr>
        <p:xfrm>
          <a:off x="6316725" y="1279525"/>
          <a:ext cx="2476500" cy="3584575"/>
        </p:xfrm>
        <a:graphic>
          <a:graphicData uri="http://schemas.openxmlformats.org/drawingml/2006/table">
            <a:tbl>
              <a:tblPr/>
              <a:tblGrid>
                <a:gridCol w="2476500"/>
              </a:tblGrid>
              <a:tr h="1092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5060" algn="l" rtl="0" eaLnBrk="0">
                        <a:lnSpc>
                          <a:spcPct val="84000"/>
                        </a:lnSpc>
                      </a:pPr>
                      <a:r>
                        <a:rPr sz="18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03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036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1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基于标杆的领域和使命差距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ct val="98000"/>
                        </a:lnSpc>
                        <a:spcBef>
                          <a:spcPts val="430"/>
                        </a:spcBef>
                      </a:pPr>
                      <a:r>
                        <a:rPr sz="1400" kern="0" spc="-1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1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基于标杆差距的关闭计划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1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基于以上行动的资源条件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86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16" name="path 1816"/>
          <p:cNvSpPr/>
          <p:nvPr/>
        </p:nvSpPr>
        <p:spPr>
          <a:xfrm>
            <a:off x="1400301" y="1469516"/>
            <a:ext cx="575437" cy="635381"/>
          </a:xfrm>
          <a:custGeom>
            <a:avLst/>
            <a:gdLst/>
            <a:ahLst/>
            <a:cxnLst/>
            <a:rect l="0" t="0" r="0" b="0"/>
            <a:pathLst>
              <a:path w="906" h="1000">
                <a:moveTo>
                  <a:pt x="0" y="500"/>
                </a:moveTo>
                <a:cubicBezTo>
                  <a:pt x="0" y="224"/>
                  <a:pt x="203" y="0"/>
                  <a:pt x="453" y="0"/>
                </a:cubicBezTo>
                <a:cubicBezTo>
                  <a:pt x="453" y="0"/>
                  <a:pt x="453" y="0"/>
                  <a:pt x="453" y="0"/>
                </a:cubicBezTo>
                <a:lnTo>
                  <a:pt x="453" y="0"/>
                </a:lnTo>
                <a:cubicBezTo>
                  <a:pt x="703" y="0"/>
                  <a:pt x="906" y="224"/>
                  <a:pt x="906" y="500"/>
                </a:cubicBezTo>
                <a:cubicBezTo>
                  <a:pt x="906" y="500"/>
                  <a:pt x="906" y="500"/>
                  <a:pt x="906" y="500"/>
                </a:cubicBezTo>
                <a:lnTo>
                  <a:pt x="906" y="500"/>
                </a:lnTo>
                <a:cubicBezTo>
                  <a:pt x="906" y="776"/>
                  <a:pt x="703" y="1000"/>
                  <a:pt x="453" y="1000"/>
                </a:cubicBezTo>
                <a:cubicBezTo>
                  <a:pt x="453" y="1000"/>
                  <a:pt x="453" y="1000"/>
                  <a:pt x="453" y="1000"/>
                </a:cubicBezTo>
                <a:lnTo>
                  <a:pt x="453" y="1000"/>
                </a:lnTo>
                <a:cubicBezTo>
                  <a:pt x="203" y="1000"/>
                  <a:pt x="0" y="776"/>
                  <a:pt x="0" y="500"/>
                </a:cubicBezTo>
                <a:cubicBezTo>
                  <a:pt x="0" y="500"/>
                  <a:pt x="0" y="500"/>
                  <a:pt x="0" y="500"/>
                </a:cubicBez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818" name="table 1818"/>
          <p:cNvGraphicFramePr>
            <a:graphicFrameLocks noGrp="1"/>
          </p:cNvGraphicFramePr>
          <p:nvPr/>
        </p:nvGraphicFramePr>
        <p:xfrm>
          <a:off x="493687" y="1279525"/>
          <a:ext cx="2475864" cy="3584575"/>
        </p:xfrm>
        <a:graphic>
          <a:graphicData uri="http://schemas.openxmlformats.org/drawingml/2006/table">
            <a:tbl>
              <a:tblPr/>
              <a:tblGrid>
                <a:gridCol w="2475864"/>
              </a:tblGrid>
              <a:tr h="1076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0" algn="l" rtl="0" eaLnBrk="0">
                        <a:lnSpc>
                          <a:spcPct val="84000"/>
                        </a:lnSpc>
                      </a:pPr>
                      <a:r>
                        <a:rPr sz="18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01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89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373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2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倾听客户声音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3730" algn="l" rtl="0" eaLnBrk="0">
                        <a:lnSpc>
                          <a:spcPct val="97000"/>
                        </a:lnSpc>
                        <a:spcBef>
                          <a:spcPts val="425"/>
                        </a:spcBef>
                      </a:pPr>
                      <a:r>
                        <a:rPr sz="1400" kern="0" spc="-2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2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反馈客户诉求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373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400" kern="0" spc="-20" dirty="0">
                          <a:solidFill>
                            <a:srgbClr val="0D0D0D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满足客户需求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86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20" name="rect 182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22" name="textbox 1822"/>
          <p:cNvSpPr/>
          <p:nvPr/>
        </p:nvSpPr>
        <p:spPr>
          <a:xfrm>
            <a:off x="1048905" y="661923"/>
            <a:ext cx="7046594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224280" algn="l"/>
                <a:tab pos="7032625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中层战略解码会的注意事项——三个导向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24" name="rect 1824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26" name="textbox 1826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28" name="picture 18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1830" name="textbox 1830"/>
          <p:cNvSpPr/>
          <p:nvPr/>
        </p:nvSpPr>
        <p:spPr>
          <a:xfrm>
            <a:off x="3726814" y="4099598"/>
            <a:ext cx="1833879" cy="476884"/>
          </a:xfrm>
          <a:prstGeom prst="rect">
            <a:avLst/>
          </a:prstGeom>
          <a:solidFill>
            <a:srgbClr val="2626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23240" algn="l" rtl="0" eaLnBrk="0">
              <a:lnSpc>
                <a:spcPts val="1845"/>
              </a:lnSpc>
            </a:pP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问题导向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32" name="textbox 1832"/>
          <p:cNvSpPr/>
          <p:nvPr/>
        </p:nvSpPr>
        <p:spPr>
          <a:xfrm>
            <a:off x="6638290" y="4099598"/>
            <a:ext cx="1833245" cy="476884"/>
          </a:xfrm>
          <a:prstGeom prst="rect">
            <a:avLst/>
          </a:prstGeom>
          <a:solidFill>
            <a:srgbClr val="2626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4350" algn="l" rtl="0" eaLnBrk="0">
              <a:lnSpc>
                <a:spcPts val="1860"/>
              </a:lnSpc>
            </a:pPr>
            <a:r>
              <a:rPr sz="15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标杆导向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34" name="textbox 1834"/>
          <p:cNvSpPr/>
          <p:nvPr/>
        </p:nvSpPr>
        <p:spPr>
          <a:xfrm>
            <a:off x="815365" y="4099598"/>
            <a:ext cx="1833245" cy="476884"/>
          </a:xfrm>
          <a:prstGeom prst="rect">
            <a:avLst/>
          </a:prstGeom>
          <a:solidFill>
            <a:srgbClr val="2626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3715" algn="l" rtl="0" eaLnBrk="0">
              <a:lnSpc>
                <a:spcPts val="1855"/>
              </a:lnSpc>
            </a:pPr>
            <a:r>
              <a:rPr sz="15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客户导向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36" name="textbox 1836"/>
          <p:cNvSpPr/>
          <p:nvPr/>
        </p:nvSpPr>
        <p:spPr>
          <a:xfrm>
            <a:off x="8026551" y="168427"/>
            <a:ext cx="414019" cy="15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45"/>
              </a:lnSpc>
            </a:pP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······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rect 18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40" name="picture 18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428699"/>
            <a:ext cx="9144000" cy="2976384"/>
          </a:xfrm>
          <a:prstGeom prst="rect">
            <a:avLst/>
          </a:prstGeom>
        </p:spPr>
      </p:pic>
      <p:sp>
        <p:nvSpPr>
          <p:cNvPr id="1842" name="textbox 1842"/>
          <p:cNvSpPr/>
          <p:nvPr/>
        </p:nvSpPr>
        <p:spPr>
          <a:xfrm>
            <a:off x="4010997" y="1923408"/>
            <a:ext cx="4941570" cy="23679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89000"/>
              </a:lnSpc>
              <a:tabLst>
                <a:tab pos="151130" algn="l"/>
              </a:tabLst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CEO </a:t>
            </a: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：对企业愿景、使命、中长期战略方向、年度经营目标、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ts val="336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内外部挅战等全方位阐述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2065" algn="l" rtl="0" eaLnBrk="0">
              <a:lnSpc>
                <a:spcPct val="149000"/>
              </a:lnSpc>
              <a:spcBef>
                <a:spcPts val="420"/>
              </a:spcBef>
              <a:tabLst>
                <a:tab pos="151130" algn="l"/>
              </a:tabLst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硬仗主帅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：年度硬仗的每一个主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帅都应该亲自讲解每一个硬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仗的具体内容、达到的目标、需要的支持等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indent="1905" algn="l" rtl="0" eaLnBrk="0">
              <a:lnSpc>
                <a:spcPct val="149000"/>
              </a:lnSpc>
              <a:spcBef>
                <a:spcPts val="0"/>
              </a:spcBef>
              <a:tabLst>
                <a:tab pos="151130" algn="l"/>
              </a:tabLst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签订仪式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：高管的PPC签订仦式，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营造类似于誓师大会的氛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围，提升仦式感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44" name="picture 18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36178" y="3657531"/>
            <a:ext cx="126598" cy="130878"/>
          </a:xfrm>
          <a:prstGeom prst="rect">
            <a:avLst/>
          </a:prstGeom>
        </p:spPr>
      </p:pic>
      <p:pic>
        <p:nvPicPr>
          <p:cNvPr id="1846" name="picture 18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36178" y="2803711"/>
            <a:ext cx="126598" cy="130878"/>
          </a:xfrm>
          <a:prstGeom prst="rect">
            <a:avLst/>
          </a:prstGeom>
        </p:spPr>
      </p:pic>
      <p:pic>
        <p:nvPicPr>
          <p:cNvPr id="1848" name="picture 18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36178" y="1950016"/>
            <a:ext cx="126598" cy="130878"/>
          </a:xfrm>
          <a:prstGeom prst="rect">
            <a:avLst/>
          </a:prstGeom>
        </p:spPr>
      </p:pic>
      <p:sp>
        <p:nvSpPr>
          <p:cNvPr id="1850" name="rect 185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52" name="textbox 1852"/>
          <p:cNvSpPr/>
          <p:nvPr/>
        </p:nvSpPr>
        <p:spPr>
          <a:xfrm>
            <a:off x="1048905" y="675385"/>
            <a:ext cx="7046594" cy="247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224280" algn="l"/>
                <a:tab pos="7032625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审传贯彻战略解码会的成果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54" name="rect 1854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56" name="textbox 1856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58" name="picture 18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1860" name="textbox 1860"/>
          <p:cNvSpPr/>
          <p:nvPr/>
        </p:nvSpPr>
        <p:spPr>
          <a:xfrm>
            <a:off x="8026551" y="168427"/>
            <a:ext cx="414019" cy="15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45"/>
              </a:lnSpc>
            </a:pP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······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rect 18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64" name="textbox 1864"/>
          <p:cNvSpPr/>
          <p:nvPr/>
        </p:nvSpPr>
        <p:spPr>
          <a:xfrm>
            <a:off x="2723663" y="2421769"/>
            <a:ext cx="2355214" cy="16484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3810" algn="l" rtl="0" eaLnBrk="0">
              <a:lnSpc>
                <a:spcPct val="105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为品类扩展而发起的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格战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indent="-9525" algn="l" rtl="0" eaLnBrk="0">
              <a:lnSpc>
                <a:spcPct val="105000"/>
              </a:lnSpc>
              <a:spcBef>
                <a:spcPts val="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成立初期不“环球资源”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的永康硬仗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66" name="textbox 1866"/>
          <p:cNvSpPr/>
          <p:nvPr/>
        </p:nvSpPr>
        <p:spPr>
          <a:xfrm>
            <a:off x="6511563" y="2421769"/>
            <a:ext cx="2050414" cy="1548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挺进欧美市场电讨行业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4940" algn="l" rtl="0" eaLnBrk="0">
              <a:lnSpc>
                <a:spcPts val="1860"/>
              </a:lnSpc>
              <a:spcBef>
                <a:spcPts val="0"/>
              </a:spcBef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A、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B级城市争夺战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68" name="rect 1868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70" name="textbox 1870"/>
          <p:cNvSpPr/>
          <p:nvPr/>
        </p:nvSpPr>
        <p:spPr>
          <a:xfrm>
            <a:off x="1048905" y="675385"/>
            <a:ext cx="7046594" cy="248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224280" algn="l"/>
                <a:tab pos="7032625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选择最合适的战场冲锋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72" name="rect 187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74" name="picture 18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1869" y="3580704"/>
            <a:ext cx="2071292" cy="568893"/>
          </a:xfrm>
          <a:prstGeom prst="rect">
            <a:avLst/>
          </a:prstGeom>
        </p:spPr>
      </p:pic>
      <p:pic>
        <p:nvPicPr>
          <p:cNvPr id="1876" name="picture 18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21905" y="3181005"/>
            <a:ext cx="1044041" cy="1056805"/>
          </a:xfrm>
          <a:prstGeom prst="rect">
            <a:avLst/>
          </a:prstGeom>
        </p:spPr>
      </p:pic>
      <p:grpSp>
        <p:nvGrpSpPr>
          <p:cNvPr id="198" name="group 198"/>
          <p:cNvGrpSpPr/>
          <p:nvPr/>
        </p:nvGrpSpPr>
        <p:grpSpPr>
          <a:xfrm rot="21600000">
            <a:off x="2714625" y="1357248"/>
            <a:ext cx="1714500" cy="571500"/>
            <a:chOff x="0" y="0"/>
            <a:chExt cx="1714500" cy="571500"/>
          </a:xfrm>
        </p:grpSpPr>
        <p:sp>
          <p:nvSpPr>
            <p:cNvPr id="1878" name="path 1878"/>
            <p:cNvSpPr/>
            <p:nvPr/>
          </p:nvSpPr>
          <p:spPr>
            <a:xfrm>
              <a:off x="0" y="0"/>
              <a:ext cx="1714500" cy="571500"/>
            </a:xfrm>
            <a:custGeom>
              <a:avLst/>
              <a:gdLst/>
              <a:ahLst/>
              <a:cxnLst/>
              <a:rect l="0" t="0" r="0" b="0"/>
              <a:pathLst>
                <a:path w="2700" h="900">
                  <a:moveTo>
                    <a:pt x="0" y="0"/>
                  </a:moveTo>
                  <a:lnTo>
                    <a:pt x="2250" y="0"/>
                  </a:lnTo>
                  <a:lnTo>
                    <a:pt x="2700" y="450"/>
                  </a:lnTo>
                  <a:lnTo>
                    <a:pt x="2250" y="900"/>
                  </a:lnTo>
                  <a:lnTo>
                    <a:pt x="0" y="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80" name="textbox 1880"/>
            <p:cNvSpPr/>
            <p:nvPr/>
          </p:nvSpPr>
          <p:spPr>
            <a:xfrm>
              <a:off x="-12700" y="-12700"/>
              <a:ext cx="1739900" cy="6197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205" algn="l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18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竞争态势分析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0" name="group 200"/>
          <p:cNvGrpSpPr/>
          <p:nvPr/>
        </p:nvGrpSpPr>
        <p:grpSpPr>
          <a:xfrm rot="21600000">
            <a:off x="4786375" y="1357248"/>
            <a:ext cx="1714500" cy="571500"/>
            <a:chOff x="0" y="0"/>
            <a:chExt cx="1714500" cy="571500"/>
          </a:xfrm>
        </p:grpSpPr>
        <p:sp>
          <p:nvSpPr>
            <p:cNvPr id="1882" name="path 1882"/>
            <p:cNvSpPr/>
            <p:nvPr/>
          </p:nvSpPr>
          <p:spPr>
            <a:xfrm>
              <a:off x="0" y="0"/>
              <a:ext cx="1714500" cy="571500"/>
            </a:xfrm>
            <a:custGeom>
              <a:avLst/>
              <a:gdLst/>
              <a:ahLst/>
              <a:cxnLst/>
              <a:rect l="0" t="0" r="0" b="0"/>
              <a:pathLst>
                <a:path w="2700" h="900">
                  <a:moveTo>
                    <a:pt x="0" y="0"/>
                  </a:moveTo>
                  <a:lnTo>
                    <a:pt x="2250" y="0"/>
                  </a:lnTo>
                  <a:lnTo>
                    <a:pt x="2700" y="450"/>
                  </a:lnTo>
                  <a:lnTo>
                    <a:pt x="2250" y="900"/>
                  </a:lnTo>
                  <a:lnTo>
                    <a:pt x="0" y="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84" name="textbox 1884"/>
            <p:cNvSpPr/>
            <p:nvPr/>
          </p:nvSpPr>
          <p:spPr>
            <a:xfrm>
              <a:off x="-12700" y="-12700"/>
              <a:ext cx="1740535" cy="6203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8110" algn="l" rtl="0" eaLnBrk="0">
                <a:lnSpc>
                  <a:spcPct val="97000"/>
                </a:lnSpc>
              </a:pPr>
              <a:r>
                <a:rPr sz="18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选择有利战场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2" name="group 202"/>
          <p:cNvGrpSpPr/>
          <p:nvPr/>
        </p:nvGrpSpPr>
        <p:grpSpPr>
          <a:xfrm rot="21600000">
            <a:off x="6858000" y="1357248"/>
            <a:ext cx="1714500" cy="571500"/>
            <a:chOff x="0" y="0"/>
            <a:chExt cx="1714500" cy="571500"/>
          </a:xfrm>
        </p:grpSpPr>
        <p:sp>
          <p:nvSpPr>
            <p:cNvPr id="1886" name="path 1886"/>
            <p:cNvSpPr/>
            <p:nvPr/>
          </p:nvSpPr>
          <p:spPr>
            <a:xfrm>
              <a:off x="0" y="0"/>
              <a:ext cx="1714500" cy="571500"/>
            </a:xfrm>
            <a:custGeom>
              <a:avLst/>
              <a:gdLst/>
              <a:ahLst/>
              <a:cxnLst/>
              <a:rect l="0" t="0" r="0" b="0"/>
              <a:pathLst>
                <a:path w="2700" h="900">
                  <a:moveTo>
                    <a:pt x="0" y="0"/>
                  </a:moveTo>
                  <a:lnTo>
                    <a:pt x="2250" y="0"/>
                  </a:lnTo>
                  <a:lnTo>
                    <a:pt x="2700" y="450"/>
                  </a:lnTo>
                  <a:lnTo>
                    <a:pt x="2250" y="900"/>
                  </a:lnTo>
                  <a:lnTo>
                    <a:pt x="0" y="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88" name="textbox 1888"/>
            <p:cNvSpPr/>
            <p:nvPr/>
          </p:nvSpPr>
          <p:spPr>
            <a:xfrm>
              <a:off x="-12700" y="-12700"/>
              <a:ext cx="1739900" cy="6203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205" algn="l" rtl="0" eaLnBrk="0">
                <a:lnSpc>
                  <a:spcPct val="97000"/>
                </a:lnSpc>
              </a:pPr>
              <a:r>
                <a:rPr sz="18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打“歼灭战”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4" name="group 204"/>
          <p:cNvGrpSpPr/>
          <p:nvPr/>
        </p:nvGrpSpPr>
        <p:grpSpPr>
          <a:xfrm rot="21600000">
            <a:off x="642912" y="1357248"/>
            <a:ext cx="1714462" cy="571500"/>
            <a:chOff x="0" y="0"/>
            <a:chExt cx="1714462" cy="571500"/>
          </a:xfrm>
        </p:grpSpPr>
        <p:sp>
          <p:nvSpPr>
            <p:cNvPr id="1890" name="path 1890"/>
            <p:cNvSpPr/>
            <p:nvPr/>
          </p:nvSpPr>
          <p:spPr>
            <a:xfrm>
              <a:off x="0" y="0"/>
              <a:ext cx="1714462" cy="571500"/>
            </a:xfrm>
            <a:custGeom>
              <a:avLst/>
              <a:gdLst/>
              <a:ahLst/>
              <a:cxnLst/>
              <a:rect l="0" t="0" r="0" b="0"/>
              <a:pathLst>
                <a:path w="2699" h="900">
                  <a:moveTo>
                    <a:pt x="0" y="0"/>
                  </a:moveTo>
                  <a:lnTo>
                    <a:pt x="2249" y="0"/>
                  </a:lnTo>
                  <a:lnTo>
                    <a:pt x="2699" y="450"/>
                  </a:lnTo>
                  <a:lnTo>
                    <a:pt x="2249" y="900"/>
                  </a:lnTo>
                  <a:lnTo>
                    <a:pt x="0" y="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92" name="textbox 1892"/>
            <p:cNvSpPr/>
            <p:nvPr/>
          </p:nvSpPr>
          <p:spPr>
            <a:xfrm>
              <a:off x="-12700" y="-12700"/>
              <a:ext cx="1739900" cy="6203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3825" algn="l" rtl="0" eaLnBrk="0">
                <a:lnSpc>
                  <a:spcPct val="97000"/>
                </a:lnSpc>
              </a:pPr>
              <a:r>
                <a:rPr sz="18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战略目标确定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894" name="textbox 1894"/>
          <p:cNvSpPr/>
          <p:nvPr/>
        </p:nvSpPr>
        <p:spPr>
          <a:xfrm>
            <a:off x="385124" y="192115"/>
            <a:ext cx="38728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第三章</a:t>
            </a:r>
            <a:r>
              <a:rPr sz="1500" kern="0" spc="1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略解码会：上下同欲锁定硬仗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96" name="picture 18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pic>
        <p:nvPicPr>
          <p:cNvPr id="1898" name="picture 18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34712" y="2394942"/>
            <a:ext cx="1915006" cy="400050"/>
          </a:xfrm>
          <a:prstGeom prst="rect">
            <a:avLst/>
          </a:prstGeom>
        </p:spPr>
      </p:pic>
      <p:pic>
        <p:nvPicPr>
          <p:cNvPr id="1900" name="picture 19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235413" y="2214511"/>
            <a:ext cx="854119" cy="858600"/>
          </a:xfrm>
          <a:prstGeom prst="rect">
            <a:avLst/>
          </a:prstGeom>
        </p:spPr>
      </p:pic>
      <p:sp>
        <p:nvSpPr>
          <p:cNvPr id="1902" name="textbox 1902"/>
          <p:cNvSpPr/>
          <p:nvPr/>
        </p:nvSpPr>
        <p:spPr>
          <a:xfrm>
            <a:off x="3877462" y="4629099"/>
            <a:ext cx="1699895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各企业“战场冲锋”丼例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04" name="textbox 1904"/>
          <p:cNvSpPr/>
          <p:nvPr/>
        </p:nvSpPr>
        <p:spPr>
          <a:xfrm>
            <a:off x="8026551" y="168427"/>
            <a:ext cx="414019" cy="15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45"/>
              </a:lnSpc>
            </a:pP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······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rect 190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08" name="textbox 1908"/>
          <p:cNvSpPr/>
          <p:nvPr/>
        </p:nvSpPr>
        <p:spPr>
          <a:xfrm>
            <a:off x="6082645" y="2095239"/>
            <a:ext cx="2862579" cy="1250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890" algn="l" rtl="0" eaLnBrk="0">
              <a:lnSpc>
                <a:spcPct val="100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S级城市咬住前三名，伺机发动争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夺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8450" algn="l" rtl="0" eaLnBrk="0">
              <a:lnSpc>
                <a:spcPct val="99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资源集中在A、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B线城市，做到第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一名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6" name="group 206"/>
          <p:cNvGrpSpPr/>
          <p:nvPr/>
        </p:nvGrpSpPr>
        <p:grpSpPr>
          <a:xfrm rot="21600000">
            <a:off x="2286000" y="214248"/>
            <a:ext cx="4857750" cy="643001"/>
            <a:chOff x="0" y="0"/>
            <a:chExt cx="4857750" cy="643001"/>
          </a:xfrm>
        </p:grpSpPr>
        <p:grpSp>
          <p:nvGrpSpPr>
            <p:cNvPr id="208" name="group 208"/>
            <p:cNvGrpSpPr/>
            <p:nvPr/>
          </p:nvGrpSpPr>
          <p:grpSpPr>
            <a:xfrm rot="21600000">
              <a:off x="0" y="0"/>
              <a:ext cx="4857750" cy="643001"/>
              <a:chOff x="0" y="0"/>
              <a:chExt cx="4857750" cy="643001"/>
            </a:xfrm>
          </p:grpSpPr>
          <p:sp>
            <p:nvSpPr>
              <p:cNvPr id="1910" name="path 1910"/>
              <p:cNvSpPr/>
              <p:nvPr/>
            </p:nvSpPr>
            <p:spPr>
              <a:xfrm>
                <a:off x="0" y="40259"/>
                <a:ext cx="4857750" cy="602741"/>
              </a:xfrm>
              <a:custGeom>
                <a:avLst/>
                <a:gdLst/>
                <a:ahLst/>
                <a:cxnLst/>
                <a:rect l="0" t="0" r="0" b="0"/>
                <a:pathLst>
                  <a:path w="7650" h="949">
                    <a:moveTo>
                      <a:pt x="7650" y="0"/>
                    </a:moveTo>
                    <a:cubicBezTo>
                      <a:pt x="7650" y="34"/>
                      <a:pt x="7621" y="63"/>
                      <a:pt x="7586" y="63"/>
                    </a:cubicBezTo>
                    <a:cubicBezTo>
                      <a:pt x="7586" y="63"/>
                      <a:pt x="7586" y="63"/>
                      <a:pt x="7586" y="63"/>
                    </a:cubicBezTo>
                    <a:lnTo>
                      <a:pt x="7586" y="63"/>
                    </a:lnTo>
                    <a:lnTo>
                      <a:pt x="7586" y="0"/>
                    </a:lnTo>
                    <a:lnTo>
                      <a:pt x="7586" y="0"/>
                    </a:lnTo>
                    <a:cubicBezTo>
                      <a:pt x="7586" y="17"/>
                      <a:pt x="7572" y="31"/>
                      <a:pt x="7555" y="31"/>
                    </a:cubicBezTo>
                    <a:cubicBezTo>
                      <a:pt x="7537" y="31"/>
                      <a:pt x="7523" y="17"/>
                      <a:pt x="7523" y="0"/>
                    </a:cubicBezTo>
                    <a:cubicBezTo>
                      <a:pt x="7523" y="0"/>
                      <a:pt x="7523" y="0"/>
                      <a:pt x="7523" y="0"/>
                    </a:cubicBezTo>
                    <a:lnTo>
                      <a:pt x="7523" y="0"/>
                    </a:lnTo>
                    <a:lnTo>
                      <a:pt x="752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28" y="63"/>
                      <a:pt x="0" y="91"/>
                      <a:pt x="0" y="126"/>
                    </a:cubicBezTo>
                    <a:lnTo>
                      <a:pt x="0" y="126"/>
                    </a:lnTo>
                    <a:lnTo>
                      <a:pt x="0" y="885"/>
                    </a:lnTo>
                    <a:lnTo>
                      <a:pt x="0" y="885"/>
                    </a:lnTo>
                    <a:cubicBezTo>
                      <a:pt x="0" y="920"/>
                      <a:pt x="28" y="949"/>
                      <a:pt x="63" y="949"/>
                    </a:cubicBezTo>
                    <a:cubicBezTo>
                      <a:pt x="98" y="949"/>
                      <a:pt x="126" y="920"/>
                      <a:pt x="126" y="885"/>
                    </a:cubicBezTo>
                    <a:lnTo>
                      <a:pt x="126" y="885"/>
                    </a:lnTo>
                    <a:lnTo>
                      <a:pt x="126" y="822"/>
                    </a:lnTo>
                    <a:lnTo>
                      <a:pt x="7586" y="822"/>
                    </a:lnTo>
                    <a:lnTo>
                      <a:pt x="7586" y="822"/>
                    </a:lnTo>
                    <a:cubicBezTo>
                      <a:pt x="7621" y="822"/>
                      <a:pt x="7650" y="794"/>
                      <a:pt x="7650" y="759"/>
                    </a:cubicBezTo>
                    <a:lnTo>
                      <a:pt x="7650" y="0"/>
                    </a:lnTo>
                    <a:close/>
                    <a:moveTo>
                      <a:pt x="63" y="189"/>
                    </a:moveTo>
                    <a:cubicBezTo>
                      <a:pt x="98" y="189"/>
                      <a:pt x="126" y="161"/>
                      <a:pt x="126" y="126"/>
                    </a:cubicBezTo>
                    <a:cubicBezTo>
                      <a:pt x="126" y="108"/>
                      <a:pt x="112" y="94"/>
                      <a:pt x="94" y="94"/>
                    </a:cubicBezTo>
                    <a:cubicBezTo>
                      <a:pt x="77" y="94"/>
                      <a:pt x="63" y="108"/>
                      <a:pt x="63" y="126"/>
                    </a:cubicBezTo>
                    <a:cubicBezTo>
                      <a:pt x="63" y="126"/>
                      <a:pt x="63" y="126"/>
                      <a:pt x="63" y="126"/>
                    </a:cubicBezTo>
                    <a:lnTo>
                      <a:pt x="63" y="189"/>
                    </a:lnTo>
                    <a:close/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2" name="path 1912"/>
              <p:cNvSpPr/>
              <p:nvPr/>
            </p:nvSpPr>
            <p:spPr>
              <a:xfrm>
                <a:off x="40132" y="0"/>
                <a:ext cx="4817617" cy="160782"/>
              </a:xfrm>
              <a:custGeom>
                <a:avLst/>
                <a:gdLst/>
                <a:ahLst/>
                <a:cxnLst/>
                <a:rect l="0" t="0" r="0" b="0"/>
                <a:pathLst>
                  <a:path w="7586" h="253">
                    <a:moveTo>
                      <a:pt x="0" y="253"/>
                    </a:moveTo>
                    <a:cubicBezTo>
                      <a:pt x="34" y="253"/>
                      <a:pt x="63" y="224"/>
                      <a:pt x="63" y="190"/>
                    </a:cubicBezTo>
                    <a:cubicBezTo>
                      <a:pt x="63" y="172"/>
                      <a:pt x="49" y="158"/>
                      <a:pt x="31" y="158"/>
                    </a:cubicBezTo>
                    <a:cubicBezTo>
                      <a:pt x="14" y="158"/>
                      <a:pt x="0" y="172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lnTo>
                      <a:pt x="0" y="253"/>
                    </a:lnTo>
                    <a:close/>
                    <a:moveTo>
                      <a:pt x="7523" y="126"/>
                    </a:moveTo>
                    <a:cubicBezTo>
                      <a:pt x="7558" y="126"/>
                      <a:pt x="7586" y="98"/>
                      <a:pt x="7586" y="63"/>
                    </a:cubicBezTo>
                    <a:cubicBezTo>
                      <a:pt x="7586" y="28"/>
                      <a:pt x="7558" y="0"/>
                      <a:pt x="7523" y="0"/>
                    </a:cubicBezTo>
                    <a:cubicBezTo>
                      <a:pt x="7488" y="0"/>
                      <a:pt x="7460" y="28"/>
                      <a:pt x="7460" y="63"/>
                    </a:cubicBezTo>
                    <a:cubicBezTo>
                      <a:pt x="7460" y="63"/>
                      <a:pt x="7460" y="63"/>
                      <a:pt x="7460" y="63"/>
                    </a:cubicBezTo>
                    <a:lnTo>
                      <a:pt x="7460" y="63"/>
                    </a:lnTo>
                    <a:cubicBezTo>
                      <a:pt x="7460" y="80"/>
                      <a:pt x="7474" y="95"/>
                      <a:pt x="7492" y="95"/>
                    </a:cubicBezTo>
                    <a:cubicBezTo>
                      <a:pt x="7509" y="95"/>
                      <a:pt x="7523" y="80"/>
                      <a:pt x="7523" y="63"/>
                    </a:cubicBezTo>
                    <a:lnTo>
                      <a:pt x="7523" y="126"/>
                    </a:lnTo>
                    <a:close/>
                  </a:path>
                </a:pathLst>
              </a:custGeom>
              <a:solidFill>
                <a:srgbClr val="005A9A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14" name="textbox 1914"/>
            <p:cNvSpPr/>
            <p:nvPr/>
          </p:nvSpPr>
          <p:spPr>
            <a:xfrm>
              <a:off x="-12700" y="-12700"/>
              <a:ext cx="4883150" cy="6921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61390" algn="l" rtl="0" eaLnBrk="0">
                <a:lnSpc>
                  <a:spcPct val="97000"/>
                </a:lnSpc>
                <a:spcBef>
                  <a:spcPts val="0"/>
                </a:spcBef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案例时刻——美团的战场选择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916" name="textbox 1916"/>
          <p:cNvSpPr/>
          <p:nvPr/>
        </p:nvSpPr>
        <p:spPr>
          <a:xfrm>
            <a:off x="366960" y="1366272"/>
            <a:ext cx="2694939" cy="11772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ts val="1850"/>
              </a:lnSpc>
            </a:pPr>
            <a:r>
              <a:rPr sz="1500" kern="0" spc="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2800多个区县成为第一名？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indent="-2540" algn="l" rtl="0" eaLnBrk="0">
              <a:lnSpc>
                <a:spcPct val="99000"/>
              </a:lnSpc>
              <a:spcBef>
                <a:spcPts val="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北京、上海、广州、深圳等超级城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0" name="group 210"/>
          <p:cNvGrpSpPr/>
          <p:nvPr/>
        </p:nvGrpSpPr>
        <p:grpSpPr>
          <a:xfrm rot="21600000">
            <a:off x="3208951" y="3551682"/>
            <a:ext cx="2700950" cy="860768"/>
            <a:chOff x="0" y="0"/>
            <a:chExt cx="2700950" cy="860768"/>
          </a:xfrm>
        </p:grpSpPr>
        <p:grpSp>
          <p:nvGrpSpPr>
            <p:cNvPr id="212" name="group 212"/>
            <p:cNvGrpSpPr/>
            <p:nvPr/>
          </p:nvGrpSpPr>
          <p:grpSpPr>
            <a:xfrm rot="21600000">
              <a:off x="0" y="3495"/>
              <a:ext cx="2700950" cy="853777"/>
              <a:chOff x="0" y="0"/>
              <a:chExt cx="2700950" cy="853777"/>
            </a:xfrm>
          </p:grpSpPr>
          <p:sp>
            <p:nvSpPr>
              <p:cNvPr id="1918" name="path 1918"/>
              <p:cNvSpPr/>
              <p:nvPr/>
            </p:nvSpPr>
            <p:spPr>
              <a:xfrm>
                <a:off x="5672" y="2854"/>
                <a:ext cx="2689605" cy="848068"/>
              </a:xfrm>
              <a:custGeom>
                <a:avLst/>
                <a:gdLst/>
                <a:ahLst/>
                <a:cxnLst/>
                <a:rect l="0" t="0" r="0" b="0"/>
                <a:pathLst>
                  <a:path w="4235" h="1335">
                    <a:moveTo>
                      <a:pt x="4235" y="1335"/>
                    </a:moveTo>
                    <a:lnTo>
                      <a:pt x="3563" y="0"/>
                    </a:lnTo>
                    <a:lnTo>
                      <a:pt x="672" y="0"/>
                    </a:lnTo>
                    <a:lnTo>
                      <a:pt x="0" y="1335"/>
                    </a:lnTo>
                    <a:lnTo>
                      <a:pt x="4235" y="1335"/>
                    </a:lnTo>
                    <a:close/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0" name="path 1920"/>
              <p:cNvSpPr/>
              <p:nvPr/>
            </p:nvSpPr>
            <p:spPr>
              <a:xfrm>
                <a:off x="0" y="0"/>
                <a:ext cx="2700950" cy="853777"/>
              </a:xfrm>
              <a:custGeom>
                <a:avLst/>
                <a:gdLst/>
                <a:ahLst/>
                <a:cxnLst/>
                <a:rect l="0" t="0" r="0" b="0"/>
                <a:pathLst>
                  <a:path w="4253" h="1344">
                    <a:moveTo>
                      <a:pt x="4244" y="1340"/>
                    </a:moveTo>
                    <a:lnTo>
                      <a:pt x="3572" y="4"/>
                    </a:lnTo>
                    <a:moveTo>
                      <a:pt x="681" y="4"/>
                    </a:moveTo>
                    <a:lnTo>
                      <a:pt x="8" y="1340"/>
                    </a:ln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22" name="textbox 1922"/>
            <p:cNvSpPr/>
            <p:nvPr/>
          </p:nvSpPr>
          <p:spPr>
            <a:xfrm>
              <a:off x="979472" y="262452"/>
              <a:ext cx="713105" cy="3333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4000"/>
                </a:lnSpc>
              </a:pPr>
              <a:r>
                <a:rPr sz="24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C&amp;D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24" name="path 1924"/>
            <p:cNvSpPr/>
            <p:nvPr/>
          </p:nvSpPr>
          <p:spPr>
            <a:xfrm>
              <a:off x="5672" y="848068"/>
              <a:ext cx="2689605" cy="12700"/>
            </a:xfrm>
            <a:custGeom>
              <a:avLst/>
              <a:gdLst/>
              <a:ahLst/>
              <a:cxnLst/>
              <a:rect l="0" t="0" r="0" b="0"/>
              <a:pathLst>
                <a:path w="4235" h="20">
                  <a:moveTo>
                    <a:pt x="0" y="10"/>
                  </a:moveTo>
                  <a:lnTo>
                    <a:pt x="4235" y="1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26" name="path 1926"/>
            <p:cNvSpPr/>
            <p:nvPr/>
          </p:nvSpPr>
          <p:spPr>
            <a:xfrm>
              <a:off x="432519" y="0"/>
              <a:ext cx="1835911" cy="12700"/>
            </a:xfrm>
            <a:custGeom>
              <a:avLst/>
              <a:gdLst/>
              <a:ahLst/>
              <a:cxnLst/>
              <a:rect l="0" t="0" r="0" b="0"/>
              <a:pathLst>
                <a:path w="2891" h="20">
                  <a:moveTo>
                    <a:pt x="2891" y="10"/>
                  </a:moveTo>
                  <a:lnTo>
                    <a:pt x="0" y="1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28" name="textbox 1928"/>
          <p:cNvSpPr/>
          <p:nvPr/>
        </p:nvSpPr>
        <p:spPr>
          <a:xfrm>
            <a:off x="367890" y="1000264"/>
            <a:ext cx="8045450" cy="2609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美团面对互联网行业的“721格局”，在公司资源有限的情冴下，如何在350多个地级市和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4" name="group 214"/>
          <p:cNvGrpSpPr/>
          <p:nvPr/>
        </p:nvGrpSpPr>
        <p:grpSpPr>
          <a:xfrm rot="21600000">
            <a:off x="4016969" y="1711560"/>
            <a:ext cx="1084914" cy="1033690"/>
            <a:chOff x="0" y="0"/>
            <a:chExt cx="1084914" cy="1033690"/>
          </a:xfrm>
        </p:grpSpPr>
        <p:sp>
          <p:nvSpPr>
            <p:cNvPr id="1930" name="path 1930"/>
            <p:cNvSpPr/>
            <p:nvPr/>
          </p:nvSpPr>
          <p:spPr>
            <a:xfrm>
              <a:off x="5628" y="2939"/>
              <a:ext cx="1073657" cy="1027810"/>
            </a:xfrm>
            <a:custGeom>
              <a:avLst/>
              <a:gdLst/>
              <a:ahLst/>
              <a:cxnLst/>
              <a:rect l="0" t="0" r="0" b="0"/>
              <a:pathLst>
                <a:path w="1690" h="1618">
                  <a:moveTo>
                    <a:pt x="0" y="1618"/>
                  </a:moveTo>
                  <a:lnTo>
                    <a:pt x="845" y="0"/>
                  </a:lnTo>
                  <a:lnTo>
                    <a:pt x="1690" y="1618"/>
                  </a:lnTo>
                  <a:lnTo>
                    <a:pt x="0" y="1618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32" name="path 1932"/>
            <p:cNvSpPr/>
            <p:nvPr/>
          </p:nvSpPr>
          <p:spPr>
            <a:xfrm>
              <a:off x="0" y="0"/>
              <a:ext cx="1084914" cy="1033690"/>
            </a:xfrm>
            <a:custGeom>
              <a:avLst/>
              <a:gdLst/>
              <a:ahLst/>
              <a:cxnLst/>
              <a:rect l="0" t="0" r="0" b="0"/>
              <a:pathLst>
                <a:path w="1708" h="1627">
                  <a:moveTo>
                    <a:pt x="8" y="1623"/>
                  </a:moveTo>
                  <a:lnTo>
                    <a:pt x="854" y="4"/>
                  </a:lnTo>
                  <a:lnTo>
                    <a:pt x="1699" y="1623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34" name="textbox 1934"/>
          <p:cNvSpPr/>
          <p:nvPr/>
        </p:nvSpPr>
        <p:spPr>
          <a:xfrm>
            <a:off x="365535" y="2898140"/>
            <a:ext cx="2696845" cy="448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indent="-3175" algn="l" rtl="0" eaLnBrk="0">
              <a:lnSpc>
                <a:spcPct val="99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各省省会及如青岛、宁波、苏州等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副省级城市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6" name="group 216"/>
          <p:cNvGrpSpPr/>
          <p:nvPr/>
        </p:nvGrpSpPr>
        <p:grpSpPr>
          <a:xfrm rot="21600000">
            <a:off x="3679231" y="2873248"/>
            <a:ext cx="1760391" cy="565150"/>
            <a:chOff x="0" y="0"/>
            <a:chExt cx="1760391" cy="565150"/>
          </a:xfrm>
        </p:grpSpPr>
        <p:grpSp>
          <p:nvGrpSpPr>
            <p:cNvPr id="218" name="group 218"/>
            <p:cNvGrpSpPr/>
            <p:nvPr/>
          </p:nvGrpSpPr>
          <p:grpSpPr>
            <a:xfrm rot="21600000">
              <a:off x="0" y="3498"/>
              <a:ext cx="1760391" cy="558152"/>
              <a:chOff x="0" y="0"/>
              <a:chExt cx="1760391" cy="558152"/>
            </a:xfrm>
          </p:grpSpPr>
          <p:sp>
            <p:nvSpPr>
              <p:cNvPr id="1936" name="path 1936"/>
              <p:cNvSpPr/>
              <p:nvPr/>
            </p:nvSpPr>
            <p:spPr>
              <a:xfrm>
                <a:off x="5673" y="2851"/>
                <a:ext cx="1749044" cy="552450"/>
              </a:xfrm>
              <a:custGeom>
                <a:avLst/>
                <a:gdLst/>
                <a:ahLst/>
                <a:cxnLst/>
                <a:rect l="0" t="0" r="0" b="0"/>
                <a:pathLst>
                  <a:path w="2754" h="870">
                    <a:moveTo>
                      <a:pt x="2754" y="870"/>
                    </a:moveTo>
                    <a:lnTo>
                      <a:pt x="2317" y="0"/>
                    </a:lnTo>
                    <a:lnTo>
                      <a:pt x="437" y="0"/>
                    </a:lnTo>
                    <a:lnTo>
                      <a:pt x="0" y="870"/>
                    </a:lnTo>
                    <a:lnTo>
                      <a:pt x="2754" y="870"/>
                    </a:lnTo>
                    <a:close/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8" name="path 1938"/>
              <p:cNvSpPr/>
              <p:nvPr/>
            </p:nvSpPr>
            <p:spPr>
              <a:xfrm>
                <a:off x="0" y="0"/>
                <a:ext cx="1760391" cy="558152"/>
              </a:xfrm>
              <a:custGeom>
                <a:avLst/>
                <a:gdLst/>
                <a:ahLst/>
                <a:cxnLst/>
                <a:rect l="0" t="0" r="0" b="0"/>
                <a:pathLst>
                  <a:path w="2772" h="878">
                    <a:moveTo>
                      <a:pt x="2763" y="874"/>
                    </a:moveTo>
                    <a:lnTo>
                      <a:pt x="2326" y="4"/>
                    </a:lnTo>
                    <a:moveTo>
                      <a:pt x="446" y="4"/>
                    </a:moveTo>
                    <a:lnTo>
                      <a:pt x="8" y="874"/>
                    </a:ln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0" name="textbox 1940"/>
            <p:cNvSpPr/>
            <p:nvPr/>
          </p:nvSpPr>
          <p:spPr>
            <a:xfrm>
              <a:off x="497595" y="137972"/>
              <a:ext cx="693419" cy="3327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4000"/>
                </a:lnSpc>
              </a:pPr>
              <a:r>
                <a:rPr sz="2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A&amp;B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42" name="path 1942"/>
            <p:cNvSpPr/>
            <p:nvPr/>
          </p:nvSpPr>
          <p:spPr>
            <a:xfrm>
              <a:off x="5673" y="552450"/>
              <a:ext cx="1749044" cy="12700"/>
            </a:xfrm>
            <a:custGeom>
              <a:avLst/>
              <a:gdLst/>
              <a:ahLst/>
              <a:cxnLst/>
              <a:rect l="0" t="0" r="0" b="0"/>
              <a:pathLst>
                <a:path w="2754" h="20">
                  <a:moveTo>
                    <a:pt x="0" y="10"/>
                  </a:moveTo>
                  <a:lnTo>
                    <a:pt x="2754" y="1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44" name="path 1944"/>
            <p:cNvSpPr/>
            <p:nvPr/>
          </p:nvSpPr>
          <p:spPr>
            <a:xfrm>
              <a:off x="283295" y="0"/>
              <a:ext cx="1193800" cy="12700"/>
            </a:xfrm>
            <a:custGeom>
              <a:avLst/>
              <a:gdLst/>
              <a:ahLst/>
              <a:cxnLst/>
              <a:rect l="0" t="0" r="0" b="0"/>
              <a:pathLst>
                <a:path w="1880" h="20">
                  <a:moveTo>
                    <a:pt x="1880" y="10"/>
                  </a:moveTo>
                  <a:lnTo>
                    <a:pt x="0" y="1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46" name="textbox 1946"/>
          <p:cNvSpPr/>
          <p:nvPr/>
        </p:nvSpPr>
        <p:spPr>
          <a:xfrm>
            <a:off x="6582185" y="3701916"/>
            <a:ext cx="2162175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先不进入，收割竞争者退出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后的已培育市场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8" name="textbox 1948"/>
          <p:cNvSpPr/>
          <p:nvPr/>
        </p:nvSpPr>
        <p:spPr>
          <a:xfrm>
            <a:off x="2806700" y="3831717"/>
            <a:ext cx="3673475" cy="1822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00"/>
              </a:lnSpc>
            </a:pPr>
            <a:r>
              <a:rPr sz="1200" kern="0" spc="10" dirty="0">
                <a:solidFill>
                  <a:srgbClr val="4A7EB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.-------------------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50795" algn="l" rtl="0" eaLnBrk="0">
              <a:lnSpc>
                <a:spcPts val="600"/>
              </a:lnSpc>
              <a:spcBef>
                <a:spcPts val="30"/>
              </a:spcBef>
            </a:pPr>
            <a:r>
              <a:rPr sz="800" kern="0" spc="130" dirty="0">
                <a:solidFill>
                  <a:srgbClr val="4A7EBB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------------------</a:t>
            </a:r>
            <a:r>
              <a:rPr sz="800" kern="0" spc="120" dirty="0">
                <a:solidFill>
                  <a:srgbClr val="4A7EBB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--⃞</a:t>
            </a:r>
            <a:endParaRPr sz="800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950" name="textbox 1950"/>
          <p:cNvSpPr/>
          <p:nvPr/>
        </p:nvSpPr>
        <p:spPr>
          <a:xfrm>
            <a:off x="438640" y="3782053"/>
            <a:ext cx="1449705" cy="233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其他地级市及区县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52" name="textbox 1952"/>
          <p:cNvSpPr/>
          <p:nvPr/>
        </p:nvSpPr>
        <p:spPr>
          <a:xfrm>
            <a:off x="3991717" y="4665669"/>
            <a:ext cx="1093469" cy="2324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城市等级划分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54" name="picture 19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48025" y="2318766"/>
            <a:ext cx="2505075" cy="76200"/>
          </a:xfrm>
          <a:prstGeom prst="rect">
            <a:avLst/>
          </a:prstGeom>
        </p:spPr>
      </p:pic>
      <p:pic>
        <p:nvPicPr>
          <p:cNvPr id="1956" name="picture 1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29123" y="3121786"/>
            <a:ext cx="1109726" cy="76200"/>
          </a:xfrm>
          <a:prstGeom prst="rect">
            <a:avLst/>
          </a:prstGeom>
        </p:spPr>
      </p:pic>
      <p:pic>
        <p:nvPicPr>
          <p:cNvPr id="1958" name="picture 19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33649" y="3121786"/>
            <a:ext cx="1038351" cy="76200"/>
          </a:xfrm>
          <a:prstGeom prst="rect">
            <a:avLst/>
          </a:prstGeom>
        </p:spPr>
      </p:pic>
      <p:sp>
        <p:nvSpPr>
          <p:cNvPr id="1960" name="textbox 1960"/>
          <p:cNvSpPr/>
          <p:nvPr/>
        </p:nvSpPr>
        <p:spPr>
          <a:xfrm>
            <a:off x="4480712" y="2192832"/>
            <a:ext cx="182245" cy="330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7000"/>
              </a:lnSpc>
            </a:pPr>
            <a:r>
              <a:rPr sz="2300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62" name="path 1962"/>
          <p:cNvSpPr/>
          <p:nvPr/>
        </p:nvSpPr>
        <p:spPr>
          <a:xfrm>
            <a:off x="4022598" y="2735960"/>
            <a:ext cx="1073657" cy="12700"/>
          </a:xfrm>
          <a:custGeom>
            <a:avLst/>
            <a:gdLst/>
            <a:ahLst/>
            <a:cxnLst/>
            <a:rect l="0" t="0" r="0" b="0"/>
            <a:pathLst>
              <a:path w="1690" h="20">
                <a:moveTo>
                  <a:pt x="1690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rect 196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66" name="textbox 1966"/>
          <p:cNvSpPr/>
          <p:nvPr/>
        </p:nvSpPr>
        <p:spPr>
          <a:xfrm>
            <a:off x="1928749" y="1142924"/>
            <a:ext cx="6929755" cy="1214755"/>
          </a:xfrm>
          <a:prstGeom prst="rect">
            <a:avLst/>
          </a:prstGeom>
          <a:solidFill>
            <a:srgbClr val="5959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615" algn="l" rtl="0" eaLnBrk="0">
              <a:lnSpc>
                <a:spcPct val="152000"/>
              </a:lnSpc>
              <a:spcBef>
                <a:spcPts val="5"/>
              </a:spcBef>
            </a:pP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要关注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KPI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,但不能只关注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KPI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，一定要有行动举措来支撑！脱离行动的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KPI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5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空头支票，有切实可行的措施予以支撑的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KPI</a:t>
            </a:r>
            <a:r>
              <a:rPr sz="15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才是硬通货，</a:t>
            </a:r>
            <a:r>
              <a:rPr sz="15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所以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PPC</a:t>
            </a:r>
            <a:r>
              <a:rPr sz="15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的指标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要包括数量型指标和任务型指标。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968" name="table 1968"/>
          <p:cNvGraphicFramePr>
            <a:graphicFrameLocks noGrp="1"/>
          </p:cNvGraphicFramePr>
          <p:nvPr/>
        </p:nvGraphicFramePr>
        <p:xfrm>
          <a:off x="350812" y="3065411"/>
          <a:ext cx="3369944" cy="1655445"/>
        </p:xfrm>
        <a:graphic>
          <a:graphicData uri="http://schemas.openxmlformats.org/drawingml/2006/table">
            <a:tbl>
              <a:tblPr/>
              <a:tblGrid>
                <a:gridCol w="3369944"/>
              </a:tblGrid>
              <a:tr h="16427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0685" algn="l" rtl="0" eaLnBrk="0">
                        <a:lnSpc>
                          <a:spcPct val="100000"/>
                        </a:lnSpc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u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关键业绩指标（</a:t>
                      </a:r>
                      <a:r>
                        <a:rPr sz="1500" kern="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KPI）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0685" algn="l" rtl="0" eaLnBrk="0">
                        <a:lnSpc>
                          <a:spcPts val="1855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u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岗位职责要求相关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70" name="table 1970"/>
          <p:cNvGraphicFramePr>
            <a:graphicFrameLocks noGrp="1"/>
          </p:cNvGraphicFramePr>
          <p:nvPr/>
        </p:nvGraphicFramePr>
        <p:xfrm>
          <a:off x="5565775" y="3065411"/>
          <a:ext cx="3369944" cy="1655445"/>
        </p:xfrm>
        <a:graphic>
          <a:graphicData uri="http://schemas.openxmlformats.org/drawingml/2006/table">
            <a:tbl>
              <a:tblPr/>
              <a:tblGrid>
                <a:gridCol w="3369944"/>
              </a:tblGrid>
              <a:tr h="16427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132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u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个人行动计划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1320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u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与团队硬仗相关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20" name="group 220"/>
          <p:cNvGrpSpPr/>
          <p:nvPr/>
        </p:nvGrpSpPr>
        <p:grpSpPr>
          <a:xfrm rot="21600000">
            <a:off x="357162" y="1143000"/>
            <a:ext cx="1428712" cy="1143000"/>
            <a:chOff x="0" y="0"/>
            <a:chExt cx="1428712" cy="1143000"/>
          </a:xfrm>
        </p:grpSpPr>
        <p:sp>
          <p:nvSpPr>
            <p:cNvPr id="1972" name="path 1972"/>
            <p:cNvSpPr/>
            <p:nvPr/>
          </p:nvSpPr>
          <p:spPr>
            <a:xfrm>
              <a:off x="0" y="0"/>
              <a:ext cx="1428712" cy="1143000"/>
            </a:xfrm>
            <a:custGeom>
              <a:avLst/>
              <a:gdLst/>
              <a:ahLst/>
              <a:cxnLst/>
              <a:rect l="0" t="0" r="0" b="0"/>
              <a:pathLst>
                <a:path w="2249" h="1800">
                  <a:moveTo>
                    <a:pt x="0" y="0"/>
                  </a:moveTo>
                  <a:lnTo>
                    <a:pt x="1675" y="0"/>
                  </a:lnTo>
                  <a:lnTo>
                    <a:pt x="2249" y="900"/>
                  </a:lnTo>
                  <a:lnTo>
                    <a:pt x="1675" y="1800"/>
                  </a:lnTo>
                  <a:lnTo>
                    <a:pt x="0" y="1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74" name="textbox 1974"/>
            <p:cNvSpPr/>
            <p:nvPr/>
          </p:nvSpPr>
          <p:spPr>
            <a:xfrm>
              <a:off x="-12700" y="-12700"/>
              <a:ext cx="1454150" cy="12077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82905" algn="l" rtl="0" eaLnBrk="0">
                <a:lnSpc>
                  <a:spcPct val="89000"/>
                </a:lnSpc>
              </a:pPr>
              <a:r>
                <a:rPr sz="2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指导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382905" algn="l" rtl="0" eaLnBrk="0">
                <a:lnSpc>
                  <a:spcPts val="3190"/>
                </a:lnSpc>
              </a:pPr>
              <a:r>
                <a:rPr sz="2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思想</a:t>
              </a:r>
              <a:endPara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22" name="group 222"/>
          <p:cNvGrpSpPr/>
          <p:nvPr/>
        </p:nvGrpSpPr>
        <p:grpSpPr>
          <a:xfrm rot="21600000">
            <a:off x="3857625" y="3357626"/>
            <a:ext cx="1500250" cy="1071511"/>
            <a:chOff x="0" y="0"/>
            <a:chExt cx="1500250" cy="1071511"/>
          </a:xfrm>
        </p:grpSpPr>
        <p:sp>
          <p:nvSpPr>
            <p:cNvPr id="1976" name="path 1976"/>
            <p:cNvSpPr/>
            <p:nvPr/>
          </p:nvSpPr>
          <p:spPr>
            <a:xfrm>
              <a:off x="0" y="0"/>
              <a:ext cx="1500250" cy="1071511"/>
            </a:xfrm>
            <a:custGeom>
              <a:avLst/>
              <a:gdLst/>
              <a:ahLst/>
              <a:cxnLst/>
              <a:rect l="0" t="0" r="0" b="0"/>
              <a:pathLst>
                <a:path w="2362" h="1687">
                  <a:moveTo>
                    <a:pt x="0" y="843"/>
                  </a:moveTo>
                  <a:lnTo>
                    <a:pt x="843" y="0"/>
                  </a:lnTo>
                  <a:lnTo>
                    <a:pt x="843" y="216"/>
                  </a:lnTo>
                  <a:lnTo>
                    <a:pt x="2362" y="216"/>
                  </a:lnTo>
                  <a:lnTo>
                    <a:pt x="2362" y="1471"/>
                  </a:lnTo>
                  <a:lnTo>
                    <a:pt x="843" y="1471"/>
                  </a:lnTo>
                  <a:lnTo>
                    <a:pt x="843" y="1687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40404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78" name="textbox 1978"/>
            <p:cNvSpPr/>
            <p:nvPr/>
          </p:nvSpPr>
          <p:spPr>
            <a:xfrm>
              <a:off x="-12700" y="-12700"/>
              <a:ext cx="1525905" cy="11207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36600" algn="l" rtl="0" eaLnBrk="0">
                <a:lnSpc>
                  <a:spcPct val="98000"/>
                </a:lnSpc>
              </a:pPr>
              <a:r>
                <a:rPr sz="18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支撑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980" name="path 1980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982" name="table 1982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06550" algn="l" rtl="0" eaLnBrk="0">
                        <a:lnSpc>
                          <a:spcPct val="97000"/>
                        </a:lnSpc>
                      </a:pP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个人绩效看什么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984" name="textbox 1984"/>
          <p:cNvSpPr/>
          <p:nvPr/>
        </p:nvSpPr>
        <p:spPr>
          <a:xfrm>
            <a:off x="642912" y="2857500"/>
            <a:ext cx="2786379" cy="428625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7405" algn="l" rtl="0" eaLnBrk="0">
              <a:lnSpc>
                <a:spcPct val="95000"/>
              </a:lnSpc>
              <a:spcBef>
                <a:spcPts val="5"/>
              </a:spcBef>
            </a:pPr>
            <a:r>
              <a:rPr sz="1800" b="1" kern="0" spc="-3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数量型指标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86" name="textbox 1986"/>
          <p:cNvSpPr/>
          <p:nvPr/>
        </p:nvSpPr>
        <p:spPr>
          <a:xfrm>
            <a:off x="5885814" y="2857500"/>
            <a:ext cx="2786379" cy="428625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5500" algn="l" rtl="0" eaLnBrk="0">
              <a:lnSpc>
                <a:spcPct val="95000"/>
              </a:lnSpc>
              <a:spcBef>
                <a:spcPts val="5"/>
              </a:spcBef>
            </a:pP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任务型指标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88" name="textbox 1988"/>
          <p:cNvSpPr/>
          <p:nvPr/>
        </p:nvSpPr>
        <p:spPr>
          <a:xfrm>
            <a:off x="385124" y="192115"/>
            <a:ext cx="4735829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第四章   个人绩效合约</a:t>
            </a: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PK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会：塑造承诺型绩效文化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90" name="picture 19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rect 199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94" name="textbox 1994"/>
          <p:cNvSpPr/>
          <p:nvPr/>
        </p:nvSpPr>
        <p:spPr>
          <a:xfrm>
            <a:off x="5374817" y="1281734"/>
            <a:ext cx="2988945" cy="3472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①结果高于目标时的结果导向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0170" algn="l" rtl="0" eaLnBrk="0">
              <a:lnSpc>
                <a:spcPts val="2880"/>
              </a:lnSpc>
              <a:tabLst>
                <a:tab pos="21907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执果索因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0170" algn="l" rtl="0" eaLnBrk="0">
              <a:lnSpc>
                <a:spcPct val="139000"/>
              </a:lnSpc>
              <a:spcBef>
                <a:spcPts val="515"/>
              </a:spcBef>
              <a:tabLst>
                <a:tab pos="21907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改进目标，进入目标管理新循环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激励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0170" algn="l" rtl="0" eaLnBrk="0">
              <a:lnSpc>
                <a:spcPct val="98000"/>
              </a:lnSpc>
              <a:spcBef>
                <a:spcPts val="875"/>
              </a:spcBef>
              <a:tabLst>
                <a:tab pos="21907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基于改进目标的能力提升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3000"/>
              </a:lnSpc>
              <a:spcBef>
                <a:spcPts val="155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②结果低于目标时的结果导向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170" algn="l" rtl="0" eaLnBrk="0">
              <a:lnSpc>
                <a:spcPct val="98000"/>
              </a:lnSpc>
              <a:spcBef>
                <a:spcPts val="430"/>
              </a:spcBef>
              <a:tabLst>
                <a:tab pos="21907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计划的有效性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0170" algn="l" rtl="0" eaLnBrk="0">
              <a:lnSpc>
                <a:spcPct val="89000"/>
              </a:lnSpc>
              <a:spcBef>
                <a:spcPts val="880"/>
              </a:spcBef>
              <a:tabLst>
                <a:tab pos="21907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寻找其它解决方案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0170" algn="l" rtl="0" eaLnBrk="0">
              <a:lnSpc>
                <a:spcPts val="2525"/>
              </a:lnSpc>
              <a:tabLst>
                <a:tab pos="21907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绩效管理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170" algn="l" rtl="0" eaLnBrk="0">
              <a:lnSpc>
                <a:spcPct val="98000"/>
              </a:lnSpc>
              <a:tabLst>
                <a:tab pos="21907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基于现目标下的能力差距关闭计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96" name="picture 19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65055" y="4546277"/>
            <a:ext cx="128916" cy="130878"/>
          </a:xfrm>
          <a:prstGeom prst="rect">
            <a:avLst/>
          </a:prstGeom>
        </p:spPr>
      </p:pic>
      <p:pic>
        <p:nvPicPr>
          <p:cNvPr id="1998" name="picture 19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465081" y="4226014"/>
            <a:ext cx="129137" cy="131101"/>
          </a:xfrm>
          <a:prstGeom prst="rect">
            <a:avLst/>
          </a:prstGeom>
        </p:spPr>
      </p:pic>
      <p:pic>
        <p:nvPicPr>
          <p:cNvPr id="2000" name="picture 2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65055" y="3905893"/>
            <a:ext cx="128916" cy="130878"/>
          </a:xfrm>
          <a:prstGeom prst="rect">
            <a:avLst/>
          </a:prstGeom>
        </p:spPr>
      </p:pic>
      <p:pic>
        <p:nvPicPr>
          <p:cNvPr id="2002" name="picture 2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65055" y="3585903"/>
            <a:ext cx="128916" cy="130878"/>
          </a:xfrm>
          <a:prstGeom prst="rect">
            <a:avLst/>
          </a:prstGeom>
        </p:spPr>
      </p:pic>
      <p:pic>
        <p:nvPicPr>
          <p:cNvPr id="2004" name="picture 20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65055" y="2688267"/>
            <a:ext cx="128916" cy="130878"/>
          </a:xfrm>
          <a:prstGeom prst="rect">
            <a:avLst/>
          </a:prstGeom>
        </p:spPr>
      </p:pic>
      <p:pic>
        <p:nvPicPr>
          <p:cNvPr id="2006" name="picture 2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65055" y="2368227"/>
            <a:ext cx="128916" cy="130878"/>
          </a:xfrm>
          <a:prstGeom prst="rect">
            <a:avLst/>
          </a:prstGeom>
        </p:spPr>
      </p:pic>
      <p:pic>
        <p:nvPicPr>
          <p:cNvPr id="2008" name="picture 20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65055" y="2048187"/>
            <a:ext cx="128916" cy="130878"/>
          </a:xfrm>
          <a:prstGeom prst="rect">
            <a:avLst/>
          </a:prstGeom>
        </p:spPr>
      </p:pic>
      <p:pic>
        <p:nvPicPr>
          <p:cNvPr id="2010" name="picture 20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65055" y="1727767"/>
            <a:ext cx="128916" cy="130878"/>
          </a:xfrm>
          <a:prstGeom prst="rect">
            <a:avLst/>
          </a:prstGeom>
        </p:spPr>
      </p:pic>
      <p:sp>
        <p:nvSpPr>
          <p:cNvPr id="2012" name="path 2012"/>
          <p:cNvSpPr/>
          <p:nvPr/>
        </p:nvSpPr>
        <p:spPr>
          <a:xfrm>
            <a:off x="492412" y="2669920"/>
            <a:ext cx="3407126" cy="20574"/>
          </a:xfrm>
          <a:custGeom>
            <a:avLst/>
            <a:gdLst/>
            <a:ahLst/>
            <a:cxnLst/>
            <a:rect l="0" t="0" r="0" b="0"/>
            <a:pathLst>
              <a:path w="5365" h="32">
                <a:moveTo>
                  <a:pt x="0" y="15"/>
                </a:moveTo>
                <a:lnTo>
                  <a:pt x="5365" y="17"/>
                </a:lnTo>
              </a:path>
            </a:pathLst>
          </a:custGeom>
          <a:noFill/>
          <a:ln w="19050" cap="flat">
            <a:solidFill>
              <a:srgbClr val="045408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14" name="picture 20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1625" y="1613916"/>
            <a:ext cx="103403" cy="2797733"/>
          </a:xfrm>
          <a:prstGeom prst="rect">
            <a:avLst/>
          </a:prstGeom>
        </p:spPr>
      </p:pic>
      <p:grpSp>
        <p:nvGrpSpPr>
          <p:cNvPr id="224" name="group 224"/>
          <p:cNvGrpSpPr/>
          <p:nvPr/>
        </p:nvGrpSpPr>
        <p:grpSpPr>
          <a:xfrm rot="21600000">
            <a:off x="337540" y="2021522"/>
            <a:ext cx="3770655" cy="2442540"/>
            <a:chOff x="0" y="0"/>
            <a:chExt cx="3770655" cy="2442540"/>
          </a:xfrm>
        </p:grpSpPr>
        <p:pic>
          <p:nvPicPr>
            <p:cNvPr id="2016" name="picture 20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770655" cy="2442540"/>
            </a:xfrm>
            <a:prstGeom prst="rect">
              <a:avLst/>
            </a:prstGeom>
          </p:spPr>
        </p:pic>
        <p:sp>
          <p:nvSpPr>
            <p:cNvPr id="2018" name="textbox 2018"/>
            <p:cNvSpPr/>
            <p:nvPr/>
          </p:nvSpPr>
          <p:spPr>
            <a:xfrm>
              <a:off x="-12700" y="-12700"/>
              <a:ext cx="3796665" cy="24790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284095" algn="l" rtl="0" eaLnBrk="0">
                <a:lnSpc>
                  <a:spcPct val="93000"/>
                </a:lnSpc>
              </a:pPr>
              <a:r>
                <a:rPr sz="18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②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020" name="rect 202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2" name="rect 202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4" name="textbox 2024"/>
          <p:cNvSpPr/>
          <p:nvPr/>
        </p:nvSpPr>
        <p:spPr>
          <a:xfrm>
            <a:off x="385124" y="192115"/>
            <a:ext cx="7710169" cy="716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第四章   个人绩效合约</a:t>
            </a: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PK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会：塑造承诺型绩效文化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行动丼措的分解不承掍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26" name="picture 20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028" name="textbox 2028"/>
          <p:cNvSpPr/>
          <p:nvPr/>
        </p:nvSpPr>
        <p:spPr>
          <a:xfrm>
            <a:off x="4151579" y="2547289"/>
            <a:ext cx="518794" cy="2093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  <a:spcBef>
                <a:spcPts val="5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30" name="textbox 2030"/>
          <p:cNvSpPr/>
          <p:nvPr/>
        </p:nvSpPr>
        <p:spPr>
          <a:xfrm>
            <a:off x="509117" y="4629099"/>
            <a:ext cx="2772410" cy="386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02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目标：核心目的和主要方向是什么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40"/>
              </a:spcBef>
            </a:pPr>
            <a:r>
              <a:rPr sz="12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结果：绩效期结束时，需要达成什么成果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32" name="textbox 2032"/>
          <p:cNvSpPr/>
          <p:nvPr/>
        </p:nvSpPr>
        <p:spPr>
          <a:xfrm>
            <a:off x="3330575" y="2147747"/>
            <a:ext cx="554990" cy="292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900" kern="0" spc="10" dirty="0">
                <a:solidFill>
                  <a:srgbClr val="011F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1900" kern="0" spc="130" dirty="0">
                <a:solidFill>
                  <a:srgbClr val="011F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34" name="textbox 2034"/>
          <p:cNvSpPr/>
          <p:nvPr/>
        </p:nvSpPr>
        <p:spPr>
          <a:xfrm>
            <a:off x="3425393" y="1681403"/>
            <a:ext cx="480059" cy="2940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结果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36" name="textbox 2036"/>
          <p:cNvSpPr/>
          <p:nvPr/>
        </p:nvSpPr>
        <p:spPr>
          <a:xfrm>
            <a:off x="326618" y="1281734"/>
            <a:ext cx="449580" cy="295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18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rect 20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040" name="table 2040"/>
          <p:cNvGraphicFramePr>
            <a:graphicFrameLocks noGrp="1"/>
          </p:cNvGraphicFramePr>
          <p:nvPr/>
        </p:nvGraphicFramePr>
        <p:xfrm>
          <a:off x="142848" y="2851150"/>
          <a:ext cx="8643618" cy="1892935"/>
        </p:xfrm>
        <a:graphic>
          <a:graphicData uri="http://schemas.openxmlformats.org/drawingml/2006/table">
            <a:tbl>
              <a:tblPr/>
              <a:tblGrid>
                <a:gridCol w="642619"/>
                <a:gridCol w="2357754"/>
                <a:gridCol w="429259"/>
                <a:gridCol w="857250"/>
                <a:gridCol w="428625"/>
                <a:gridCol w="625475"/>
                <a:gridCol w="620394"/>
                <a:gridCol w="682625"/>
                <a:gridCol w="1010919"/>
                <a:gridCol w="988695"/>
              </a:tblGrid>
              <a:tr h="66040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ts val="115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叐约人姓名：王伟恒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65100" algn="l" rtl="0" eaLnBrk="0">
                        <a:lnSpc>
                          <a:spcPts val="1150"/>
                        </a:lnSpc>
                        <a:spcBef>
                          <a:spcPts val="50"/>
                        </a:spcBef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职          位：技术中心主任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65100" algn="l" rtl="0" eaLnBrk="0">
                        <a:lnSpc>
                          <a:spcPts val="1150"/>
                        </a:lnSpc>
                        <a:spcBef>
                          <a:spcPts val="5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位：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公司技术中心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5100" algn="l" rtl="0" eaLnBrk="0">
                        <a:lnSpc>
                          <a:spcPts val="115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发约人姓名：赵丐东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65735" algn="l" rtl="0" eaLnBrk="0">
                        <a:lnSpc>
                          <a:spcPts val="1160"/>
                        </a:lnSpc>
                        <a:spcBef>
                          <a:spcPts val="5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职          位：公司副总裁兼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CTO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ts val="1150"/>
                        </a:lnSpc>
                      </a:pP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合约期限：由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到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3345" algn="l" rtl="0" eaLnBrk="0">
                        <a:lnSpc>
                          <a:spcPts val="1150"/>
                        </a:lnSpc>
                        <a:spcBef>
                          <a:spcPts val="5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签署日期：</a:t>
                      </a:r>
                      <a:r>
                        <a:rPr sz="9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XX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54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考核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维度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关键绩效指标（ KPI）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及考核项目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18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计量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位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55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权重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055" indent="635" algn="l" rtl="0" eaLnBrk="0">
                        <a:lnSpc>
                          <a:spcPct val="98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考核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频度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517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目标等级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实际完成值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01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考核得分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44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T1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351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T2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637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T3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9545" indent="635" algn="l" rtl="0" eaLnBrk="0">
                        <a:lnSpc>
                          <a:spcPct val="99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财务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维度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研发降成本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6515" algn="l" rtl="0" eaLnBrk="0">
                        <a:lnSpc>
                          <a:spcPct val="98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5%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5895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145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5000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923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6000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4"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新产品销售单比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%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622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观察项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半年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2" name="rect 2042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44" name="rect 2044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46" name="textbox 2046"/>
          <p:cNvSpPr/>
          <p:nvPr/>
        </p:nvSpPr>
        <p:spPr>
          <a:xfrm>
            <a:off x="385124" y="192115"/>
            <a:ext cx="7710169" cy="6883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第四章   个人绩效合约</a:t>
            </a: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PK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会：塑造承诺型绩效文化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5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个人绩效合约的格式和内容——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第一张表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48" name="picture 20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050" name="textbox 2050"/>
          <p:cNvSpPr/>
          <p:nvPr/>
        </p:nvSpPr>
        <p:spPr>
          <a:xfrm>
            <a:off x="313496" y="1128770"/>
            <a:ext cx="3575684" cy="13728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叐约人、发约人：自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然人，非岗位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52000"/>
              </a:lnSpc>
              <a:spcBef>
                <a:spcPts val="0"/>
              </a:spcBef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考核维度：</a:t>
            </a:r>
            <a:r>
              <a:rPr sz="1500" kern="0" spc="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一般三四个，不超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过7个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KPI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及考核项目：数量型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和任务型指标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计量单位：根据实际指标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52" name="picture 20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6196" y="2239355"/>
            <a:ext cx="176296" cy="178978"/>
          </a:xfrm>
          <a:prstGeom prst="rect">
            <a:avLst/>
          </a:prstGeom>
        </p:spPr>
      </p:pic>
      <p:pic>
        <p:nvPicPr>
          <p:cNvPr id="2054" name="picture 20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6196" y="1873214"/>
            <a:ext cx="176296" cy="178978"/>
          </a:xfrm>
          <a:prstGeom prst="rect">
            <a:avLst/>
          </a:prstGeom>
        </p:spPr>
      </p:pic>
      <p:pic>
        <p:nvPicPr>
          <p:cNvPr id="2056" name="picture 20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6196" y="1507454"/>
            <a:ext cx="176296" cy="178978"/>
          </a:xfrm>
          <a:prstGeom prst="rect">
            <a:avLst/>
          </a:prstGeom>
        </p:spPr>
      </p:pic>
      <p:pic>
        <p:nvPicPr>
          <p:cNvPr id="2058" name="picture 20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6222" y="1141470"/>
            <a:ext cx="176516" cy="179202"/>
          </a:xfrm>
          <a:prstGeom prst="rect">
            <a:avLst/>
          </a:prstGeom>
        </p:spPr>
      </p:pic>
      <p:sp>
        <p:nvSpPr>
          <p:cNvPr id="2060" name="textbox 2060"/>
          <p:cNvSpPr/>
          <p:nvPr/>
        </p:nvSpPr>
        <p:spPr>
          <a:xfrm>
            <a:off x="4457608" y="1057366"/>
            <a:ext cx="4483100" cy="9880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权重：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5%≤单项≤40%</a:t>
            </a:r>
            <a:r>
              <a:rPr sz="15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，参考和否决项不单权重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885"/>
              </a:lnSpc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频度：频度≤1年，越来越短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spcBef>
                <a:spcPts val="0"/>
              </a:spcBef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目标等级：难度系数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，不激励挂钩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62" name="picture 20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70308" y="1801967"/>
            <a:ext cx="176296" cy="178978"/>
          </a:xfrm>
          <a:prstGeom prst="rect">
            <a:avLst/>
          </a:prstGeom>
        </p:spPr>
      </p:pic>
      <p:pic>
        <p:nvPicPr>
          <p:cNvPr id="2064" name="picture 20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470333" y="1435984"/>
            <a:ext cx="176516" cy="179202"/>
          </a:xfrm>
          <a:prstGeom prst="rect">
            <a:avLst/>
          </a:prstGeom>
        </p:spPr>
      </p:pic>
      <p:pic>
        <p:nvPicPr>
          <p:cNvPr id="2066" name="picture 20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70308" y="1070066"/>
            <a:ext cx="176296" cy="17897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 206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70" name="rect 207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72" name="rect 207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74" name="textbox 2074"/>
          <p:cNvSpPr/>
          <p:nvPr/>
        </p:nvSpPr>
        <p:spPr>
          <a:xfrm>
            <a:off x="313496" y="192115"/>
            <a:ext cx="7781925" cy="26562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820" algn="l" rtl="0" eaLnBrk="0">
              <a:lnSpc>
                <a:spcPts val="1815"/>
              </a:lnSpc>
              <a:tabLst>
                <a:tab pos="280670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第四章   个人绩效合约</a:t>
            </a: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PK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会：塑造承诺型绩效文化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8030" algn="l" rtl="0" eaLnBrk="0">
              <a:lnSpc>
                <a:spcPct val="97000"/>
              </a:lnSpc>
              <a:spcBef>
                <a:spcPts val="1705"/>
              </a:spcBef>
              <a:tabLst>
                <a:tab pos="1959610" algn="l"/>
                <a:tab pos="7768590" algn="l"/>
              </a:tabLst>
            </a:pPr>
            <a:r>
              <a:rPr sz="18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strike="sngStrike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个人绩效合约的格式和内容—</a:t>
            </a: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—第事张表</a:t>
            </a:r>
            <a:r>
              <a:rPr sz="18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spcBef>
                <a:spcPts val="455"/>
              </a:spcBef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定义：归口部门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负责，严格定义，避免歧义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880"/>
              </a:lnSpc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计算方法：指计算公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式，取值手段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815"/>
              </a:lnSpc>
              <a:spcBef>
                <a:spcPts val="1065"/>
              </a:spcBef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分方法：可以用揑值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法计算，也可以用扣分法计算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880"/>
              </a:lnSpc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数据来源部门：提供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考核数据的部门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spcBef>
                <a:spcPts val="0"/>
              </a:spcBef>
              <a:tabLst>
                <a:tab pos="1885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数据审阅部门：最好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不数据来源不是一个部门，确实是同一部门的要特别标注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76" name="picture 20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605115"/>
            <a:ext cx="176296" cy="178978"/>
          </a:xfrm>
          <a:prstGeom prst="rect">
            <a:avLst/>
          </a:prstGeom>
        </p:spPr>
      </p:pic>
      <p:pic>
        <p:nvPicPr>
          <p:cNvPr id="2078" name="picture 20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6196" y="2239355"/>
            <a:ext cx="176296" cy="178978"/>
          </a:xfrm>
          <a:prstGeom prst="rect">
            <a:avLst/>
          </a:prstGeom>
        </p:spPr>
      </p:pic>
      <p:pic>
        <p:nvPicPr>
          <p:cNvPr id="2080" name="picture 2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1873214"/>
            <a:ext cx="176296" cy="178978"/>
          </a:xfrm>
          <a:prstGeom prst="rect">
            <a:avLst/>
          </a:prstGeom>
        </p:spPr>
      </p:pic>
      <p:pic>
        <p:nvPicPr>
          <p:cNvPr id="2082" name="picture 20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1507454"/>
            <a:ext cx="176296" cy="178978"/>
          </a:xfrm>
          <a:prstGeom prst="rect">
            <a:avLst/>
          </a:prstGeom>
        </p:spPr>
      </p:pic>
      <p:pic>
        <p:nvPicPr>
          <p:cNvPr id="2084" name="picture 20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6222" y="1141470"/>
            <a:ext cx="176516" cy="179202"/>
          </a:xfrm>
          <a:prstGeom prst="rect">
            <a:avLst/>
          </a:prstGeom>
        </p:spPr>
      </p:pic>
      <p:pic>
        <p:nvPicPr>
          <p:cNvPr id="2086" name="picture 20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graphicFrame>
        <p:nvGraphicFramePr>
          <p:cNvPr id="2088" name="table 2088"/>
          <p:cNvGraphicFramePr>
            <a:graphicFrameLocks noGrp="1"/>
          </p:cNvGraphicFramePr>
          <p:nvPr/>
        </p:nvGraphicFramePr>
        <p:xfrm>
          <a:off x="198640" y="2987675"/>
          <a:ext cx="8858250" cy="1668145"/>
        </p:xfrm>
        <a:graphic>
          <a:graphicData uri="http://schemas.openxmlformats.org/drawingml/2006/table">
            <a:tbl>
              <a:tblPr/>
              <a:tblGrid>
                <a:gridCol w="785494"/>
                <a:gridCol w="1500505"/>
                <a:gridCol w="658494"/>
                <a:gridCol w="1929130"/>
                <a:gridCol w="1714500"/>
                <a:gridCol w="1143000"/>
                <a:gridCol w="1127125"/>
              </a:tblGrid>
              <a:tr h="498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19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指标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1300" algn="l" rtl="0" eaLnBrk="0">
                        <a:lnSpc>
                          <a:spcPts val="1565"/>
                        </a:lnSpc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7675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指标定义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97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计量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80340" algn="l" rtl="0" eaLnBrk="0">
                        <a:lnSpc>
                          <a:spcPts val="1565"/>
                        </a:lnSpc>
                      </a:pPr>
                      <a:r>
                        <a:rPr sz="12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167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计算方法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4990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评分方法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5570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数据来源部门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0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数据审阅部门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213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7970" indent="-127000" algn="l" rtl="0" eaLnBrk="0">
                        <a:lnSpc>
                          <a:spcPct val="109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安全责任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亊故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9110" indent="-379095" algn="l" rtl="0" eaLnBrk="0">
                        <a:lnSpc>
                          <a:spcPct val="109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挄照国家对安全亊故的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定义执行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1460" algn="l" rtl="0" eaLnBrk="0">
                        <a:lnSpc>
                          <a:spcPts val="127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78510" indent="-661035" algn="l" rtl="0" eaLnBrk="0">
                        <a:lnSpc>
                          <a:spcPct val="109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安全亊故次数/技术中心在职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工人数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5445" algn="l" rtl="0" eaLnBrk="0">
                        <a:lnSpc>
                          <a:spcPts val="115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每增加2‰扣2分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ts val="116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安全环保部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16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运营管理部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83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1605" indent="3810" algn="l" rtl="0" eaLnBrk="0">
                        <a:lnSpc>
                          <a:spcPct val="109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战略产品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开发项目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255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考核期内完成项目节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点要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3190" algn="l" rtl="0" eaLnBrk="0">
                        <a:lnSpc>
                          <a:spcPct val="97000"/>
                        </a:lnSpc>
                        <a:spcBef>
                          <a:spcPts val="3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求的项目数单公司下达该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51790" algn="l" rtl="0" eaLnBrk="0">
                        <a:lnSpc>
                          <a:spcPct val="97000"/>
                        </a:lnSpc>
                        <a:spcBef>
                          <a:spcPts val="3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类项目数的比例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700" algn="l" rtl="0" eaLnBrk="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9705" indent="-35560" algn="l" rtl="0" eaLnBrk="0">
                        <a:lnSpc>
                          <a:spcPct val="109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考核期内完成项目节点要求的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项目数/公司下达该类项目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ts val="1145"/>
                        </a:lnSpc>
                        <a:spcBef>
                          <a:spcPts val="5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得分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=项目完成比例*10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产品规划部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0670" algn="l" rtl="0" eaLnBrk="0">
                        <a:lnSpc>
                          <a:spcPct val="9800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运营管理部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rect 209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092" name="table 2092"/>
          <p:cNvGraphicFramePr>
            <a:graphicFrameLocks noGrp="1"/>
          </p:cNvGraphicFramePr>
          <p:nvPr/>
        </p:nvGraphicFramePr>
        <p:xfrm>
          <a:off x="142849" y="2487675"/>
          <a:ext cx="8858250" cy="2382520"/>
        </p:xfrm>
        <a:graphic>
          <a:graphicData uri="http://schemas.openxmlformats.org/drawingml/2006/table">
            <a:tbl>
              <a:tblPr/>
              <a:tblGrid>
                <a:gridCol w="610869"/>
                <a:gridCol w="1675130"/>
                <a:gridCol w="1428750"/>
                <a:gridCol w="929005"/>
                <a:gridCol w="2286000"/>
                <a:gridCol w="1071244"/>
                <a:gridCol w="857250"/>
              </a:tblGrid>
              <a:tr h="4546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4305" algn="l" rtl="0" eaLnBrk="0">
                        <a:lnSpc>
                          <a:spcPct val="98000"/>
                        </a:lnSpc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编号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4945" algn="l" rtl="0" eaLnBrk="0">
                        <a:lnSpc>
                          <a:spcPct val="97000"/>
                        </a:lnSpc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工作重点/目的方向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21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具体行动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31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完成时间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13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完成标志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77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衡量标准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447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评价人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927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225" algn="l" rtl="0" eaLnBrk="0">
                        <a:lnSpc>
                          <a:spcPct val="8500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775" indent="-933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制定技术中心发展战略    </a:t>
                      </a:r>
                      <a:r>
                        <a:rPr sz="1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2021年~2025年）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497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标杆分析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34975" indent="-280035" algn="l" rtl="0" eaLnBrk="0">
                        <a:lnSpc>
                          <a:spcPct val="192000"/>
                        </a:lnSpc>
                        <a:spcBef>
                          <a:spcPts val="113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现有平台产品规划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技术规划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36245" algn="l" rtl="0" eaLnBrk="0">
                        <a:lnSpc>
                          <a:spcPct val="98000"/>
                        </a:lnSpc>
                        <a:spcBef>
                          <a:spcPts val="139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能力规划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5275" algn="l" rtl="0" eaLnBrk="0">
                        <a:lnSpc>
                          <a:spcPct val="97000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技术管理规划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91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6月30日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5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915" algn="l" rtl="0" eaLnBrk="0">
                        <a:lnSpc>
                          <a:spcPct val="89000"/>
                        </a:lnSpc>
                        <a:spcBef>
                          <a:spcPts val="34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6月30日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8915" algn="l" rtl="0" eaLnBrk="0">
                        <a:lnSpc>
                          <a:spcPts val="268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6月30日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7645" algn="l" rtl="0" eaLnBrk="0">
                        <a:lnSpc>
                          <a:spcPts val="2685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8月30日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7645" algn="l" rtl="0" eaLnBrk="0">
                        <a:lnSpc>
                          <a:spcPts val="268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8月30日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" algn="l" rtl="0" eaLnBrk="0">
                        <a:lnSpc>
                          <a:spcPct val="98000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国外一家及国内两家竞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争对手对标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22630" algn="l" rtl="0" eaLnBrk="0">
                        <a:lnSpc>
                          <a:spcPct val="98000"/>
                        </a:lnSpc>
                        <a:spcBef>
                          <a:spcPts val="2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分析报告编制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83565" algn="l" rtl="0" eaLnBrk="0">
                        <a:lnSpc>
                          <a:spcPct val="89000"/>
                        </a:lnSpc>
                        <a:spcBef>
                          <a:spcPts val="33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产品规划草稿编制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82930" algn="l" rtl="0" eaLnBrk="0">
                        <a:lnSpc>
                          <a:spcPts val="2680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技术规划草稿编制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84200" algn="l" rtl="0" eaLnBrk="0">
                        <a:lnSpc>
                          <a:spcPts val="2685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能力规划草稿编制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3230" algn="l" rtl="0" eaLnBrk="0">
                        <a:lnSpc>
                          <a:spcPct val="97000"/>
                        </a:lnSpc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技术管理规划草稿编制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47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报告完成签审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8745" algn="l" rtl="0" eaLnBrk="0">
                        <a:lnSpc>
                          <a:spcPct val="198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草稿完成签审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草稿完成签审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草稿完成签审</a:t>
                      </a:r>
                      <a:r>
                        <a:rPr sz="1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草稿完成签审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098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发约人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94" name="rect 2094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96" name="rect 2096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98" name="textbox 2098"/>
          <p:cNvSpPr/>
          <p:nvPr/>
        </p:nvSpPr>
        <p:spPr>
          <a:xfrm>
            <a:off x="385124" y="192115"/>
            <a:ext cx="7710169" cy="6883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第四章   个人绩效合约</a:t>
            </a: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PK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会：塑造承诺型绩效文化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5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个人绩效合约的格式和内容——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第三张表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00" name="picture 2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102" name="textbox 2102"/>
          <p:cNvSpPr/>
          <p:nvPr/>
        </p:nvSpPr>
        <p:spPr>
          <a:xfrm>
            <a:off x="4669551" y="1196862"/>
            <a:ext cx="4114800" cy="1098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6637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标志：具体行动的完成标志或者亊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件的里程碑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360"/>
              </a:lnSpc>
              <a:tabLst>
                <a:tab pos="16637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衡量标准：时间、质量、客户评价等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20"/>
              </a:lnSpc>
              <a:spcBef>
                <a:spcPts val="0"/>
              </a:spcBef>
              <a:tabLst>
                <a:tab pos="16637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价人：项目拥有者、发约人或行动密切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相关者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04" name="picture 2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82251" y="2063607"/>
            <a:ext cx="154259" cy="156606"/>
          </a:xfrm>
          <a:prstGeom prst="rect">
            <a:avLst/>
          </a:prstGeom>
        </p:spPr>
      </p:pic>
      <p:pic>
        <p:nvPicPr>
          <p:cNvPr id="2106" name="picture 2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82251" y="1636506"/>
            <a:ext cx="154259" cy="156606"/>
          </a:xfrm>
          <a:prstGeom prst="rect">
            <a:avLst/>
          </a:prstGeom>
        </p:spPr>
      </p:pic>
      <p:pic>
        <p:nvPicPr>
          <p:cNvPr id="2108" name="picture 2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82276" y="1209562"/>
            <a:ext cx="154479" cy="156829"/>
          </a:xfrm>
          <a:prstGeom prst="rect">
            <a:avLst/>
          </a:prstGeom>
        </p:spPr>
      </p:pic>
      <p:sp>
        <p:nvSpPr>
          <p:cNvPr id="2110" name="textbox 2110"/>
          <p:cNvSpPr/>
          <p:nvPr/>
        </p:nvSpPr>
        <p:spPr>
          <a:xfrm>
            <a:off x="96662" y="1196862"/>
            <a:ext cx="3996054" cy="10991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tabLst>
                <a:tab pos="16637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工作重点：来自岗描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、目标分解、客户需求，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≤7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360"/>
              </a:lnSpc>
              <a:tabLst>
                <a:tab pos="16637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具体行动：</a:t>
            </a:r>
            <a:r>
              <a:rPr sz="14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一个工作重点包括若干具体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行动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730"/>
              </a:lnSpc>
              <a:spcBef>
                <a:spcPts val="0"/>
              </a:spcBef>
              <a:tabLst>
                <a:tab pos="16637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时间：要精确到月度或者季度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12" name="picture 2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9362" y="2063607"/>
            <a:ext cx="154259" cy="156606"/>
          </a:xfrm>
          <a:prstGeom prst="rect">
            <a:avLst/>
          </a:prstGeom>
        </p:spPr>
      </p:pic>
      <p:pic>
        <p:nvPicPr>
          <p:cNvPr id="2114" name="picture 2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9362" y="1636506"/>
            <a:ext cx="154259" cy="156606"/>
          </a:xfrm>
          <a:prstGeom prst="rect">
            <a:avLst/>
          </a:prstGeom>
        </p:spPr>
      </p:pic>
      <p:pic>
        <p:nvPicPr>
          <p:cNvPr id="2116" name="picture 2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387" y="1209562"/>
            <a:ext cx="154479" cy="1568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 1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2" name="rect 152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4" name="rect 154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6" name="textbox 156"/>
          <p:cNvSpPr/>
          <p:nvPr/>
        </p:nvSpPr>
        <p:spPr>
          <a:xfrm>
            <a:off x="313496" y="192115"/>
            <a:ext cx="8246744" cy="1241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第一章：战略解码——跨越战略规划与战略执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行之间的鸿沟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ct val="103000"/>
              </a:lnSpc>
              <a:spcBef>
                <a:spcPts val="450"/>
              </a:spcBef>
              <a:tabLst>
                <a:tab pos="1959610" algn="l"/>
                <a:tab pos="7768590" algn="l"/>
              </a:tabLst>
            </a:pPr>
            <a:r>
              <a:rPr sz="15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u="sng" kern="0" spc="1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传统战略学的三个阶段和问题</a:t>
            </a:r>
            <a:r>
              <a:rPr sz="1500" u="sng" kern="0" spc="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8915" algn="l" rtl="0" eaLnBrk="0">
              <a:lnSpc>
                <a:spcPct val="97000"/>
              </a:lnSpc>
              <a:spcBef>
                <a:spcPts val="0"/>
              </a:spcBef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绝大多数战略管理学家把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战略管理分为三大阶段：战略制定、战略执行、战略评估。相关理论和模型，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8" name="picture 1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160" name="textbox 160"/>
          <p:cNvSpPr/>
          <p:nvPr/>
        </p:nvSpPr>
        <p:spPr>
          <a:xfrm>
            <a:off x="367495" y="1521073"/>
            <a:ext cx="3053714" cy="31629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6210" algn="l" rtl="0" eaLnBrk="0">
              <a:lnSpc>
                <a:spcPct val="98000"/>
              </a:lnSpc>
            </a:pP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普遍存在以下问题：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26440" indent="6350" algn="l" rtl="0" eaLnBrk="0">
              <a:lnSpc>
                <a:spcPct val="140000"/>
              </a:lnSpc>
              <a:spcBef>
                <a:spcPts val="42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战略分析占据战略制定的核心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位置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一把手个人意志取代了团队智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algn="l" rtl="0" eaLnBrk="0">
              <a:lnSpc>
                <a:spcPts val="252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慧和集体共识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26440" indent="635" algn="l" rtl="0" eaLnBrk="0">
              <a:lnSpc>
                <a:spcPct val="139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高深莫测的报告阻碍了广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大员工对战略的理解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2" name="textbox 162"/>
          <p:cNvSpPr/>
          <p:nvPr/>
        </p:nvSpPr>
        <p:spPr>
          <a:xfrm>
            <a:off x="6082645" y="2130037"/>
            <a:ext cx="2768600" cy="267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只见战略目标而不见战略行动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52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和责任分解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1960" indent="-635" algn="l" rtl="0" eaLnBrk="0">
              <a:lnSpc>
                <a:spcPct val="140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只见战略口号而不见员工承诺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与团队协同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89000"/>
              </a:lnSpc>
              <a:spcBef>
                <a:spcPts val="43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中长期战略与年度战略缺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ts val="252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少联结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3149854" y="1779651"/>
            <a:ext cx="1557400" cy="3067710"/>
            <a:chOff x="0" y="0"/>
            <a:chExt cx="1557400" cy="3067710"/>
          </a:xfrm>
        </p:grpSpPr>
        <p:sp>
          <p:nvSpPr>
            <p:cNvPr id="164" name="path 164"/>
            <p:cNvSpPr/>
            <p:nvPr/>
          </p:nvSpPr>
          <p:spPr>
            <a:xfrm>
              <a:off x="544956" y="0"/>
              <a:ext cx="1012444" cy="1169416"/>
            </a:xfrm>
            <a:custGeom>
              <a:avLst/>
              <a:gdLst/>
              <a:ahLst/>
              <a:cxnLst/>
              <a:rect l="0" t="0" r="0" b="0"/>
              <a:pathLst>
                <a:path w="1594" h="1841">
                  <a:moveTo>
                    <a:pt x="0" y="460"/>
                  </a:moveTo>
                  <a:lnTo>
                    <a:pt x="797" y="0"/>
                  </a:lnTo>
                  <a:lnTo>
                    <a:pt x="1594" y="459"/>
                  </a:lnTo>
                  <a:lnTo>
                    <a:pt x="1594" y="1380"/>
                  </a:lnTo>
                  <a:lnTo>
                    <a:pt x="796" y="1841"/>
                  </a:lnTo>
                  <a:lnTo>
                    <a:pt x="0" y="1381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6" name="path 166"/>
            <p:cNvSpPr/>
            <p:nvPr/>
          </p:nvSpPr>
          <p:spPr>
            <a:xfrm>
              <a:off x="0" y="953769"/>
              <a:ext cx="1010793" cy="1168209"/>
            </a:xfrm>
            <a:custGeom>
              <a:avLst/>
              <a:gdLst/>
              <a:ahLst/>
              <a:cxnLst/>
              <a:rect l="0" t="0" r="0" b="0"/>
              <a:pathLst>
                <a:path w="1591" h="1839">
                  <a:moveTo>
                    <a:pt x="0" y="460"/>
                  </a:moveTo>
                  <a:lnTo>
                    <a:pt x="797" y="0"/>
                  </a:lnTo>
                  <a:lnTo>
                    <a:pt x="1591" y="458"/>
                  </a:lnTo>
                  <a:lnTo>
                    <a:pt x="1591" y="1379"/>
                  </a:lnTo>
                  <a:lnTo>
                    <a:pt x="794" y="1839"/>
                  </a:lnTo>
                  <a:lnTo>
                    <a:pt x="0" y="1381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17375E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8" name="path 168"/>
            <p:cNvSpPr/>
            <p:nvPr/>
          </p:nvSpPr>
          <p:spPr>
            <a:xfrm>
              <a:off x="544956" y="1898269"/>
              <a:ext cx="1012444" cy="1169441"/>
            </a:xfrm>
            <a:custGeom>
              <a:avLst/>
              <a:gdLst/>
              <a:ahLst/>
              <a:cxnLst/>
              <a:rect l="0" t="0" r="0" b="0"/>
              <a:pathLst>
                <a:path w="1594" h="1841">
                  <a:moveTo>
                    <a:pt x="0" y="460"/>
                  </a:moveTo>
                  <a:lnTo>
                    <a:pt x="797" y="0"/>
                  </a:lnTo>
                  <a:lnTo>
                    <a:pt x="1594" y="460"/>
                  </a:lnTo>
                  <a:lnTo>
                    <a:pt x="1594" y="1381"/>
                  </a:lnTo>
                  <a:lnTo>
                    <a:pt x="796" y="1841"/>
                  </a:lnTo>
                  <a:lnTo>
                    <a:pt x="0" y="1381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4782820" y="1779524"/>
            <a:ext cx="1554098" cy="3067938"/>
            <a:chOff x="0" y="0"/>
            <a:chExt cx="1554098" cy="3067938"/>
          </a:xfrm>
        </p:grpSpPr>
        <p:sp>
          <p:nvSpPr>
            <p:cNvPr id="170" name="path 170"/>
            <p:cNvSpPr/>
            <p:nvPr/>
          </p:nvSpPr>
          <p:spPr>
            <a:xfrm>
              <a:off x="0" y="0"/>
              <a:ext cx="1010920" cy="1168145"/>
            </a:xfrm>
            <a:custGeom>
              <a:avLst/>
              <a:gdLst/>
              <a:ahLst/>
              <a:cxnLst/>
              <a:rect l="0" t="0" r="0" b="0"/>
              <a:pathLst>
                <a:path w="1592" h="1839">
                  <a:moveTo>
                    <a:pt x="0" y="460"/>
                  </a:moveTo>
                  <a:lnTo>
                    <a:pt x="797" y="0"/>
                  </a:lnTo>
                  <a:lnTo>
                    <a:pt x="1592" y="458"/>
                  </a:lnTo>
                  <a:lnTo>
                    <a:pt x="1591" y="1379"/>
                  </a:lnTo>
                  <a:lnTo>
                    <a:pt x="794" y="1839"/>
                  </a:lnTo>
                  <a:lnTo>
                    <a:pt x="0" y="138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17375E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" name="path 172"/>
            <p:cNvSpPr/>
            <p:nvPr/>
          </p:nvSpPr>
          <p:spPr>
            <a:xfrm>
              <a:off x="541654" y="952118"/>
              <a:ext cx="1012444" cy="1169415"/>
            </a:xfrm>
            <a:custGeom>
              <a:avLst/>
              <a:gdLst/>
              <a:ahLst/>
              <a:cxnLst/>
              <a:rect l="0" t="0" r="0" b="0"/>
              <a:pathLst>
                <a:path w="1594" h="1841">
                  <a:moveTo>
                    <a:pt x="0" y="460"/>
                  </a:moveTo>
                  <a:lnTo>
                    <a:pt x="797" y="0"/>
                  </a:lnTo>
                  <a:lnTo>
                    <a:pt x="1594" y="460"/>
                  </a:lnTo>
                  <a:lnTo>
                    <a:pt x="1594" y="1380"/>
                  </a:lnTo>
                  <a:lnTo>
                    <a:pt x="796" y="1841"/>
                  </a:lnTo>
                  <a:lnTo>
                    <a:pt x="0" y="1381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4" name="path 174"/>
            <p:cNvSpPr/>
            <p:nvPr/>
          </p:nvSpPr>
          <p:spPr>
            <a:xfrm>
              <a:off x="0" y="1899792"/>
              <a:ext cx="1010920" cy="1168145"/>
            </a:xfrm>
            <a:custGeom>
              <a:avLst/>
              <a:gdLst/>
              <a:ahLst/>
              <a:cxnLst/>
              <a:rect l="0" t="0" r="0" b="0"/>
              <a:pathLst>
                <a:path w="1592" h="1839">
                  <a:moveTo>
                    <a:pt x="0" y="460"/>
                  </a:moveTo>
                  <a:lnTo>
                    <a:pt x="797" y="0"/>
                  </a:lnTo>
                  <a:lnTo>
                    <a:pt x="1592" y="458"/>
                  </a:lnTo>
                  <a:lnTo>
                    <a:pt x="1591" y="1379"/>
                  </a:lnTo>
                  <a:lnTo>
                    <a:pt x="794" y="1839"/>
                  </a:lnTo>
                  <a:lnTo>
                    <a:pt x="0" y="138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17375E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76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59696" y="3152529"/>
            <a:ext cx="391577" cy="318156"/>
          </a:xfrm>
          <a:prstGeom prst="rect">
            <a:avLst/>
          </a:prstGeom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52715" y="3150406"/>
            <a:ext cx="369158" cy="307631"/>
          </a:xfrm>
          <a:prstGeom prst="rect">
            <a:avLst/>
          </a:prstGeom>
        </p:spPr>
      </p:pic>
      <p:pic>
        <p:nvPicPr>
          <p:cNvPr id="180" name="picture 1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028005" y="2215409"/>
            <a:ext cx="346334" cy="321596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122271" y="4086904"/>
            <a:ext cx="332485" cy="332485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22271" y="2227458"/>
            <a:ext cx="332485" cy="283228"/>
          </a:xfrm>
          <a:prstGeom prst="rect">
            <a:avLst/>
          </a:prstGeom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052907" y="4121550"/>
            <a:ext cx="309908" cy="29751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rect 21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120" name="picture 2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3770503"/>
            <a:ext cx="9144000" cy="12700"/>
          </a:xfrm>
          <a:prstGeom prst="rect">
            <a:avLst/>
          </a:prstGeom>
        </p:spPr>
      </p:pic>
      <p:grpSp>
        <p:nvGrpSpPr>
          <p:cNvPr id="226" name="group 226"/>
          <p:cNvGrpSpPr/>
          <p:nvPr/>
        </p:nvGrpSpPr>
        <p:grpSpPr>
          <a:xfrm rot="21600000">
            <a:off x="367436" y="1565275"/>
            <a:ext cx="8220557" cy="2323871"/>
            <a:chOff x="0" y="0"/>
            <a:chExt cx="8220557" cy="2323871"/>
          </a:xfrm>
        </p:grpSpPr>
        <p:sp>
          <p:nvSpPr>
            <p:cNvPr id="2122" name="path 2122"/>
            <p:cNvSpPr/>
            <p:nvPr/>
          </p:nvSpPr>
          <p:spPr>
            <a:xfrm>
              <a:off x="6350" y="2071751"/>
              <a:ext cx="235610" cy="245770"/>
            </a:xfrm>
            <a:custGeom>
              <a:avLst/>
              <a:gdLst/>
              <a:ahLst/>
              <a:cxnLst/>
              <a:rect l="0" t="0" r="0" b="0"/>
              <a:pathLst>
                <a:path w="371" h="387">
                  <a:moveTo>
                    <a:pt x="0" y="193"/>
                  </a:moveTo>
                  <a:cubicBezTo>
                    <a:pt x="0" y="86"/>
                    <a:pt x="83" y="0"/>
                    <a:pt x="185" y="0"/>
                  </a:cubicBezTo>
                  <a:cubicBezTo>
                    <a:pt x="287" y="0"/>
                    <a:pt x="371" y="86"/>
                    <a:pt x="371" y="193"/>
                  </a:cubicBezTo>
                  <a:cubicBezTo>
                    <a:pt x="371" y="300"/>
                    <a:pt x="287" y="387"/>
                    <a:pt x="185" y="387"/>
                  </a:cubicBezTo>
                  <a:cubicBezTo>
                    <a:pt x="83" y="387"/>
                    <a:pt x="0" y="300"/>
                    <a:pt x="0" y="193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24" name="path 2124"/>
            <p:cNvSpPr/>
            <p:nvPr/>
          </p:nvSpPr>
          <p:spPr>
            <a:xfrm>
              <a:off x="0" y="2065401"/>
              <a:ext cx="248310" cy="258470"/>
            </a:xfrm>
            <a:custGeom>
              <a:avLst/>
              <a:gdLst/>
              <a:ahLst/>
              <a:cxnLst/>
              <a:rect l="0" t="0" r="0" b="0"/>
              <a:pathLst>
                <a:path w="391" h="407">
                  <a:moveTo>
                    <a:pt x="10" y="203"/>
                  </a:moveTo>
                  <a:cubicBezTo>
                    <a:pt x="10" y="96"/>
                    <a:pt x="93" y="10"/>
                    <a:pt x="195" y="10"/>
                  </a:cubicBezTo>
                  <a:cubicBezTo>
                    <a:pt x="297" y="10"/>
                    <a:pt x="381" y="96"/>
                    <a:pt x="381" y="203"/>
                  </a:cubicBezTo>
                  <a:cubicBezTo>
                    <a:pt x="381" y="310"/>
                    <a:pt x="297" y="397"/>
                    <a:pt x="195" y="397"/>
                  </a:cubicBezTo>
                  <a:cubicBezTo>
                    <a:pt x="93" y="397"/>
                    <a:pt x="10" y="310"/>
                    <a:pt x="10" y="203"/>
                  </a:cubicBezTo>
                </a:path>
              </a:pathLst>
            </a:custGeom>
            <a:noFill/>
            <a:ln w="12700" cap="flat">
              <a:solidFill>
                <a:srgbClr val="1A7B80">
                  <a:alpha val="94901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26" name="path 2126"/>
            <p:cNvSpPr/>
            <p:nvPr/>
          </p:nvSpPr>
          <p:spPr>
            <a:xfrm>
              <a:off x="153225" y="0"/>
              <a:ext cx="1321600" cy="2160270"/>
            </a:xfrm>
            <a:custGeom>
              <a:avLst/>
              <a:gdLst/>
              <a:ahLst/>
              <a:cxnLst/>
              <a:rect l="0" t="0" r="0" b="0"/>
              <a:pathLst>
                <a:path w="2081" h="3402">
                  <a:moveTo>
                    <a:pt x="10" y="3392"/>
                  </a:moveTo>
                  <a:lnTo>
                    <a:pt x="964" y="1989"/>
                  </a:lnTo>
                  <a:cubicBezTo>
                    <a:pt x="964" y="1989"/>
                    <a:pt x="1048" y="1843"/>
                    <a:pt x="1214" y="1829"/>
                  </a:cubicBezTo>
                  <a:cubicBezTo>
                    <a:pt x="1214" y="1829"/>
                    <a:pt x="1872" y="1829"/>
                    <a:pt x="1872" y="1829"/>
                  </a:cubicBezTo>
                  <a:cubicBezTo>
                    <a:pt x="1872" y="1829"/>
                    <a:pt x="2071" y="1852"/>
                    <a:pt x="2071" y="1645"/>
                  </a:cubicBezTo>
                  <a:cubicBezTo>
                    <a:pt x="2071" y="1645"/>
                    <a:pt x="2071" y="10"/>
                    <a:pt x="2071" y="10"/>
                  </a:cubicBezTo>
                </a:path>
              </a:pathLst>
            </a:custGeom>
            <a:noFill/>
            <a:ln w="12700" cap="flat">
              <a:solidFill>
                <a:srgbClr val="0070C0">
                  <a:alpha val="94901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28" name="path 2128"/>
            <p:cNvSpPr/>
            <p:nvPr/>
          </p:nvSpPr>
          <p:spPr>
            <a:xfrm>
              <a:off x="1362557" y="2071751"/>
              <a:ext cx="235711" cy="245770"/>
            </a:xfrm>
            <a:custGeom>
              <a:avLst/>
              <a:gdLst/>
              <a:ahLst/>
              <a:cxnLst/>
              <a:rect l="0" t="0" r="0" b="0"/>
              <a:pathLst>
                <a:path w="371" h="387">
                  <a:moveTo>
                    <a:pt x="0" y="193"/>
                  </a:moveTo>
                  <a:cubicBezTo>
                    <a:pt x="0" y="86"/>
                    <a:pt x="83" y="0"/>
                    <a:pt x="185" y="0"/>
                  </a:cubicBezTo>
                  <a:cubicBezTo>
                    <a:pt x="288" y="0"/>
                    <a:pt x="371" y="86"/>
                    <a:pt x="371" y="193"/>
                  </a:cubicBezTo>
                  <a:cubicBezTo>
                    <a:pt x="371" y="300"/>
                    <a:pt x="288" y="387"/>
                    <a:pt x="185" y="387"/>
                  </a:cubicBezTo>
                  <a:cubicBezTo>
                    <a:pt x="83" y="387"/>
                    <a:pt x="0" y="300"/>
                    <a:pt x="0" y="193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30" name="path 2130"/>
            <p:cNvSpPr/>
            <p:nvPr/>
          </p:nvSpPr>
          <p:spPr>
            <a:xfrm>
              <a:off x="1356207" y="2065401"/>
              <a:ext cx="248411" cy="258470"/>
            </a:xfrm>
            <a:custGeom>
              <a:avLst/>
              <a:gdLst/>
              <a:ahLst/>
              <a:cxnLst/>
              <a:rect l="0" t="0" r="0" b="0"/>
              <a:pathLst>
                <a:path w="391" h="407">
                  <a:moveTo>
                    <a:pt x="10" y="203"/>
                  </a:moveTo>
                  <a:cubicBezTo>
                    <a:pt x="10" y="96"/>
                    <a:pt x="93" y="10"/>
                    <a:pt x="195" y="10"/>
                  </a:cubicBezTo>
                  <a:cubicBezTo>
                    <a:pt x="298" y="10"/>
                    <a:pt x="381" y="96"/>
                    <a:pt x="381" y="203"/>
                  </a:cubicBezTo>
                  <a:cubicBezTo>
                    <a:pt x="381" y="310"/>
                    <a:pt x="298" y="397"/>
                    <a:pt x="195" y="397"/>
                  </a:cubicBezTo>
                  <a:cubicBezTo>
                    <a:pt x="93" y="397"/>
                    <a:pt x="10" y="310"/>
                    <a:pt x="10" y="203"/>
                  </a:cubicBezTo>
                </a:path>
              </a:pathLst>
            </a:custGeom>
            <a:noFill/>
            <a:ln w="12700" cap="flat">
              <a:solidFill>
                <a:srgbClr val="1A7B80">
                  <a:alpha val="94901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32" name="path 2132"/>
            <p:cNvSpPr/>
            <p:nvPr/>
          </p:nvSpPr>
          <p:spPr>
            <a:xfrm>
              <a:off x="1499463" y="0"/>
              <a:ext cx="1321561" cy="2160270"/>
            </a:xfrm>
            <a:custGeom>
              <a:avLst/>
              <a:gdLst/>
              <a:ahLst/>
              <a:cxnLst/>
              <a:rect l="0" t="0" r="0" b="0"/>
              <a:pathLst>
                <a:path w="2081" h="3402">
                  <a:moveTo>
                    <a:pt x="10" y="3392"/>
                  </a:moveTo>
                  <a:lnTo>
                    <a:pt x="964" y="1989"/>
                  </a:lnTo>
                  <a:cubicBezTo>
                    <a:pt x="964" y="1989"/>
                    <a:pt x="1047" y="1843"/>
                    <a:pt x="1214" y="1829"/>
                  </a:cubicBezTo>
                  <a:cubicBezTo>
                    <a:pt x="1214" y="1829"/>
                    <a:pt x="1872" y="1829"/>
                    <a:pt x="1872" y="1829"/>
                  </a:cubicBezTo>
                  <a:cubicBezTo>
                    <a:pt x="1872" y="1829"/>
                    <a:pt x="2071" y="1852"/>
                    <a:pt x="2071" y="1645"/>
                  </a:cubicBezTo>
                  <a:cubicBezTo>
                    <a:pt x="2071" y="1645"/>
                    <a:pt x="2071" y="10"/>
                    <a:pt x="2071" y="10"/>
                  </a:cubicBezTo>
                </a:path>
              </a:pathLst>
            </a:custGeom>
            <a:noFill/>
            <a:ln w="12700" cap="flat">
              <a:solidFill>
                <a:srgbClr val="0070C0">
                  <a:alpha val="94901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34" name="path 2134"/>
            <p:cNvSpPr/>
            <p:nvPr/>
          </p:nvSpPr>
          <p:spPr>
            <a:xfrm>
              <a:off x="2718790" y="2071751"/>
              <a:ext cx="235712" cy="245770"/>
            </a:xfrm>
            <a:custGeom>
              <a:avLst/>
              <a:gdLst/>
              <a:ahLst/>
              <a:cxnLst/>
              <a:rect l="0" t="0" r="0" b="0"/>
              <a:pathLst>
                <a:path w="371" h="387">
                  <a:moveTo>
                    <a:pt x="0" y="193"/>
                  </a:moveTo>
                  <a:cubicBezTo>
                    <a:pt x="0" y="86"/>
                    <a:pt x="83" y="0"/>
                    <a:pt x="185" y="0"/>
                  </a:cubicBezTo>
                  <a:cubicBezTo>
                    <a:pt x="288" y="0"/>
                    <a:pt x="371" y="86"/>
                    <a:pt x="371" y="193"/>
                  </a:cubicBezTo>
                  <a:cubicBezTo>
                    <a:pt x="371" y="300"/>
                    <a:pt x="288" y="387"/>
                    <a:pt x="185" y="387"/>
                  </a:cubicBezTo>
                  <a:cubicBezTo>
                    <a:pt x="83" y="387"/>
                    <a:pt x="0" y="300"/>
                    <a:pt x="0" y="193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36" name="path 2136"/>
            <p:cNvSpPr/>
            <p:nvPr/>
          </p:nvSpPr>
          <p:spPr>
            <a:xfrm>
              <a:off x="2712440" y="2065401"/>
              <a:ext cx="248412" cy="258470"/>
            </a:xfrm>
            <a:custGeom>
              <a:avLst/>
              <a:gdLst/>
              <a:ahLst/>
              <a:cxnLst/>
              <a:rect l="0" t="0" r="0" b="0"/>
              <a:pathLst>
                <a:path w="391" h="407">
                  <a:moveTo>
                    <a:pt x="10" y="203"/>
                  </a:moveTo>
                  <a:cubicBezTo>
                    <a:pt x="10" y="96"/>
                    <a:pt x="93" y="10"/>
                    <a:pt x="195" y="10"/>
                  </a:cubicBezTo>
                  <a:cubicBezTo>
                    <a:pt x="298" y="10"/>
                    <a:pt x="381" y="96"/>
                    <a:pt x="381" y="203"/>
                  </a:cubicBezTo>
                  <a:cubicBezTo>
                    <a:pt x="381" y="310"/>
                    <a:pt x="298" y="397"/>
                    <a:pt x="195" y="397"/>
                  </a:cubicBezTo>
                  <a:cubicBezTo>
                    <a:pt x="93" y="397"/>
                    <a:pt x="10" y="310"/>
                    <a:pt x="10" y="203"/>
                  </a:cubicBezTo>
                </a:path>
              </a:pathLst>
            </a:custGeom>
            <a:noFill/>
            <a:ln w="12700" cap="flat">
              <a:solidFill>
                <a:srgbClr val="1A7B80">
                  <a:alpha val="94901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38" name="path 2138"/>
            <p:cNvSpPr/>
            <p:nvPr/>
          </p:nvSpPr>
          <p:spPr>
            <a:xfrm>
              <a:off x="2851505" y="0"/>
              <a:ext cx="1321561" cy="2160270"/>
            </a:xfrm>
            <a:custGeom>
              <a:avLst/>
              <a:gdLst/>
              <a:ahLst/>
              <a:cxnLst/>
              <a:rect l="0" t="0" r="0" b="0"/>
              <a:pathLst>
                <a:path w="2081" h="3402">
                  <a:moveTo>
                    <a:pt x="10" y="3392"/>
                  </a:moveTo>
                  <a:lnTo>
                    <a:pt x="964" y="1989"/>
                  </a:lnTo>
                  <a:cubicBezTo>
                    <a:pt x="964" y="1989"/>
                    <a:pt x="1047" y="1843"/>
                    <a:pt x="1214" y="1829"/>
                  </a:cubicBezTo>
                  <a:cubicBezTo>
                    <a:pt x="1214" y="1829"/>
                    <a:pt x="1872" y="1829"/>
                    <a:pt x="1872" y="1829"/>
                  </a:cubicBezTo>
                  <a:cubicBezTo>
                    <a:pt x="1872" y="1829"/>
                    <a:pt x="2071" y="1852"/>
                    <a:pt x="2071" y="1645"/>
                  </a:cubicBezTo>
                  <a:cubicBezTo>
                    <a:pt x="2071" y="1645"/>
                    <a:pt x="2071" y="10"/>
                    <a:pt x="2071" y="10"/>
                  </a:cubicBezTo>
                </a:path>
              </a:pathLst>
            </a:custGeom>
            <a:noFill/>
            <a:ln w="12700" cap="flat">
              <a:solidFill>
                <a:srgbClr val="0070C0">
                  <a:alpha val="94901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40" name="path 2140"/>
            <p:cNvSpPr/>
            <p:nvPr/>
          </p:nvSpPr>
          <p:spPr>
            <a:xfrm>
              <a:off x="4075023" y="2071751"/>
              <a:ext cx="235711" cy="245770"/>
            </a:xfrm>
            <a:custGeom>
              <a:avLst/>
              <a:gdLst/>
              <a:ahLst/>
              <a:cxnLst/>
              <a:rect l="0" t="0" r="0" b="0"/>
              <a:pathLst>
                <a:path w="371" h="387">
                  <a:moveTo>
                    <a:pt x="0" y="193"/>
                  </a:moveTo>
                  <a:cubicBezTo>
                    <a:pt x="0" y="86"/>
                    <a:pt x="83" y="0"/>
                    <a:pt x="185" y="0"/>
                  </a:cubicBezTo>
                  <a:cubicBezTo>
                    <a:pt x="288" y="0"/>
                    <a:pt x="371" y="86"/>
                    <a:pt x="371" y="193"/>
                  </a:cubicBezTo>
                  <a:cubicBezTo>
                    <a:pt x="371" y="300"/>
                    <a:pt x="288" y="387"/>
                    <a:pt x="185" y="387"/>
                  </a:cubicBezTo>
                  <a:cubicBezTo>
                    <a:pt x="83" y="387"/>
                    <a:pt x="0" y="300"/>
                    <a:pt x="0" y="193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42" name="path 2142"/>
            <p:cNvSpPr/>
            <p:nvPr/>
          </p:nvSpPr>
          <p:spPr>
            <a:xfrm>
              <a:off x="4068673" y="2065401"/>
              <a:ext cx="248411" cy="258470"/>
            </a:xfrm>
            <a:custGeom>
              <a:avLst/>
              <a:gdLst/>
              <a:ahLst/>
              <a:cxnLst/>
              <a:rect l="0" t="0" r="0" b="0"/>
              <a:pathLst>
                <a:path w="391" h="407">
                  <a:moveTo>
                    <a:pt x="10" y="203"/>
                  </a:moveTo>
                  <a:cubicBezTo>
                    <a:pt x="10" y="96"/>
                    <a:pt x="93" y="10"/>
                    <a:pt x="195" y="10"/>
                  </a:cubicBezTo>
                  <a:cubicBezTo>
                    <a:pt x="298" y="10"/>
                    <a:pt x="381" y="96"/>
                    <a:pt x="381" y="203"/>
                  </a:cubicBezTo>
                  <a:cubicBezTo>
                    <a:pt x="381" y="310"/>
                    <a:pt x="298" y="397"/>
                    <a:pt x="195" y="397"/>
                  </a:cubicBezTo>
                  <a:cubicBezTo>
                    <a:pt x="93" y="397"/>
                    <a:pt x="10" y="310"/>
                    <a:pt x="10" y="203"/>
                  </a:cubicBezTo>
                </a:path>
              </a:pathLst>
            </a:custGeom>
            <a:noFill/>
            <a:ln w="12700" cap="flat">
              <a:solidFill>
                <a:srgbClr val="1A7B80">
                  <a:alpha val="94901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44" name="path 2144"/>
            <p:cNvSpPr/>
            <p:nvPr/>
          </p:nvSpPr>
          <p:spPr>
            <a:xfrm>
              <a:off x="4200753" y="0"/>
              <a:ext cx="1321561" cy="2160270"/>
            </a:xfrm>
            <a:custGeom>
              <a:avLst/>
              <a:gdLst/>
              <a:ahLst/>
              <a:cxnLst/>
              <a:rect l="0" t="0" r="0" b="0"/>
              <a:pathLst>
                <a:path w="2081" h="3402">
                  <a:moveTo>
                    <a:pt x="10" y="3392"/>
                  </a:moveTo>
                  <a:lnTo>
                    <a:pt x="964" y="1989"/>
                  </a:lnTo>
                  <a:cubicBezTo>
                    <a:pt x="964" y="1989"/>
                    <a:pt x="1047" y="1843"/>
                    <a:pt x="1214" y="1829"/>
                  </a:cubicBezTo>
                  <a:cubicBezTo>
                    <a:pt x="1214" y="1829"/>
                    <a:pt x="1872" y="1829"/>
                    <a:pt x="1872" y="1829"/>
                  </a:cubicBezTo>
                  <a:cubicBezTo>
                    <a:pt x="1872" y="1829"/>
                    <a:pt x="2071" y="1852"/>
                    <a:pt x="2071" y="1645"/>
                  </a:cubicBezTo>
                  <a:cubicBezTo>
                    <a:pt x="2071" y="1645"/>
                    <a:pt x="2071" y="10"/>
                    <a:pt x="2071" y="10"/>
                  </a:cubicBezTo>
                </a:path>
              </a:pathLst>
            </a:custGeom>
            <a:noFill/>
            <a:ln w="12700" cap="flat">
              <a:solidFill>
                <a:srgbClr val="0070C0">
                  <a:alpha val="94901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46" name="path 2146"/>
            <p:cNvSpPr/>
            <p:nvPr/>
          </p:nvSpPr>
          <p:spPr>
            <a:xfrm>
              <a:off x="5431256" y="2071751"/>
              <a:ext cx="235711" cy="245770"/>
            </a:xfrm>
            <a:custGeom>
              <a:avLst/>
              <a:gdLst/>
              <a:ahLst/>
              <a:cxnLst/>
              <a:rect l="0" t="0" r="0" b="0"/>
              <a:pathLst>
                <a:path w="371" h="387">
                  <a:moveTo>
                    <a:pt x="0" y="193"/>
                  </a:moveTo>
                  <a:cubicBezTo>
                    <a:pt x="0" y="86"/>
                    <a:pt x="83" y="0"/>
                    <a:pt x="185" y="0"/>
                  </a:cubicBezTo>
                  <a:cubicBezTo>
                    <a:pt x="287" y="0"/>
                    <a:pt x="371" y="86"/>
                    <a:pt x="371" y="193"/>
                  </a:cubicBezTo>
                  <a:cubicBezTo>
                    <a:pt x="371" y="300"/>
                    <a:pt x="287" y="387"/>
                    <a:pt x="185" y="387"/>
                  </a:cubicBezTo>
                  <a:cubicBezTo>
                    <a:pt x="83" y="387"/>
                    <a:pt x="0" y="300"/>
                    <a:pt x="0" y="193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48" name="path 2148"/>
            <p:cNvSpPr/>
            <p:nvPr/>
          </p:nvSpPr>
          <p:spPr>
            <a:xfrm>
              <a:off x="5424906" y="2065401"/>
              <a:ext cx="248411" cy="258470"/>
            </a:xfrm>
            <a:custGeom>
              <a:avLst/>
              <a:gdLst/>
              <a:ahLst/>
              <a:cxnLst/>
              <a:rect l="0" t="0" r="0" b="0"/>
              <a:pathLst>
                <a:path w="391" h="407">
                  <a:moveTo>
                    <a:pt x="10" y="203"/>
                  </a:moveTo>
                  <a:cubicBezTo>
                    <a:pt x="10" y="96"/>
                    <a:pt x="93" y="10"/>
                    <a:pt x="195" y="10"/>
                  </a:cubicBezTo>
                  <a:cubicBezTo>
                    <a:pt x="297" y="10"/>
                    <a:pt x="381" y="96"/>
                    <a:pt x="381" y="203"/>
                  </a:cubicBezTo>
                  <a:cubicBezTo>
                    <a:pt x="381" y="310"/>
                    <a:pt x="297" y="397"/>
                    <a:pt x="195" y="397"/>
                  </a:cubicBezTo>
                  <a:cubicBezTo>
                    <a:pt x="93" y="397"/>
                    <a:pt x="10" y="310"/>
                    <a:pt x="10" y="203"/>
                  </a:cubicBezTo>
                </a:path>
              </a:pathLst>
            </a:custGeom>
            <a:noFill/>
            <a:ln w="12700" cap="flat">
              <a:solidFill>
                <a:srgbClr val="1A7B80">
                  <a:alpha val="94901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50" name="path 2150"/>
            <p:cNvSpPr/>
            <p:nvPr/>
          </p:nvSpPr>
          <p:spPr>
            <a:xfrm>
              <a:off x="5549874" y="0"/>
              <a:ext cx="1321562" cy="2160270"/>
            </a:xfrm>
            <a:custGeom>
              <a:avLst/>
              <a:gdLst/>
              <a:ahLst/>
              <a:cxnLst/>
              <a:rect l="0" t="0" r="0" b="0"/>
              <a:pathLst>
                <a:path w="2081" h="3402">
                  <a:moveTo>
                    <a:pt x="10" y="3392"/>
                  </a:moveTo>
                  <a:lnTo>
                    <a:pt x="964" y="1989"/>
                  </a:lnTo>
                  <a:cubicBezTo>
                    <a:pt x="964" y="1989"/>
                    <a:pt x="1048" y="1843"/>
                    <a:pt x="1214" y="1829"/>
                  </a:cubicBezTo>
                  <a:cubicBezTo>
                    <a:pt x="1214" y="1829"/>
                    <a:pt x="1872" y="1829"/>
                    <a:pt x="1872" y="1829"/>
                  </a:cubicBezTo>
                  <a:cubicBezTo>
                    <a:pt x="1872" y="1829"/>
                    <a:pt x="2071" y="1852"/>
                    <a:pt x="2071" y="1645"/>
                  </a:cubicBezTo>
                  <a:cubicBezTo>
                    <a:pt x="2071" y="1645"/>
                    <a:pt x="2071" y="10"/>
                    <a:pt x="2071" y="10"/>
                  </a:cubicBezTo>
                </a:path>
              </a:pathLst>
            </a:custGeom>
            <a:noFill/>
            <a:ln w="12700" cap="flat">
              <a:solidFill>
                <a:srgbClr val="0070C0">
                  <a:alpha val="94901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52" name="path 2152"/>
            <p:cNvSpPr/>
            <p:nvPr/>
          </p:nvSpPr>
          <p:spPr>
            <a:xfrm>
              <a:off x="6787616" y="2071751"/>
              <a:ext cx="235584" cy="245770"/>
            </a:xfrm>
            <a:custGeom>
              <a:avLst/>
              <a:gdLst/>
              <a:ahLst/>
              <a:cxnLst/>
              <a:rect l="0" t="0" r="0" b="0"/>
              <a:pathLst>
                <a:path w="370" h="387">
                  <a:moveTo>
                    <a:pt x="0" y="193"/>
                  </a:moveTo>
                  <a:cubicBezTo>
                    <a:pt x="0" y="86"/>
                    <a:pt x="82" y="0"/>
                    <a:pt x="185" y="0"/>
                  </a:cubicBezTo>
                  <a:cubicBezTo>
                    <a:pt x="288" y="0"/>
                    <a:pt x="370" y="86"/>
                    <a:pt x="370" y="193"/>
                  </a:cubicBezTo>
                  <a:cubicBezTo>
                    <a:pt x="370" y="300"/>
                    <a:pt x="288" y="387"/>
                    <a:pt x="185" y="387"/>
                  </a:cubicBezTo>
                  <a:cubicBezTo>
                    <a:pt x="82" y="387"/>
                    <a:pt x="0" y="300"/>
                    <a:pt x="0" y="193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54" name="path 2154"/>
            <p:cNvSpPr/>
            <p:nvPr/>
          </p:nvSpPr>
          <p:spPr>
            <a:xfrm>
              <a:off x="6781266" y="2065401"/>
              <a:ext cx="248284" cy="258470"/>
            </a:xfrm>
            <a:custGeom>
              <a:avLst/>
              <a:gdLst/>
              <a:ahLst/>
              <a:cxnLst/>
              <a:rect l="0" t="0" r="0" b="0"/>
              <a:pathLst>
                <a:path w="390" h="407">
                  <a:moveTo>
                    <a:pt x="10" y="203"/>
                  </a:moveTo>
                  <a:cubicBezTo>
                    <a:pt x="10" y="96"/>
                    <a:pt x="92" y="10"/>
                    <a:pt x="195" y="10"/>
                  </a:cubicBezTo>
                  <a:cubicBezTo>
                    <a:pt x="298" y="10"/>
                    <a:pt x="380" y="96"/>
                    <a:pt x="380" y="203"/>
                  </a:cubicBezTo>
                  <a:cubicBezTo>
                    <a:pt x="380" y="310"/>
                    <a:pt x="298" y="397"/>
                    <a:pt x="195" y="397"/>
                  </a:cubicBezTo>
                  <a:cubicBezTo>
                    <a:pt x="92" y="397"/>
                    <a:pt x="10" y="310"/>
                    <a:pt x="10" y="203"/>
                  </a:cubicBezTo>
                </a:path>
              </a:pathLst>
            </a:custGeom>
            <a:noFill/>
            <a:ln w="12700" cap="flat">
              <a:solidFill>
                <a:srgbClr val="1A7B80">
                  <a:alpha val="94901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56" name="path 2156"/>
            <p:cNvSpPr/>
            <p:nvPr/>
          </p:nvSpPr>
          <p:spPr>
            <a:xfrm>
              <a:off x="6898995" y="0"/>
              <a:ext cx="1321562" cy="2160270"/>
            </a:xfrm>
            <a:custGeom>
              <a:avLst/>
              <a:gdLst/>
              <a:ahLst/>
              <a:cxnLst/>
              <a:rect l="0" t="0" r="0" b="0"/>
              <a:pathLst>
                <a:path w="2081" h="3402">
                  <a:moveTo>
                    <a:pt x="10" y="3392"/>
                  </a:moveTo>
                  <a:lnTo>
                    <a:pt x="964" y="1989"/>
                  </a:lnTo>
                  <a:cubicBezTo>
                    <a:pt x="964" y="1989"/>
                    <a:pt x="1048" y="1843"/>
                    <a:pt x="1214" y="1829"/>
                  </a:cubicBezTo>
                  <a:cubicBezTo>
                    <a:pt x="1214" y="1829"/>
                    <a:pt x="1872" y="1829"/>
                    <a:pt x="1872" y="1829"/>
                  </a:cubicBezTo>
                  <a:cubicBezTo>
                    <a:pt x="1872" y="1829"/>
                    <a:pt x="2071" y="1852"/>
                    <a:pt x="2071" y="1645"/>
                  </a:cubicBezTo>
                  <a:cubicBezTo>
                    <a:pt x="2071" y="1645"/>
                    <a:pt x="2071" y="10"/>
                    <a:pt x="2071" y="10"/>
                  </a:cubicBezTo>
                </a:path>
              </a:pathLst>
            </a:custGeom>
            <a:noFill/>
            <a:ln w="12700" cap="flat">
              <a:solidFill>
                <a:srgbClr val="0070C0">
                  <a:alpha val="94901"/>
                </a:srgbClr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158" name="path 2158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160" name="table 2160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008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个人绩效合约形成六步法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162" name="textbox 2162"/>
          <p:cNvSpPr/>
          <p:nvPr/>
        </p:nvSpPr>
        <p:spPr>
          <a:xfrm>
            <a:off x="6063664" y="1563065"/>
            <a:ext cx="1163319" cy="1195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indent="3810" algn="l" rtl="0" eaLnBrk="0">
              <a:lnSpc>
                <a:spcPct val="124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个人对绩效合约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的阐述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algn="l" rtl="0" eaLnBrk="0">
              <a:lnSpc>
                <a:spcPct val="98000"/>
              </a:lnSpc>
              <a:spcBef>
                <a:spcPts val="675"/>
              </a:spcBef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他人予以“挅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indent="-8255" algn="l" rtl="0" eaLnBrk="0">
              <a:lnSpc>
                <a:spcPct val="124000"/>
              </a:lnSpc>
              <a:spcBef>
                <a:spcPts val="5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刺”，让PPC在PK</a:t>
            </a: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中趋于合理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64" name="textbox 2164"/>
          <p:cNvSpPr/>
          <p:nvPr/>
        </p:nvSpPr>
        <p:spPr>
          <a:xfrm>
            <a:off x="4561757" y="1634560"/>
            <a:ext cx="1287144" cy="9442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9525" algn="l" rtl="0" eaLnBrk="0">
              <a:lnSpc>
                <a:spcPct val="124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就草稿内容不上级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沟通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9525" algn="l" rtl="0" eaLnBrk="0">
              <a:lnSpc>
                <a:spcPct val="124000"/>
              </a:lnSpc>
              <a:spcBef>
                <a:spcPts val="0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根据上级意见进行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修正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66" name="textbox 2166"/>
          <p:cNvSpPr/>
          <p:nvPr/>
        </p:nvSpPr>
        <p:spPr>
          <a:xfrm>
            <a:off x="1867746" y="1634560"/>
            <a:ext cx="1286510" cy="945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124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年度绩效管理政策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PPC设定觃则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9525" algn="l" rtl="0" eaLnBrk="0">
              <a:lnSpc>
                <a:spcPct val="124000"/>
              </a:lnSpc>
              <a:spcBef>
                <a:spcPts val="5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年度绩效管理推进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68" name="textbox 2168"/>
          <p:cNvSpPr/>
          <p:nvPr/>
        </p:nvSpPr>
        <p:spPr>
          <a:xfrm>
            <a:off x="385124" y="192115"/>
            <a:ext cx="4735829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第四章   个人绩效合约</a:t>
            </a: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PK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会：塑造承诺型绩效文化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70" name="picture 2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172" name="textbox 2172"/>
          <p:cNvSpPr/>
          <p:nvPr/>
        </p:nvSpPr>
        <p:spPr>
          <a:xfrm>
            <a:off x="3346989" y="1634560"/>
            <a:ext cx="1005839" cy="945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indent="2540" algn="l" rtl="0" eaLnBrk="0">
              <a:lnSpc>
                <a:spcPct val="124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高中层解码会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阶段性结束后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9525" algn="l" rtl="0" eaLnBrk="0">
              <a:lnSpc>
                <a:spcPct val="124000"/>
              </a:lnSpc>
              <a:spcBef>
                <a:spcPts val="5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间歇期间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74" name="textbox 2174"/>
          <p:cNvSpPr/>
          <p:nvPr/>
        </p:nvSpPr>
        <p:spPr>
          <a:xfrm>
            <a:off x="7286845" y="1634560"/>
            <a:ext cx="1274444" cy="692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形式上的衎掍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680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仦式感带来的激情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0"/>
              </a:spcBef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降低会议成本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76" name="textbox 2176"/>
          <p:cNvSpPr/>
          <p:nvPr/>
        </p:nvSpPr>
        <p:spPr>
          <a:xfrm>
            <a:off x="733035" y="1634560"/>
            <a:ext cx="854075" cy="944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上级的期望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690"/>
              </a:spcBef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企业的硬仗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685"/>
              </a:spcBef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户的期望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5"/>
              </a:spcBef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个人的职责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78" name="textbox 2178"/>
          <p:cNvSpPr/>
          <p:nvPr/>
        </p:nvSpPr>
        <p:spPr>
          <a:xfrm>
            <a:off x="2796917" y="4015892"/>
            <a:ext cx="912494" cy="448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330" indent="-87630" algn="l" rtl="0" eaLnBrk="0">
              <a:lnSpc>
                <a:spcPct val="99000"/>
              </a:lnSpc>
            </a:pPr>
            <a:r>
              <a:rPr sz="1400" b="1" kern="0" spc="-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受约人自行</a:t>
            </a:r>
            <a:r>
              <a:rPr sz="1400" b="1" kern="0" spc="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拟定PPC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80" name="textbox 2180"/>
          <p:cNvSpPr/>
          <p:nvPr/>
        </p:nvSpPr>
        <p:spPr>
          <a:xfrm>
            <a:off x="4082792" y="4015892"/>
            <a:ext cx="912494" cy="4470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7960" indent="-175260" algn="l" rtl="0" eaLnBrk="0">
              <a:lnSpc>
                <a:spcPct val="99000"/>
              </a:lnSpc>
            </a:pPr>
            <a:r>
              <a:rPr sz="1400" b="1" kern="0" spc="-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受约人不上</a:t>
            </a:r>
            <a:r>
              <a:rPr sz="1400" b="1" kern="0" spc="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级沟通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82" name="textbox 2182"/>
          <p:cNvSpPr/>
          <p:nvPr/>
        </p:nvSpPr>
        <p:spPr>
          <a:xfrm>
            <a:off x="6871799" y="4015892"/>
            <a:ext cx="909955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5420" indent="-172720" algn="l" rtl="0" eaLnBrk="0">
              <a:lnSpc>
                <a:spcPct val="99000"/>
              </a:lnSpc>
            </a:pPr>
            <a:r>
              <a:rPr sz="1400" b="1" kern="0" spc="-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召开现场签 </a:t>
            </a:r>
            <a:r>
              <a:rPr sz="1400" b="1" kern="0" spc="-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约仪式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84" name="textbox 2184"/>
          <p:cNvSpPr/>
          <p:nvPr/>
        </p:nvSpPr>
        <p:spPr>
          <a:xfrm>
            <a:off x="5444447" y="4015892"/>
            <a:ext cx="908685" cy="445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2235" indent="-89535" algn="l" rtl="0" eaLnBrk="0">
              <a:lnSpc>
                <a:spcPct val="98000"/>
              </a:lnSpc>
            </a:pPr>
            <a:r>
              <a:rPr sz="1400" b="1" kern="0" spc="-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召开PPC评</a:t>
            </a:r>
            <a:r>
              <a:rPr sz="1400" b="1" kern="0" spc="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审认论会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86" name="textbox 2186"/>
          <p:cNvSpPr/>
          <p:nvPr/>
        </p:nvSpPr>
        <p:spPr>
          <a:xfrm>
            <a:off x="129451" y="3997242"/>
            <a:ext cx="736600" cy="4470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255" algn="l" rtl="0" eaLnBrk="0">
              <a:lnSpc>
                <a:spcPct val="99000"/>
              </a:lnSpc>
            </a:pPr>
            <a:r>
              <a:rPr sz="1400" b="1" kern="0" spc="-3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明确需求</a:t>
            </a:r>
            <a:r>
              <a:rPr sz="1400" b="1" kern="0" spc="3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收集来源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88" name="textbox 2188"/>
          <p:cNvSpPr/>
          <p:nvPr/>
        </p:nvSpPr>
        <p:spPr>
          <a:xfrm>
            <a:off x="1439298" y="4026808"/>
            <a:ext cx="735965" cy="4470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99000"/>
              </a:lnSpc>
            </a:pPr>
            <a:r>
              <a:rPr sz="1400" b="1" kern="0" spc="-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开展PPC</a:t>
            </a:r>
            <a:r>
              <a:rPr sz="1400" b="1" kern="0" spc="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303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初步沟通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90" name="path 2190"/>
          <p:cNvSpPr/>
          <p:nvPr/>
        </p:nvSpPr>
        <p:spPr>
          <a:xfrm>
            <a:off x="2500249" y="3643376"/>
            <a:ext cx="178688" cy="257124"/>
          </a:xfrm>
          <a:custGeom>
            <a:avLst/>
            <a:gdLst/>
            <a:ahLst/>
            <a:cxnLst/>
            <a:rect l="0" t="0" r="0" b="0"/>
            <a:pathLst>
              <a:path w="281" h="404">
                <a:moveTo>
                  <a:pt x="0" y="0"/>
                </a:moveTo>
                <a:lnTo>
                  <a:pt x="281" y="202"/>
                </a:lnTo>
                <a:lnTo>
                  <a:pt x="0" y="404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92" name="path 2192"/>
          <p:cNvSpPr/>
          <p:nvPr/>
        </p:nvSpPr>
        <p:spPr>
          <a:xfrm>
            <a:off x="1035811" y="3657600"/>
            <a:ext cx="178600" cy="257187"/>
          </a:xfrm>
          <a:custGeom>
            <a:avLst/>
            <a:gdLst/>
            <a:ahLst/>
            <a:cxnLst/>
            <a:rect l="0" t="0" r="0" b="0"/>
            <a:pathLst>
              <a:path w="281" h="405">
                <a:moveTo>
                  <a:pt x="0" y="0"/>
                </a:moveTo>
                <a:lnTo>
                  <a:pt x="281" y="202"/>
                </a:lnTo>
                <a:lnTo>
                  <a:pt x="0" y="405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94" name="path 2194"/>
          <p:cNvSpPr/>
          <p:nvPr/>
        </p:nvSpPr>
        <p:spPr>
          <a:xfrm>
            <a:off x="6500875" y="3643376"/>
            <a:ext cx="178562" cy="257124"/>
          </a:xfrm>
          <a:custGeom>
            <a:avLst/>
            <a:gdLst/>
            <a:ahLst/>
            <a:cxnLst/>
            <a:rect l="0" t="0" r="0" b="0"/>
            <a:pathLst>
              <a:path w="281" h="404">
                <a:moveTo>
                  <a:pt x="0" y="0"/>
                </a:moveTo>
                <a:lnTo>
                  <a:pt x="281" y="202"/>
                </a:lnTo>
                <a:lnTo>
                  <a:pt x="0" y="404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96" name="path 2196"/>
          <p:cNvSpPr/>
          <p:nvPr/>
        </p:nvSpPr>
        <p:spPr>
          <a:xfrm>
            <a:off x="3857625" y="3643376"/>
            <a:ext cx="178561" cy="257124"/>
          </a:xfrm>
          <a:custGeom>
            <a:avLst/>
            <a:gdLst/>
            <a:ahLst/>
            <a:cxnLst/>
            <a:rect l="0" t="0" r="0" b="0"/>
            <a:pathLst>
              <a:path w="281" h="404">
                <a:moveTo>
                  <a:pt x="0" y="0"/>
                </a:moveTo>
                <a:lnTo>
                  <a:pt x="281" y="202"/>
                </a:lnTo>
                <a:lnTo>
                  <a:pt x="0" y="404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98" name="path 2198"/>
          <p:cNvSpPr/>
          <p:nvPr/>
        </p:nvSpPr>
        <p:spPr>
          <a:xfrm>
            <a:off x="5143500" y="3643376"/>
            <a:ext cx="178561" cy="257124"/>
          </a:xfrm>
          <a:custGeom>
            <a:avLst/>
            <a:gdLst/>
            <a:ahLst/>
            <a:cxnLst/>
            <a:rect l="0" t="0" r="0" b="0"/>
            <a:pathLst>
              <a:path w="281" h="404">
                <a:moveTo>
                  <a:pt x="0" y="0"/>
                </a:moveTo>
                <a:lnTo>
                  <a:pt x="281" y="202"/>
                </a:lnTo>
                <a:lnTo>
                  <a:pt x="0" y="404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rect 220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02" name="textbox 2202"/>
          <p:cNvSpPr/>
          <p:nvPr/>
        </p:nvSpPr>
        <p:spPr>
          <a:xfrm>
            <a:off x="5082082" y="1401267"/>
            <a:ext cx="3767454" cy="2874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和别的企业比，和优秀的标杆比，和同类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其他单位比，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160"/>
              </a:lnSpc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和别人比，让叐约人明晰差距，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争创佳绩。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820" indent="5080" algn="l" rtl="0" eaLnBrk="0">
              <a:lnSpc>
                <a:spcPct val="139000"/>
              </a:lnSpc>
              <a:spcBef>
                <a:spcPts val="37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即不叐约人个人过往的成绩比，劣其超越历叱、自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我，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持续改进，拒绝平庸。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820" indent="12700" algn="l" rtl="0" eaLnBrk="0">
              <a:lnSpc>
                <a:spcPct val="140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由参会人员对叐约人自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行拟定的PPC草稿的合理性、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挅战性、公平性进行集体评审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04" name="picture 2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2249" y="1527301"/>
            <a:ext cx="2265070" cy="3552780"/>
          </a:xfrm>
          <a:prstGeom prst="rect">
            <a:avLst/>
          </a:prstGeom>
        </p:spPr>
      </p:pic>
      <p:sp>
        <p:nvSpPr>
          <p:cNvPr id="2206" name="rect 2206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08" name="rect 2208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10" name="textbox 2210"/>
          <p:cNvSpPr/>
          <p:nvPr/>
        </p:nvSpPr>
        <p:spPr>
          <a:xfrm>
            <a:off x="385124" y="192115"/>
            <a:ext cx="7710169" cy="709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第四章   个人绩效合约</a:t>
            </a: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PK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会：塑造承诺型绩效文化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个人绩效合约目标更有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挅战性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12" name="picture 22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grpSp>
        <p:nvGrpSpPr>
          <p:cNvPr id="228" name="group 228"/>
          <p:cNvGrpSpPr/>
          <p:nvPr/>
        </p:nvGrpSpPr>
        <p:grpSpPr>
          <a:xfrm rot="21600000">
            <a:off x="3240024" y="2519171"/>
            <a:ext cx="1687068" cy="702564"/>
            <a:chOff x="0" y="0"/>
            <a:chExt cx="1687068" cy="702564"/>
          </a:xfrm>
        </p:grpSpPr>
        <p:pic>
          <p:nvPicPr>
            <p:cNvPr id="2214" name="picture 22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687068" cy="702564"/>
            </a:xfrm>
            <a:prstGeom prst="rect">
              <a:avLst/>
            </a:prstGeom>
          </p:spPr>
        </p:pic>
        <p:sp>
          <p:nvSpPr>
            <p:cNvPr id="2216" name="textbox 2216"/>
            <p:cNvSpPr/>
            <p:nvPr/>
          </p:nvSpPr>
          <p:spPr>
            <a:xfrm>
              <a:off x="-12700" y="-12700"/>
              <a:ext cx="1712595" cy="7524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90220" algn="l" rtl="0" eaLnBrk="0">
                <a:lnSpc>
                  <a:spcPct val="97000"/>
                </a:lnSpc>
              </a:pPr>
              <a:r>
                <a:rPr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纵向比较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30" name="group 230"/>
          <p:cNvGrpSpPr/>
          <p:nvPr/>
        </p:nvGrpSpPr>
        <p:grpSpPr>
          <a:xfrm rot="21600000">
            <a:off x="3240024" y="1319784"/>
            <a:ext cx="1687068" cy="702563"/>
            <a:chOff x="0" y="0"/>
            <a:chExt cx="1687068" cy="702563"/>
          </a:xfrm>
        </p:grpSpPr>
        <p:pic>
          <p:nvPicPr>
            <p:cNvPr id="2218" name="picture 22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687068" cy="702563"/>
            </a:xfrm>
            <a:prstGeom prst="rect">
              <a:avLst/>
            </a:prstGeom>
          </p:spPr>
        </p:pic>
        <p:sp>
          <p:nvSpPr>
            <p:cNvPr id="2220" name="textbox 2220"/>
            <p:cNvSpPr/>
            <p:nvPr/>
          </p:nvSpPr>
          <p:spPr>
            <a:xfrm>
              <a:off x="-12700" y="-12700"/>
              <a:ext cx="1712595" cy="7524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89585" algn="l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横向比较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32" name="group 232"/>
          <p:cNvGrpSpPr/>
          <p:nvPr/>
        </p:nvGrpSpPr>
        <p:grpSpPr>
          <a:xfrm rot="21600000">
            <a:off x="3240024" y="3720083"/>
            <a:ext cx="1687068" cy="701040"/>
            <a:chOff x="0" y="0"/>
            <a:chExt cx="1687068" cy="701040"/>
          </a:xfrm>
        </p:grpSpPr>
        <p:pic>
          <p:nvPicPr>
            <p:cNvPr id="2222" name="picture 22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687068" cy="701040"/>
            </a:xfrm>
            <a:prstGeom prst="rect">
              <a:avLst/>
            </a:prstGeom>
          </p:spPr>
        </p:pic>
        <p:sp>
          <p:nvSpPr>
            <p:cNvPr id="2224" name="textbox 2224"/>
            <p:cNvSpPr/>
            <p:nvPr/>
          </p:nvSpPr>
          <p:spPr>
            <a:xfrm>
              <a:off x="-12700" y="-12700"/>
              <a:ext cx="1712595" cy="7537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26060" algn="l" rtl="0" eaLnBrk="0">
                <a:lnSpc>
                  <a:spcPct val="98000"/>
                </a:lnSpc>
                <a:tabLst>
                  <a:tab pos="440055" algn="l"/>
                </a:tabLst>
              </a:pP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集体评审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26" name="path 2226"/>
            <p:cNvSpPr/>
            <p:nvPr/>
          </p:nvSpPr>
          <p:spPr>
            <a:xfrm>
              <a:off x="69849" y="260743"/>
              <a:ext cx="144017" cy="179260"/>
            </a:xfrm>
            <a:custGeom>
              <a:avLst/>
              <a:gdLst/>
              <a:ahLst/>
              <a:cxnLst/>
              <a:rect l="0" t="0" r="0" b="0"/>
              <a:pathLst>
                <a:path w="226" h="282">
                  <a:moveTo>
                    <a:pt x="0" y="141"/>
                  </a:moveTo>
                  <a:cubicBezTo>
                    <a:pt x="0" y="63"/>
                    <a:pt x="50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lnTo>
                    <a:pt x="113" y="0"/>
                  </a:lnTo>
                  <a:cubicBezTo>
                    <a:pt x="175" y="0"/>
                    <a:pt x="226" y="63"/>
                    <a:pt x="226" y="141"/>
                  </a:cubicBezTo>
                  <a:lnTo>
                    <a:pt x="226" y="141"/>
                  </a:lnTo>
                  <a:cubicBezTo>
                    <a:pt x="226" y="219"/>
                    <a:pt x="175" y="282"/>
                    <a:pt x="113" y="282"/>
                  </a:cubicBezTo>
                  <a:cubicBezTo>
                    <a:pt x="113" y="282"/>
                    <a:pt x="113" y="282"/>
                    <a:pt x="113" y="282"/>
                  </a:cubicBezTo>
                  <a:lnTo>
                    <a:pt x="113" y="282"/>
                  </a:lnTo>
                  <a:cubicBezTo>
                    <a:pt x="50" y="282"/>
                    <a:pt x="0" y="219"/>
                    <a:pt x="0" y="14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28" name="path 2228"/>
          <p:cNvSpPr/>
          <p:nvPr/>
        </p:nvSpPr>
        <p:spPr>
          <a:xfrm>
            <a:off x="2928239" y="1664716"/>
            <a:ext cx="275208" cy="2412085"/>
          </a:xfrm>
          <a:custGeom>
            <a:avLst/>
            <a:gdLst/>
            <a:ahLst/>
            <a:cxnLst/>
            <a:rect l="0" t="0" r="0" b="0"/>
            <a:pathLst>
              <a:path w="433" h="3798">
                <a:moveTo>
                  <a:pt x="433" y="10"/>
                </a:moveTo>
                <a:lnTo>
                  <a:pt x="10" y="10"/>
                </a:lnTo>
                <a:lnTo>
                  <a:pt x="10" y="1899"/>
                </a:lnTo>
                <a:moveTo>
                  <a:pt x="10" y="1899"/>
                </a:moveTo>
                <a:lnTo>
                  <a:pt x="10" y="3788"/>
                </a:lnTo>
                <a:lnTo>
                  <a:pt x="433" y="3788"/>
                </a:lnTo>
                <a:moveTo>
                  <a:pt x="433" y="1899"/>
                </a:moveTo>
                <a:lnTo>
                  <a:pt x="10" y="1899"/>
                </a:lnTo>
              </a:path>
            </a:pathLst>
          </a:custGeom>
          <a:noFill/>
          <a:ln w="12700" cap="flat">
            <a:solidFill>
              <a:srgbClr val="004A82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rect 22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232" name="table 2232"/>
          <p:cNvGraphicFramePr>
            <a:graphicFrameLocks noGrp="1"/>
          </p:cNvGraphicFramePr>
          <p:nvPr/>
        </p:nvGraphicFramePr>
        <p:xfrm>
          <a:off x="285724" y="993775"/>
          <a:ext cx="8429625" cy="3590290"/>
        </p:xfrm>
        <a:graphic>
          <a:graphicData uri="http://schemas.openxmlformats.org/drawingml/2006/table">
            <a:tbl>
              <a:tblPr/>
              <a:tblGrid>
                <a:gridCol w="1053464"/>
                <a:gridCol w="1811020"/>
                <a:gridCol w="1679575"/>
                <a:gridCol w="1778000"/>
                <a:gridCol w="2107564"/>
              </a:tblGrid>
              <a:tr h="3111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814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工具方法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199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BSC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438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KPI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487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OKR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7404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80465" algn="l" rtl="0" eaLnBrk="0">
                        <a:lnSpc>
                          <a:spcPts val="115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相同之处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5610" algn="l" rtl="0" eaLnBrk="0">
                        <a:lnSpc>
                          <a:spcPts val="116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源于目标管理理论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04340" algn="l" rtl="0" eaLnBrk="0">
                        <a:lnSpc>
                          <a:spcPct val="98000"/>
                        </a:lnSpc>
                        <a:spcBef>
                          <a:spcPts val="45"/>
                        </a:spcBef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是战略管理、绩效管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理领域的常用工具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04975" algn="l" rtl="0" eaLnBrk="0">
                        <a:lnSpc>
                          <a:spcPts val="1200"/>
                        </a:lnSpc>
                      </a:pP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体现了目标制定的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SMART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原则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4">
                <a:tc rowSpan="10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685" algn="l" rtl="0" eaLnBrk="0">
                        <a:lnSpc>
                          <a:spcPts val="115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不同之处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2780" algn="l" rtl="0" eaLnBrk="0">
                        <a:lnSpc>
                          <a:spcPts val="1155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激励导向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9740" algn="l" rtl="0" eaLnBrk="0">
                        <a:lnSpc>
                          <a:spcPts val="1155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外在动机激励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9270" algn="l" rtl="0" eaLnBrk="0">
                        <a:lnSpc>
                          <a:spcPts val="1155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外在动机激励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6435" algn="l" rtl="0" eaLnBrk="0">
                        <a:lnSpc>
                          <a:spcPts val="1155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内在动机激励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69"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3415" algn="l" rtl="0" eaLnBrk="0">
                        <a:lnSpc>
                          <a:spcPts val="1165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指标体系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1010" algn="l" rtl="0" eaLnBrk="0">
                        <a:lnSpc>
                          <a:spcPts val="1165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全面指标体系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0675" algn="l" rtl="0" eaLnBrk="0">
                        <a:lnSpc>
                          <a:spcPts val="1155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关键／单一指标体系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5640" algn="l" rtl="0" eaLnBrk="0">
                        <a:lnSpc>
                          <a:spcPts val="116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少量指标体系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4"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4050" algn="l" rtl="0" eaLnBrk="0">
                        <a:lnSpc>
                          <a:spcPts val="1155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量化要求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1510" algn="l" rtl="0" eaLnBrk="0">
                        <a:lnSpc>
                          <a:spcPts val="1165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全量化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01040" algn="l" rtl="0" eaLnBrk="0">
                        <a:lnSpc>
                          <a:spcPts val="1165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全量化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5490" algn="l" rtl="0" eaLnBrk="0">
                        <a:lnSpc>
                          <a:spcPts val="116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仅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KR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量化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69"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3415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刷新频率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88645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年度为主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4675" algn="l" rtl="0" eaLnBrk="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年度或季度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3870" algn="l" rtl="0" eaLnBrk="0">
                        <a:lnSpc>
                          <a:spcPts val="112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季度为主（或更短）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3415" algn="l" rtl="0" eaLnBrk="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公开程度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0240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不确定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0675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部分公开，直线了解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5140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全面公开，高度协同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69"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3415" algn="l" rtl="0" eaLnBrk="0">
                        <a:lnSpc>
                          <a:spcPts val="115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考核挂钩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4050" algn="l" rtl="0" eaLnBrk="0">
                        <a:lnSpc>
                          <a:spcPts val="1155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强挂钩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03580" algn="l" rtl="0" eaLnBrk="0">
                        <a:lnSpc>
                          <a:spcPts val="1155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强挂钩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7410" algn="l" rtl="0" eaLnBrk="0">
                        <a:lnSpc>
                          <a:spcPts val="117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弱挂钩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69"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3415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考核方式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88645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直线考核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8175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直线考核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8195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360°考核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4"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4050" algn="l" rtl="0" eaLnBrk="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实施难点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1145" algn="l" rtl="0" eaLnBrk="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业务逡辑的因果关系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0675" algn="l" rtl="0" eaLnBrk="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业务流程清晰可衡量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6410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员工不组织同心同德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54"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4685" algn="l" rtl="0" eaLnBrk="0">
                        <a:lnSpc>
                          <a:spcPts val="116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关注重点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3415" indent="-507365" algn="l" rtl="0" eaLnBrk="0">
                        <a:lnSpc>
                          <a:spcPct val="109000"/>
                        </a:lnSpc>
                        <a:spcBef>
                          <a:spcPts val="5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指标的全面性、系统性、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平衡性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7040" algn="l" rtl="0" eaLnBrk="0">
                        <a:lnSpc>
                          <a:spcPts val="115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指标的可衡量性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28650" algn="l" rtl="0" eaLnBrk="0">
                        <a:lnSpc>
                          <a:spcPts val="115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目标的可挅战性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19"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4685" algn="l" rtl="0" eaLnBrk="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组织文化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4510" algn="l" rtl="0" eaLnBrk="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掎制型文化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4040" algn="l" rtl="0" eaLnBrk="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掎制型文化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5140" algn="l" rtl="0" eaLnBrk="0">
                        <a:lnSpc>
                          <a:spcPts val="1165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承诺型、内驱型文化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34" name="rect 2234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36" name="rect 2236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38" name="textbox 2238"/>
          <p:cNvSpPr/>
          <p:nvPr/>
        </p:nvSpPr>
        <p:spPr>
          <a:xfrm>
            <a:off x="385124" y="192115"/>
            <a:ext cx="7710169" cy="723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第四章   个人绩效合约</a:t>
            </a: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PK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会：塑造承诺型绩效文化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BSC、</a:t>
            </a:r>
            <a:r>
              <a:rPr sz="1500" strike="sngStrike" kern="0" spc="-2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KPI、OKR的异同比较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40" name="picture 2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242" name="textbox 2242"/>
          <p:cNvSpPr/>
          <p:nvPr/>
        </p:nvSpPr>
        <p:spPr>
          <a:xfrm>
            <a:off x="3588784" y="4758328"/>
            <a:ext cx="2124075" cy="2324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BSC、</a:t>
            </a:r>
            <a:r>
              <a:rPr sz="14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KPI和OKR异同比较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rect 22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34" name="group 234"/>
          <p:cNvGrpSpPr/>
          <p:nvPr/>
        </p:nvGrpSpPr>
        <p:grpSpPr>
          <a:xfrm rot="21600000">
            <a:off x="576237" y="1214374"/>
            <a:ext cx="3941280" cy="3580117"/>
            <a:chOff x="0" y="0"/>
            <a:chExt cx="3941280" cy="3580117"/>
          </a:xfrm>
        </p:grpSpPr>
        <p:sp>
          <p:nvSpPr>
            <p:cNvPr id="2246" name="path 2246"/>
            <p:cNvSpPr/>
            <p:nvPr/>
          </p:nvSpPr>
          <p:spPr>
            <a:xfrm>
              <a:off x="395287" y="379729"/>
              <a:ext cx="3200425" cy="3200387"/>
            </a:xfrm>
            <a:custGeom>
              <a:avLst/>
              <a:gdLst/>
              <a:ahLst/>
              <a:cxnLst/>
              <a:rect l="0" t="0" r="0" b="0"/>
              <a:pathLst>
                <a:path w="5040" h="5039">
                  <a:moveTo>
                    <a:pt x="45" y="2520"/>
                  </a:moveTo>
                  <a:cubicBezTo>
                    <a:pt x="45" y="1153"/>
                    <a:pt x="1153" y="45"/>
                    <a:pt x="2520" y="45"/>
                  </a:cubicBezTo>
                  <a:cubicBezTo>
                    <a:pt x="2520" y="45"/>
                    <a:pt x="2520" y="45"/>
                    <a:pt x="2520" y="45"/>
                  </a:cubicBezTo>
                  <a:lnTo>
                    <a:pt x="2520" y="45"/>
                  </a:lnTo>
                  <a:cubicBezTo>
                    <a:pt x="3886" y="45"/>
                    <a:pt x="4995" y="1153"/>
                    <a:pt x="4995" y="2520"/>
                  </a:cubicBezTo>
                  <a:cubicBezTo>
                    <a:pt x="4995" y="2520"/>
                    <a:pt x="4995" y="2520"/>
                    <a:pt x="4995" y="2520"/>
                  </a:cubicBezTo>
                  <a:lnTo>
                    <a:pt x="4995" y="2520"/>
                  </a:lnTo>
                  <a:cubicBezTo>
                    <a:pt x="4995" y="3886"/>
                    <a:pt x="3886" y="4994"/>
                    <a:pt x="2520" y="4994"/>
                  </a:cubicBezTo>
                  <a:cubicBezTo>
                    <a:pt x="2520" y="4994"/>
                    <a:pt x="2520" y="4994"/>
                    <a:pt x="2520" y="4994"/>
                  </a:cubicBezTo>
                  <a:lnTo>
                    <a:pt x="2520" y="4994"/>
                  </a:lnTo>
                  <a:cubicBezTo>
                    <a:pt x="1153" y="4994"/>
                    <a:pt x="45" y="3886"/>
                    <a:pt x="45" y="2520"/>
                  </a:cubicBezTo>
                  <a:cubicBezTo>
                    <a:pt x="45" y="2520"/>
                    <a:pt x="45" y="2520"/>
                    <a:pt x="45" y="2520"/>
                  </a:cubicBezTo>
                </a:path>
              </a:pathLst>
            </a:custGeom>
            <a:noFill/>
            <a:ln w="57150" cap="flat">
              <a:solidFill>
                <a:srgbClr val="D9D9D9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48" name="path 2248"/>
            <p:cNvSpPr/>
            <p:nvPr/>
          </p:nvSpPr>
          <p:spPr>
            <a:xfrm>
              <a:off x="1566887" y="0"/>
              <a:ext cx="928624" cy="928750"/>
            </a:xfrm>
            <a:custGeom>
              <a:avLst/>
              <a:gdLst/>
              <a:ahLst/>
              <a:cxnLst/>
              <a:rect l="0" t="0" r="0" b="0"/>
              <a:pathLst>
                <a:path w="1462" h="1462">
                  <a:moveTo>
                    <a:pt x="0" y="731"/>
                  </a:moveTo>
                  <a:cubicBezTo>
                    <a:pt x="0" y="327"/>
                    <a:pt x="327" y="0"/>
                    <a:pt x="731" y="0"/>
                  </a:cubicBezTo>
                  <a:cubicBezTo>
                    <a:pt x="731" y="0"/>
                    <a:pt x="731" y="0"/>
                    <a:pt x="731" y="0"/>
                  </a:cubicBezTo>
                  <a:lnTo>
                    <a:pt x="731" y="0"/>
                  </a:lnTo>
                  <a:cubicBezTo>
                    <a:pt x="1135" y="0"/>
                    <a:pt x="1462" y="327"/>
                    <a:pt x="1462" y="731"/>
                  </a:cubicBezTo>
                  <a:cubicBezTo>
                    <a:pt x="1462" y="731"/>
                    <a:pt x="1462" y="731"/>
                    <a:pt x="1462" y="731"/>
                  </a:cubicBezTo>
                  <a:lnTo>
                    <a:pt x="1462" y="731"/>
                  </a:lnTo>
                  <a:cubicBezTo>
                    <a:pt x="1462" y="1135"/>
                    <a:pt x="1135" y="1462"/>
                    <a:pt x="731" y="1462"/>
                  </a:cubicBezTo>
                  <a:cubicBezTo>
                    <a:pt x="731" y="1462"/>
                    <a:pt x="731" y="1462"/>
                    <a:pt x="731" y="1462"/>
                  </a:cubicBezTo>
                  <a:lnTo>
                    <a:pt x="731" y="1462"/>
                  </a:lnTo>
                  <a:cubicBezTo>
                    <a:pt x="327" y="1462"/>
                    <a:pt x="0" y="1135"/>
                    <a:pt x="0" y="731"/>
                  </a:cubicBezTo>
                  <a:cubicBezTo>
                    <a:pt x="0" y="731"/>
                    <a:pt x="0" y="731"/>
                    <a:pt x="0" y="731"/>
                  </a:cubicBezTo>
                </a:path>
              </a:pathLst>
            </a:custGeom>
            <a:solidFill>
              <a:srgbClr val="40404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50" name="path 2250"/>
            <p:cNvSpPr/>
            <p:nvPr/>
          </p:nvSpPr>
          <p:spPr>
            <a:xfrm>
              <a:off x="0" y="1907158"/>
              <a:ext cx="928712" cy="928649"/>
            </a:xfrm>
            <a:custGeom>
              <a:avLst/>
              <a:gdLst/>
              <a:ahLst/>
              <a:cxnLst/>
              <a:rect l="0" t="0" r="0" b="0"/>
              <a:pathLst>
                <a:path w="1462" h="1462">
                  <a:moveTo>
                    <a:pt x="0" y="731"/>
                  </a:moveTo>
                  <a:cubicBezTo>
                    <a:pt x="0" y="327"/>
                    <a:pt x="327" y="0"/>
                    <a:pt x="731" y="0"/>
                  </a:cubicBezTo>
                  <a:cubicBezTo>
                    <a:pt x="731" y="0"/>
                    <a:pt x="731" y="0"/>
                    <a:pt x="731" y="0"/>
                  </a:cubicBezTo>
                  <a:lnTo>
                    <a:pt x="731" y="0"/>
                  </a:lnTo>
                  <a:cubicBezTo>
                    <a:pt x="1135" y="0"/>
                    <a:pt x="1462" y="327"/>
                    <a:pt x="1462" y="731"/>
                  </a:cubicBezTo>
                  <a:cubicBezTo>
                    <a:pt x="1462" y="731"/>
                    <a:pt x="1462" y="731"/>
                    <a:pt x="1462" y="731"/>
                  </a:cubicBezTo>
                  <a:lnTo>
                    <a:pt x="1462" y="731"/>
                  </a:lnTo>
                  <a:cubicBezTo>
                    <a:pt x="1462" y="1134"/>
                    <a:pt x="1135" y="1462"/>
                    <a:pt x="731" y="1462"/>
                  </a:cubicBezTo>
                  <a:cubicBezTo>
                    <a:pt x="731" y="1462"/>
                    <a:pt x="731" y="1462"/>
                    <a:pt x="731" y="1462"/>
                  </a:cubicBezTo>
                  <a:lnTo>
                    <a:pt x="731" y="1462"/>
                  </a:lnTo>
                  <a:cubicBezTo>
                    <a:pt x="327" y="1462"/>
                    <a:pt x="0" y="1134"/>
                    <a:pt x="0" y="731"/>
                  </a:cubicBezTo>
                  <a:cubicBezTo>
                    <a:pt x="0" y="731"/>
                    <a:pt x="0" y="731"/>
                    <a:pt x="0" y="731"/>
                  </a:cubicBezTo>
                </a:path>
              </a:pathLst>
            </a:custGeom>
            <a:solidFill>
              <a:srgbClr val="40404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grpSp>
          <p:nvGrpSpPr>
            <p:cNvPr id="236" name="group 236"/>
            <p:cNvGrpSpPr/>
            <p:nvPr/>
          </p:nvGrpSpPr>
          <p:grpSpPr>
            <a:xfrm rot="21600000">
              <a:off x="1122768" y="1428876"/>
              <a:ext cx="1753742" cy="981202"/>
              <a:chOff x="0" y="0"/>
              <a:chExt cx="1753742" cy="981202"/>
            </a:xfrm>
          </p:grpSpPr>
          <p:sp>
            <p:nvSpPr>
              <p:cNvPr id="2252" name="path 2252"/>
              <p:cNvSpPr/>
              <p:nvPr/>
            </p:nvSpPr>
            <p:spPr>
              <a:xfrm>
                <a:off x="372618" y="0"/>
                <a:ext cx="928750" cy="928624"/>
              </a:xfrm>
              <a:custGeom>
                <a:avLst/>
                <a:gdLst/>
                <a:ahLst/>
                <a:cxnLst/>
                <a:rect l="0" t="0" r="0" b="0"/>
                <a:pathLst>
                  <a:path w="1462" h="1462">
                    <a:moveTo>
                      <a:pt x="0" y="731"/>
                    </a:moveTo>
                    <a:cubicBezTo>
                      <a:pt x="0" y="327"/>
                      <a:pt x="327" y="0"/>
                      <a:pt x="731" y="0"/>
                    </a:cubicBezTo>
                    <a:cubicBezTo>
                      <a:pt x="731" y="0"/>
                      <a:pt x="731" y="0"/>
                      <a:pt x="731" y="0"/>
                    </a:cubicBezTo>
                    <a:lnTo>
                      <a:pt x="731" y="0"/>
                    </a:lnTo>
                    <a:cubicBezTo>
                      <a:pt x="1135" y="0"/>
                      <a:pt x="1462" y="327"/>
                      <a:pt x="1462" y="731"/>
                    </a:cubicBezTo>
                    <a:cubicBezTo>
                      <a:pt x="1462" y="731"/>
                      <a:pt x="1462" y="731"/>
                      <a:pt x="1462" y="731"/>
                    </a:cubicBezTo>
                    <a:lnTo>
                      <a:pt x="1462" y="731"/>
                    </a:lnTo>
                    <a:cubicBezTo>
                      <a:pt x="1462" y="1135"/>
                      <a:pt x="1135" y="1462"/>
                      <a:pt x="731" y="1462"/>
                    </a:cubicBezTo>
                    <a:cubicBezTo>
                      <a:pt x="731" y="1462"/>
                      <a:pt x="731" y="1462"/>
                      <a:pt x="731" y="1462"/>
                    </a:cubicBezTo>
                    <a:lnTo>
                      <a:pt x="731" y="1462"/>
                    </a:lnTo>
                    <a:cubicBezTo>
                      <a:pt x="327" y="1462"/>
                      <a:pt x="0" y="1135"/>
                      <a:pt x="0" y="731"/>
                    </a:cubicBezTo>
                    <a:cubicBezTo>
                      <a:pt x="0" y="731"/>
                      <a:pt x="0" y="731"/>
                      <a:pt x="0" y="731"/>
                    </a:cubicBezTo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4" name="path 2254"/>
              <p:cNvSpPr/>
              <p:nvPr/>
            </p:nvSpPr>
            <p:spPr>
              <a:xfrm>
                <a:off x="0" y="540131"/>
                <a:ext cx="1753742" cy="441070"/>
              </a:xfrm>
              <a:custGeom>
                <a:avLst/>
                <a:gdLst/>
                <a:ahLst/>
                <a:cxnLst/>
                <a:rect l="0" t="0" r="0" b="0"/>
                <a:pathLst>
                  <a:path w="2761" h="694">
                    <a:moveTo>
                      <a:pt x="2635" y="66"/>
                    </a:moveTo>
                    <a:lnTo>
                      <a:pt x="2741" y="492"/>
                    </a:lnTo>
                    <a:lnTo>
                      <a:pt x="2341" y="674"/>
                    </a:lnTo>
                    <a:lnTo>
                      <a:pt x="2415" y="522"/>
                    </a:lnTo>
                    <a:lnTo>
                      <a:pt x="2162" y="400"/>
                    </a:lnTo>
                    <a:lnTo>
                      <a:pt x="2308" y="96"/>
                    </a:lnTo>
                    <a:lnTo>
                      <a:pt x="2561" y="218"/>
                    </a:lnTo>
                    <a:lnTo>
                      <a:pt x="2635" y="66"/>
                    </a:lnTo>
                    <a:close/>
                    <a:moveTo>
                      <a:pt x="416" y="633"/>
                    </a:moveTo>
                    <a:lnTo>
                      <a:pt x="20" y="444"/>
                    </a:lnTo>
                    <a:lnTo>
                      <a:pt x="134" y="20"/>
                    </a:lnTo>
                    <a:lnTo>
                      <a:pt x="204" y="173"/>
                    </a:lnTo>
                    <a:lnTo>
                      <a:pt x="460" y="55"/>
                    </a:lnTo>
                    <a:lnTo>
                      <a:pt x="601" y="362"/>
                    </a:lnTo>
                    <a:lnTo>
                      <a:pt x="346" y="479"/>
                    </a:lnTo>
                    <a:lnTo>
                      <a:pt x="416" y="633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595959"/>
                </a:solidFill>
                <a:prstDash val="solid"/>
                <a:miter lim="8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56" name="textbox 2256"/>
            <p:cNvSpPr/>
            <p:nvPr/>
          </p:nvSpPr>
          <p:spPr>
            <a:xfrm>
              <a:off x="265722" y="381845"/>
              <a:ext cx="2818764" cy="21342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607820" algn="l" rtl="0" eaLnBrk="0">
                <a:lnSpc>
                  <a:spcPct val="73000"/>
                </a:lnSpc>
              </a:pPr>
              <a:r>
                <a:rPr sz="1800" kern="0" spc="-4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BSC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  <a:p>
              <a:pPr algn="l" rtl="0" eaLnBrk="0">
                <a:lnSpc>
                  <a:spcPct val="14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037715" indent="-1270" algn="l" rtl="0" eaLnBrk="0">
                <a:lnSpc>
                  <a:spcPct val="99000"/>
                </a:lnSpc>
                <a:spcBef>
                  <a:spcPts val="365"/>
                </a:spcBef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硬仗目标，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管理者PPC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77010" algn="l" rtl="0" eaLnBrk="0">
                <a:lnSpc>
                  <a:spcPct val="89000"/>
                </a:lnSpc>
                <a:spcBef>
                  <a:spcPts val="550"/>
                </a:spcBef>
              </a:pPr>
              <a:r>
                <a:rPr sz="18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战略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468120" algn="l" rtl="0" eaLnBrk="0">
                <a:lnSpc>
                  <a:spcPts val="2355"/>
                </a:lnSpc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解码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73000"/>
                </a:lnSpc>
                <a:spcBef>
                  <a:spcPts val="0"/>
                </a:spcBef>
              </a:pPr>
              <a:r>
                <a:rPr sz="1800" kern="0" spc="-4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OKR</a:t>
              </a:r>
              <a:endParaRPr sz="18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258" name="path 2258"/>
            <p:cNvSpPr/>
            <p:nvPr/>
          </p:nvSpPr>
          <p:spPr>
            <a:xfrm>
              <a:off x="3012655" y="1995550"/>
              <a:ext cx="928624" cy="928700"/>
            </a:xfrm>
            <a:custGeom>
              <a:avLst/>
              <a:gdLst/>
              <a:ahLst/>
              <a:cxnLst/>
              <a:rect l="0" t="0" r="0" b="0"/>
              <a:pathLst>
                <a:path w="1462" h="1462">
                  <a:moveTo>
                    <a:pt x="0" y="731"/>
                  </a:moveTo>
                  <a:cubicBezTo>
                    <a:pt x="0" y="327"/>
                    <a:pt x="327" y="0"/>
                    <a:pt x="731" y="0"/>
                  </a:cubicBezTo>
                  <a:cubicBezTo>
                    <a:pt x="731" y="0"/>
                    <a:pt x="731" y="0"/>
                    <a:pt x="731" y="0"/>
                  </a:cubicBezTo>
                  <a:lnTo>
                    <a:pt x="731" y="0"/>
                  </a:lnTo>
                  <a:cubicBezTo>
                    <a:pt x="1135" y="0"/>
                    <a:pt x="1462" y="327"/>
                    <a:pt x="1462" y="731"/>
                  </a:cubicBezTo>
                  <a:cubicBezTo>
                    <a:pt x="1462" y="731"/>
                    <a:pt x="1462" y="731"/>
                    <a:pt x="1462" y="731"/>
                  </a:cubicBezTo>
                  <a:lnTo>
                    <a:pt x="1462" y="731"/>
                  </a:lnTo>
                  <a:cubicBezTo>
                    <a:pt x="1462" y="1135"/>
                    <a:pt x="1135" y="1462"/>
                    <a:pt x="731" y="1462"/>
                  </a:cubicBezTo>
                  <a:cubicBezTo>
                    <a:pt x="731" y="1462"/>
                    <a:pt x="731" y="1462"/>
                    <a:pt x="731" y="1462"/>
                  </a:cubicBezTo>
                  <a:lnTo>
                    <a:pt x="731" y="1462"/>
                  </a:lnTo>
                  <a:cubicBezTo>
                    <a:pt x="327" y="1462"/>
                    <a:pt x="0" y="1135"/>
                    <a:pt x="0" y="731"/>
                  </a:cubicBezTo>
                  <a:cubicBezTo>
                    <a:pt x="0" y="731"/>
                    <a:pt x="0" y="731"/>
                    <a:pt x="0" y="731"/>
                  </a:cubicBezTo>
                </a:path>
              </a:pathLst>
            </a:custGeom>
            <a:solidFill>
              <a:srgbClr val="40404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260" name="picture 226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2207856" y="2428112"/>
              <a:ext cx="565023" cy="413168"/>
            </a:xfrm>
            <a:prstGeom prst="rect">
              <a:avLst/>
            </a:prstGeom>
          </p:spPr>
        </p:pic>
        <p:pic>
          <p:nvPicPr>
            <p:cNvPr id="2262" name="picture 22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842860" y="1567052"/>
              <a:ext cx="573151" cy="383793"/>
            </a:xfrm>
            <a:prstGeom prst="rect">
              <a:avLst/>
            </a:prstGeom>
          </p:spPr>
        </p:pic>
        <p:sp>
          <p:nvSpPr>
            <p:cNvPr id="2264" name="path 2264"/>
            <p:cNvSpPr/>
            <p:nvPr/>
          </p:nvSpPr>
          <p:spPr>
            <a:xfrm>
              <a:off x="1800942" y="990369"/>
              <a:ext cx="444890" cy="379706"/>
            </a:xfrm>
            <a:custGeom>
              <a:avLst/>
              <a:gdLst/>
              <a:ahLst/>
              <a:cxnLst/>
              <a:rect l="0" t="0" r="0" b="0"/>
              <a:pathLst>
                <a:path w="700" h="597">
                  <a:moveTo>
                    <a:pt x="12" y="296"/>
                  </a:moveTo>
                  <a:lnTo>
                    <a:pt x="350" y="15"/>
                  </a:lnTo>
                  <a:lnTo>
                    <a:pt x="687" y="296"/>
                  </a:lnTo>
                  <a:lnTo>
                    <a:pt x="519" y="296"/>
                  </a:lnTo>
                  <a:lnTo>
                    <a:pt x="519" y="577"/>
                  </a:lnTo>
                  <a:lnTo>
                    <a:pt x="181" y="577"/>
                  </a:lnTo>
                  <a:lnTo>
                    <a:pt x="181" y="296"/>
                  </a:lnTo>
                  <a:lnTo>
                    <a:pt x="12" y="296"/>
                  </a:lnTo>
                  <a:close/>
                </a:path>
              </a:pathLst>
            </a:custGeom>
            <a:noFill/>
            <a:ln w="25400" cap="flat">
              <a:solidFill>
                <a:srgbClr val="595959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66" name="textbox 2266"/>
          <p:cNvSpPr/>
          <p:nvPr/>
        </p:nvSpPr>
        <p:spPr>
          <a:xfrm>
            <a:off x="5368983" y="1772539"/>
            <a:ext cx="3680459" cy="2357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305" algn="l" rtl="0" eaLnBrk="0">
              <a:lnSpc>
                <a:spcPct val="89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BSC的财务维度、客户维度、业务流程维度、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ts val="252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组织维度及其因果关系可以帮劣设定PPC目标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4605" algn="l" rtl="0" eaLnBrk="0">
              <a:lnSpc>
                <a:spcPct val="140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KPI指标的制定方式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可以帮劣对可量化的指标进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行表述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" algn="l" rtl="0" eaLnBrk="0">
              <a:lnSpc>
                <a:spcPct val="97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OKR可以帮劣明确各丼措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的O和KR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68" name="rect 2268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70" name="rect 2270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72" name="textbox 2272"/>
          <p:cNvSpPr/>
          <p:nvPr/>
        </p:nvSpPr>
        <p:spPr>
          <a:xfrm>
            <a:off x="385124" y="192115"/>
            <a:ext cx="7710169" cy="723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第四章   个人绩效合约</a:t>
            </a: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PK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会：塑造承诺型绩效文化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略解码不BSC、</a:t>
            </a:r>
            <a:r>
              <a:rPr sz="1500" strike="sngStrike" kern="0" spc="-2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KPI、O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KR的关联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74" name="picture 2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grpSp>
        <p:nvGrpSpPr>
          <p:cNvPr id="238" name="group 238"/>
          <p:cNvGrpSpPr/>
          <p:nvPr/>
        </p:nvGrpSpPr>
        <p:grpSpPr>
          <a:xfrm rot="21600000">
            <a:off x="4777613" y="3828160"/>
            <a:ext cx="413258" cy="413258"/>
            <a:chOff x="0" y="0"/>
            <a:chExt cx="413258" cy="413258"/>
          </a:xfrm>
        </p:grpSpPr>
        <p:sp>
          <p:nvSpPr>
            <p:cNvPr id="2276" name="path 2276"/>
            <p:cNvSpPr/>
            <p:nvPr/>
          </p:nvSpPr>
          <p:spPr>
            <a:xfrm>
              <a:off x="0" y="0"/>
              <a:ext cx="413258" cy="413258"/>
            </a:xfrm>
            <a:custGeom>
              <a:avLst/>
              <a:gdLst/>
              <a:ahLst/>
              <a:cxnLst/>
              <a:rect l="0" t="0" r="0" b="0"/>
              <a:pathLst>
                <a:path w="650" h="650">
                  <a:moveTo>
                    <a:pt x="0" y="325"/>
                  </a:moveTo>
                  <a:cubicBezTo>
                    <a:pt x="0" y="145"/>
                    <a:pt x="14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lnTo>
                    <a:pt x="325" y="0"/>
                  </a:lnTo>
                  <a:cubicBezTo>
                    <a:pt x="505" y="0"/>
                    <a:pt x="650" y="145"/>
                    <a:pt x="650" y="325"/>
                  </a:cubicBezTo>
                  <a:cubicBezTo>
                    <a:pt x="650" y="325"/>
                    <a:pt x="650" y="325"/>
                    <a:pt x="650" y="325"/>
                  </a:cubicBezTo>
                  <a:lnTo>
                    <a:pt x="650" y="325"/>
                  </a:lnTo>
                  <a:cubicBezTo>
                    <a:pt x="650" y="505"/>
                    <a:pt x="505" y="650"/>
                    <a:pt x="325" y="650"/>
                  </a:cubicBezTo>
                  <a:cubicBezTo>
                    <a:pt x="325" y="650"/>
                    <a:pt x="325" y="650"/>
                    <a:pt x="325" y="650"/>
                  </a:cubicBezTo>
                  <a:lnTo>
                    <a:pt x="325" y="650"/>
                  </a:lnTo>
                  <a:cubicBezTo>
                    <a:pt x="145" y="650"/>
                    <a:pt x="0" y="505"/>
                    <a:pt x="0" y="325"/>
                  </a:cubicBezTo>
                  <a:cubicBezTo>
                    <a:pt x="0" y="325"/>
                    <a:pt x="0" y="325"/>
                    <a:pt x="0" y="325"/>
                  </a:cubicBezTo>
                </a:path>
                <a:path w="650" h="650">
                  <a:moveTo>
                    <a:pt x="46" y="325"/>
                  </a:moveTo>
                  <a:cubicBezTo>
                    <a:pt x="46" y="171"/>
                    <a:pt x="171" y="46"/>
                    <a:pt x="325" y="46"/>
                  </a:cubicBezTo>
                  <a:cubicBezTo>
                    <a:pt x="325" y="46"/>
                    <a:pt x="325" y="46"/>
                    <a:pt x="325" y="46"/>
                  </a:cubicBezTo>
                  <a:lnTo>
                    <a:pt x="325" y="46"/>
                  </a:lnTo>
                  <a:cubicBezTo>
                    <a:pt x="479" y="46"/>
                    <a:pt x="604" y="171"/>
                    <a:pt x="604" y="325"/>
                  </a:cubicBezTo>
                  <a:cubicBezTo>
                    <a:pt x="604" y="325"/>
                    <a:pt x="604" y="325"/>
                    <a:pt x="604" y="325"/>
                  </a:cubicBezTo>
                  <a:lnTo>
                    <a:pt x="604" y="325"/>
                  </a:lnTo>
                  <a:cubicBezTo>
                    <a:pt x="604" y="479"/>
                    <a:pt x="479" y="604"/>
                    <a:pt x="325" y="604"/>
                  </a:cubicBezTo>
                  <a:cubicBezTo>
                    <a:pt x="325" y="604"/>
                    <a:pt x="325" y="604"/>
                    <a:pt x="325" y="604"/>
                  </a:cubicBezTo>
                  <a:lnTo>
                    <a:pt x="325" y="604"/>
                  </a:lnTo>
                  <a:cubicBezTo>
                    <a:pt x="171" y="604"/>
                    <a:pt x="46" y="479"/>
                    <a:pt x="46" y="325"/>
                  </a:cubicBezTo>
                  <a:cubicBezTo>
                    <a:pt x="46" y="325"/>
                    <a:pt x="46" y="325"/>
                    <a:pt x="46" y="325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78" name="textbox 2278"/>
            <p:cNvSpPr/>
            <p:nvPr/>
          </p:nvSpPr>
          <p:spPr>
            <a:xfrm>
              <a:off x="-12700" y="-12700"/>
              <a:ext cx="438784" cy="4648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7480" algn="l" rtl="0" eaLnBrk="0">
                <a:lnSpc>
                  <a:spcPts val="1100"/>
                </a:lnSpc>
                <a:spcBef>
                  <a:spcPts val="0"/>
                </a:spcBef>
              </a:pPr>
              <a:r>
                <a:rPr sz="900" kern="0" spc="20" dirty="0">
                  <a:solidFill>
                    <a:srgbClr val="FFFFFF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03</a:t>
              </a:r>
              <a:endParaRPr sz="900" dirty="0">
                <a:latin typeface="Impact" panose="020B0806030902050204"/>
                <a:ea typeface="Impact" panose="020B0806030902050204"/>
                <a:cs typeface="Impact" panose="020B0806030902050204"/>
              </a:endParaRPr>
            </a:p>
          </p:txBody>
        </p:sp>
      </p:grpSp>
      <p:grpSp>
        <p:nvGrpSpPr>
          <p:cNvPr id="240" name="group 240"/>
          <p:cNvGrpSpPr/>
          <p:nvPr/>
        </p:nvGrpSpPr>
        <p:grpSpPr>
          <a:xfrm rot="21600000">
            <a:off x="4777613" y="1779142"/>
            <a:ext cx="413258" cy="413257"/>
            <a:chOff x="0" y="0"/>
            <a:chExt cx="413258" cy="413257"/>
          </a:xfrm>
        </p:grpSpPr>
        <p:sp>
          <p:nvSpPr>
            <p:cNvPr id="2280" name="path 2280"/>
            <p:cNvSpPr/>
            <p:nvPr/>
          </p:nvSpPr>
          <p:spPr>
            <a:xfrm>
              <a:off x="0" y="0"/>
              <a:ext cx="413258" cy="413257"/>
            </a:xfrm>
            <a:custGeom>
              <a:avLst/>
              <a:gdLst/>
              <a:ahLst/>
              <a:cxnLst/>
              <a:rect l="0" t="0" r="0" b="0"/>
              <a:pathLst>
                <a:path w="650" h="650">
                  <a:moveTo>
                    <a:pt x="0" y="325"/>
                  </a:moveTo>
                  <a:cubicBezTo>
                    <a:pt x="0" y="145"/>
                    <a:pt x="14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lnTo>
                    <a:pt x="325" y="0"/>
                  </a:lnTo>
                  <a:cubicBezTo>
                    <a:pt x="505" y="0"/>
                    <a:pt x="650" y="145"/>
                    <a:pt x="650" y="325"/>
                  </a:cubicBezTo>
                  <a:cubicBezTo>
                    <a:pt x="650" y="325"/>
                    <a:pt x="650" y="325"/>
                    <a:pt x="650" y="325"/>
                  </a:cubicBezTo>
                  <a:lnTo>
                    <a:pt x="650" y="325"/>
                  </a:lnTo>
                  <a:cubicBezTo>
                    <a:pt x="650" y="505"/>
                    <a:pt x="505" y="650"/>
                    <a:pt x="325" y="650"/>
                  </a:cubicBezTo>
                  <a:cubicBezTo>
                    <a:pt x="325" y="650"/>
                    <a:pt x="325" y="650"/>
                    <a:pt x="325" y="650"/>
                  </a:cubicBezTo>
                  <a:lnTo>
                    <a:pt x="325" y="650"/>
                  </a:lnTo>
                  <a:cubicBezTo>
                    <a:pt x="145" y="650"/>
                    <a:pt x="0" y="505"/>
                    <a:pt x="0" y="325"/>
                  </a:cubicBezTo>
                  <a:cubicBezTo>
                    <a:pt x="0" y="325"/>
                    <a:pt x="0" y="325"/>
                    <a:pt x="0" y="325"/>
                  </a:cubicBezTo>
                </a:path>
                <a:path w="650" h="650">
                  <a:moveTo>
                    <a:pt x="46" y="325"/>
                  </a:moveTo>
                  <a:cubicBezTo>
                    <a:pt x="46" y="171"/>
                    <a:pt x="171" y="46"/>
                    <a:pt x="325" y="46"/>
                  </a:cubicBezTo>
                  <a:cubicBezTo>
                    <a:pt x="325" y="46"/>
                    <a:pt x="325" y="46"/>
                    <a:pt x="325" y="46"/>
                  </a:cubicBezTo>
                  <a:lnTo>
                    <a:pt x="325" y="46"/>
                  </a:lnTo>
                  <a:cubicBezTo>
                    <a:pt x="479" y="46"/>
                    <a:pt x="604" y="171"/>
                    <a:pt x="604" y="325"/>
                  </a:cubicBezTo>
                  <a:cubicBezTo>
                    <a:pt x="604" y="325"/>
                    <a:pt x="604" y="325"/>
                    <a:pt x="604" y="325"/>
                  </a:cubicBezTo>
                  <a:lnTo>
                    <a:pt x="604" y="325"/>
                  </a:lnTo>
                  <a:cubicBezTo>
                    <a:pt x="604" y="479"/>
                    <a:pt x="479" y="604"/>
                    <a:pt x="325" y="604"/>
                  </a:cubicBezTo>
                  <a:cubicBezTo>
                    <a:pt x="325" y="604"/>
                    <a:pt x="325" y="604"/>
                    <a:pt x="325" y="604"/>
                  </a:cubicBezTo>
                  <a:lnTo>
                    <a:pt x="325" y="604"/>
                  </a:lnTo>
                  <a:cubicBezTo>
                    <a:pt x="171" y="604"/>
                    <a:pt x="46" y="479"/>
                    <a:pt x="46" y="325"/>
                  </a:cubicBezTo>
                  <a:cubicBezTo>
                    <a:pt x="46" y="325"/>
                    <a:pt x="46" y="325"/>
                    <a:pt x="46" y="325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82" name="textbox 2282"/>
            <p:cNvSpPr/>
            <p:nvPr/>
          </p:nvSpPr>
          <p:spPr>
            <a:xfrm>
              <a:off x="-12700" y="-12700"/>
              <a:ext cx="438784" cy="4648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66370" algn="l" rtl="0" eaLnBrk="0">
                <a:lnSpc>
                  <a:spcPts val="1100"/>
                </a:lnSpc>
              </a:pPr>
              <a:r>
                <a:rPr sz="900" kern="0" spc="10" dirty="0">
                  <a:solidFill>
                    <a:srgbClr val="FFFFFF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01</a:t>
              </a:r>
              <a:endParaRPr sz="900" dirty="0">
                <a:latin typeface="Impact" panose="020B0806030902050204"/>
                <a:ea typeface="Impact" panose="020B0806030902050204"/>
                <a:cs typeface="Impact" panose="020B0806030902050204"/>
              </a:endParaRPr>
            </a:p>
          </p:txBody>
        </p:sp>
      </p:grpSp>
      <p:grpSp>
        <p:nvGrpSpPr>
          <p:cNvPr id="242" name="group 242"/>
          <p:cNvGrpSpPr/>
          <p:nvPr/>
        </p:nvGrpSpPr>
        <p:grpSpPr>
          <a:xfrm rot="21600000">
            <a:off x="4786375" y="2807843"/>
            <a:ext cx="413258" cy="413257"/>
            <a:chOff x="0" y="0"/>
            <a:chExt cx="413258" cy="413257"/>
          </a:xfrm>
        </p:grpSpPr>
        <p:sp>
          <p:nvSpPr>
            <p:cNvPr id="2284" name="path 2284"/>
            <p:cNvSpPr/>
            <p:nvPr/>
          </p:nvSpPr>
          <p:spPr>
            <a:xfrm>
              <a:off x="0" y="0"/>
              <a:ext cx="413258" cy="413257"/>
            </a:xfrm>
            <a:custGeom>
              <a:avLst/>
              <a:gdLst/>
              <a:ahLst/>
              <a:cxnLst/>
              <a:rect l="0" t="0" r="0" b="0"/>
              <a:pathLst>
                <a:path w="650" h="650">
                  <a:moveTo>
                    <a:pt x="0" y="325"/>
                  </a:moveTo>
                  <a:cubicBezTo>
                    <a:pt x="0" y="145"/>
                    <a:pt x="14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lnTo>
                    <a:pt x="325" y="0"/>
                  </a:lnTo>
                  <a:cubicBezTo>
                    <a:pt x="505" y="0"/>
                    <a:pt x="650" y="145"/>
                    <a:pt x="650" y="325"/>
                  </a:cubicBezTo>
                  <a:cubicBezTo>
                    <a:pt x="650" y="325"/>
                    <a:pt x="650" y="325"/>
                    <a:pt x="650" y="325"/>
                  </a:cubicBezTo>
                  <a:lnTo>
                    <a:pt x="650" y="325"/>
                  </a:lnTo>
                  <a:cubicBezTo>
                    <a:pt x="650" y="505"/>
                    <a:pt x="505" y="650"/>
                    <a:pt x="325" y="650"/>
                  </a:cubicBezTo>
                  <a:cubicBezTo>
                    <a:pt x="325" y="650"/>
                    <a:pt x="325" y="650"/>
                    <a:pt x="325" y="650"/>
                  </a:cubicBezTo>
                  <a:lnTo>
                    <a:pt x="325" y="650"/>
                  </a:lnTo>
                  <a:cubicBezTo>
                    <a:pt x="145" y="650"/>
                    <a:pt x="0" y="505"/>
                    <a:pt x="0" y="325"/>
                  </a:cubicBezTo>
                  <a:cubicBezTo>
                    <a:pt x="0" y="325"/>
                    <a:pt x="0" y="325"/>
                    <a:pt x="0" y="325"/>
                  </a:cubicBezTo>
                </a:path>
                <a:path w="650" h="650">
                  <a:moveTo>
                    <a:pt x="32" y="333"/>
                  </a:moveTo>
                  <a:cubicBezTo>
                    <a:pt x="32" y="179"/>
                    <a:pt x="157" y="54"/>
                    <a:pt x="311" y="54"/>
                  </a:cubicBezTo>
                  <a:cubicBezTo>
                    <a:pt x="311" y="54"/>
                    <a:pt x="311" y="54"/>
                    <a:pt x="311" y="54"/>
                  </a:cubicBezTo>
                  <a:lnTo>
                    <a:pt x="311" y="54"/>
                  </a:lnTo>
                  <a:cubicBezTo>
                    <a:pt x="465" y="54"/>
                    <a:pt x="590" y="179"/>
                    <a:pt x="590" y="333"/>
                  </a:cubicBezTo>
                  <a:cubicBezTo>
                    <a:pt x="590" y="333"/>
                    <a:pt x="590" y="333"/>
                    <a:pt x="590" y="333"/>
                  </a:cubicBezTo>
                  <a:lnTo>
                    <a:pt x="590" y="333"/>
                  </a:lnTo>
                  <a:cubicBezTo>
                    <a:pt x="590" y="487"/>
                    <a:pt x="465" y="612"/>
                    <a:pt x="311" y="612"/>
                  </a:cubicBezTo>
                  <a:cubicBezTo>
                    <a:pt x="311" y="612"/>
                    <a:pt x="311" y="612"/>
                    <a:pt x="311" y="612"/>
                  </a:cubicBezTo>
                  <a:lnTo>
                    <a:pt x="311" y="612"/>
                  </a:lnTo>
                  <a:cubicBezTo>
                    <a:pt x="157" y="612"/>
                    <a:pt x="32" y="487"/>
                    <a:pt x="32" y="333"/>
                  </a:cubicBezTo>
                  <a:cubicBezTo>
                    <a:pt x="32" y="333"/>
                    <a:pt x="32" y="333"/>
                    <a:pt x="32" y="333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86" name="textbox 2286"/>
            <p:cNvSpPr/>
            <p:nvPr/>
          </p:nvSpPr>
          <p:spPr>
            <a:xfrm>
              <a:off x="-12700" y="-12700"/>
              <a:ext cx="438784" cy="4648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9860" algn="l" rtl="0" eaLnBrk="0">
                <a:lnSpc>
                  <a:spcPts val="1100"/>
                </a:lnSpc>
                <a:spcBef>
                  <a:spcPts val="5"/>
                </a:spcBef>
              </a:pPr>
              <a:r>
                <a:rPr sz="900" kern="0" spc="20" dirty="0">
                  <a:solidFill>
                    <a:srgbClr val="FFFFFF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02</a:t>
              </a:r>
              <a:endParaRPr sz="900" dirty="0">
                <a:latin typeface="Impact" panose="020B0806030902050204"/>
                <a:ea typeface="Impact" panose="020B0806030902050204"/>
                <a:cs typeface="Impact" panose="020B0806030902050204"/>
              </a:endParaRPr>
            </a:p>
          </p:txBody>
        </p:sp>
      </p:grpSp>
      <p:sp>
        <p:nvSpPr>
          <p:cNvPr id="2288" name="textbox 2288"/>
          <p:cNvSpPr/>
          <p:nvPr/>
        </p:nvSpPr>
        <p:spPr>
          <a:xfrm>
            <a:off x="3912286" y="3593779"/>
            <a:ext cx="300354" cy="225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800" kern="0" spc="-6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KPI</a:t>
            </a:r>
            <a:endParaRPr sz="18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rect 229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44" name="group 244"/>
          <p:cNvGrpSpPr/>
          <p:nvPr/>
        </p:nvGrpSpPr>
        <p:grpSpPr>
          <a:xfrm rot="21600000">
            <a:off x="44450" y="1362075"/>
            <a:ext cx="3625596" cy="2700642"/>
            <a:chOff x="0" y="0"/>
            <a:chExt cx="3625596" cy="2700642"/>
          </a:xfrm>
        </p:grpSpPr>
        <p:pic>
          <p:nvPicPr>
            <p:cNvPr id="2292" name="picture 229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599941" cy="2700642"/>
            </a:xfrm>
            <a:prstGeom prst="rect">
              <a:avLst/>
            </a:prstGeom>
          </p:spPr>
        </p:pic>
        <p:sp>
          <p:nvSpPr>
            <p:cNvPr id="2294" name="textbox 2294"/>
            <p:cNvSpPr/>
            <p:nvPr/>
          </p:nvSpPr>
          <p:spPr>
            <a:xfrm>
              <a:off x="-12700" y="-12700"/>
              <a:ext cx="3651250" cy="28359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ct val="76000"/>
                </a:lnSpc>
              </a:pPr>
              <a:r>
                <a:rPr sz="3600" b="1" kern="0" spc="-60" dirty="0">
                  <a:solidFill>
                    <a:srgbClr val="0070C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PART THREE</a:t>
              </a:r>
              <a:endParaRPr sz="36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296" name="textbox 2296"/>
          <p:cNvSpPr/>
          <p:nvPr/>
        </p:nvSpPr>
        <p:spPr>
          <a:xfrm>
            <a:off x="4744176" y="1190898"/>
            <a:ext cx="4352290" cy="13023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28670" indent="55880" algn="l" rtl="0" eaLnBrk="0">
              <a:lnSpc>
                <a:spcPct val="99000"/>
              </a:lnSpc>
            </a:pPr>
            <a:endParaRPr sz="800" kern="0" spc="-5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1910"/>
              </a:spcBef>
            </a:pP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1910"/>
              </a:spcBef>
            </a:pPr>
            <a:r>
              <a:rPr sz="2700" b="1" kern="0" spc="5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战略解码的落地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80185" algn="l" rtl="0" eaLnBrk="0">
              <a:lnSpc>
                <a:spcPts val="1855"/>
              </a:lnSpc>
              <a:spcBef>
                <a:spcPts val="5"/>
              </a:spcBef>
            </a:pP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——战略执行不战略评估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98" name="textbox 2298"/>
          <p:cNvSpPr/>
          <p:nvPr/>
        </p:nvSpPr>
        <p:spPr>
          <a:xfrm>
            <a:off x="4309101" y="2995416"/>
            <a:ext cx="2828289" cy="661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执行跟踪：让战略解码的成果落地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评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估更新：让战略迭代升级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00" name="picture 23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21801" y="3448743"/>
            <a:ext cx="126598" cy="130878"/>
          </a:xfrm>
          <a:prstGeom prst="rect">
            <a:avLst/>
          </a:prstGeom>
        </p:spPr>
      </p:pic>
      <p:pic>
        <p:nvPicPr>
          <p:cNvPr id="2302" name="picture 2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321801" y="3022024"/>
            <a:ext cx="126598" cy="130878"/>
          </a:xfrm>
          <a:prstGeom prst="rect">
            <a:avLst/>
          </a:prstGeom>
        </p:spPr>
      </p:pic>
      <p:sp>
        <p:nvSpPr>
          <p:cNvPr id="2306" name="textbox 2306"/>
          <p:cNvSpPr/>
          <p:nvPr/>
        </p:nvSpPr>
        <p:spPr>
          <a:xfrm>
            <a:off x="5379110" y="4923593"/>
            <a:ext cx="3484879" cy="186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endParaRPr sz="1200" kern="0" spc="0" dirty="0">
              <a:solidFill>
                <a:srgbClr val="59595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4">
                <a:extLst>
                  <a:ext uri="{DAF060AB-1E55-43B9-8AAB-6FB025537F2F}">
                    <wpsdc:hlinkClr xmlns:wpsdc="http://www.wps.cn/officeDocument/2017/drawingmlCustomData" val="595959"/>
                    <wpsdc:folHlinkClr xmlns:wpsdc="http://www.wps.cn/officeDocument/2017/drawingmlCustomData" val="595959"/>
                    <wpsdc:hlinkUnderline xmlns:wpsdc="http://www.wps.cn/officeDocument/2017/drawingmlCustomData" val="0"/>
                  </a:ext>
                </a:extLst>
              </a:hlinkClick>
            </a:endParaRPr>
          </a:p>
        </p:txBody>
      </p:sp>
      <p:pic>
        <p:nvPicPr>
          <p:cNvPr id="2308" name="picture 23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932173" y="2507488"/>
            <a:ext cx="4684776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rect 23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46" name="group 246"/>
          <p:cNvGrpSpPr/>
          <p:nvPr/>
        </p:nvGrpSpPr>
        <p:grpSpPr>
          <a:xfrm rot="21600000">
            <a:off x="4796535" y="987425"/>
            <a:ext cx="3931539" cy="3696487"/>
            <a:chOff x="0" y="0"/>
            <a:chExt cx="3931539" cy="3696487"/>
          </a:xfrm>
        </p:grpSpPr>
        <p:sp>
          <p:nvSpPr>
            <p:cNvPr id="2312" name="path 2312"/>
            <p:cNvSpPr/>
            <p:nvPr/>
          </p:nvSpPr>
          <p:spPr>
            <a:xfrm>
              <a:off x="0" y="0"/>
              <a:ext cx="3931539" cy="3696487"/>
            </a:xfrm>
            <a:custGeom>
              <a:avLst/>
              <a:gdLst/>
              <a:ahLst/>
              <a:cxnLst/>
              <a:rect l="0" t="0" r="0" b="0"/>
              <a:pathLst>
                <a:path w="6191" h="5821">
                  <a:moveTo>
                    <a:pt x="926" y="20"/>
                  </a:moveTo>
                  <a:lnTo>
                    <a:pt x="6171" y="20"/>
                  </a:lnTo>
                  <a:lnTo>
                    <a:pt x="6171" y="5801"/>
                  </a:lnTo>
                  <a:lnTo>
                    <a:pt x="926" y="5801"/>
                  </a:lnTo>
                  <a:lnTo>
                    <a:pt x="926" y="3491"/>
                  </a:lnTo>
                  <a:cubicBezTo>
                    <a:pt x="425" y="3491"/>
                    <a:pt x="20" y="3148"/>
                    <a:pt x="20" y="2724"/>
                  </a:cubicBezTo>
                  <a:cubicBezTo>
                    <a:pt x="20" y="2300"/>
                    <a:pt x="425" y="1957"/>
                    <a:pt x="926" y="1957"/>
                  </a:cubicBezTo>
                  <a:lnTo>
                    <a:pt x="926" y="20"/>
                  </a:lnTo>
                  <a:close/>
                </a:path>
              </a:pathLst>
            </a:custGeom>
            <a:noFill/>
            <a:ln w="25400" cap="flat">
              <a:solidFill>
                <a:srgbClr val="C0272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14" name="path 2314"/>
            <p:cNvSpPr/>
            <p:nvPr/>
          </p:nvSpPr>
          <p:spPr>
            <a:xfrm>
              <a:off x="117728" y="1357757"/>
              <a:ext cx="906907" cy="767461"/>
            </a:xfrm>
            <a:custGeom>
              <a:avLst/>
              <a:gdLst/>
              <a:ahLst/>
              <a:cxnLst/>
              <a:rect l="0" t="0" r="0" b="0"/>
              <a:pathLst>
                <a:path w="1428" h="1208">
                  <a:moveTo>
                    <a:pt x="0" y="604"/>
                  </a:moveTo>
                  <a:cubicBezTo>
                    <a:pt x="0" y="270"/>
                    <a:pt x="319" y="0"/>
                    <a:pt x="714" y="0"/>
                  </a:cubicBezTo>
                  <a:cubicBezTo>
                    <a:pt x="714" y="0"/>
                    <a:pt x="714" y="0"/>
                    <a:pt x="714" y="0"/>
                  </a:cubicBezTo>
                  <a:lnTo>
                    <a:pt x="714" y="0"/>
                  </a:lnTo>
                  <a:cubicBezTo>
                    <a:pt x="1108" y="0"/>
                    <a:pt x="1428" y="270"/>
                    <a:pt x="1428" y="604"/>
                  </a:cubicBezTo>
                  <a:cubicBezTo>
                    <a:pt x="1428" y="604"/>
                    <a:pt x="1428" y="604"/>
                    <a:pt x="1428" y="604"/>
                  </a:cubicBezTo>
                  <a:lnTo>
                    <a:pt x="1428" y="604"/>
                  </a:lnTo>
                  <a:cubicBezTo>
                    <a:pt x="1428" y="938"/>
                    <a:pt x="1108" y="1208"/>
                    <a:pt x="714" y="1208"/>
                  </a:cubicBezTo>
                  <a:cubicBezTo>
                    <a:pt x="714" y="1208"/>
                    <a:pt x="714" y="1208"/>
                    <a:pt x="714" y="1208"/>
                  </a:cubicBezTo>
                  <a:lnTo>
                    <a:pt x="714" y="1208"/>
                  </a:lnTo>
                  <a:cubicBezTo>
                    <a:pt x="319" y="1208"/>
                    <a:pt x="0" y="938"/>
                    <a:pt x="0" y="604"/>
                  </a:cubicBezTo>
                  <a:cubicBezTo>
                    <a:pt x="0" y="604"/>
                    <a:pt x="0" y="604"/>
                    <a:pt x="0" y="604"/>
                  </a:cubicBezTo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16" name="path 2316"/>
            <p:cNvSpPr/>
            <p:nvPr/>
          </p:nvSpPr>
          <p:spPr>
            <a:xfrm>
              <a:off x="232283" y="1445005"/>
              <a:ext cx="702817" cy="515366"/>
            </a:xfrm>
            <a:custGeom>
              <a:avLst/>
              <a:gdLst/>
              <a:ahLst/>
              <a:cxnLst/>
              <a:rect l="0" t="0" r="0" b="0"/>
              <a:pathLst>
                <a:path w="1106" h="811">
                  <a:moveTo>
                    <a:pt x="280" y="0"/>
                  </a:moveTo>
                  <a:lnTo>
                    <a:pt x="295" y="44"/>
                  </a:lnTo>
                  <a:lnTo>
                    <a:pt x="312" y="89"/>
                  </a:lnTo>
                  <a:lnTo>
                    <a:pt x="332" y="132"/>
                  </a:lnTo>
                  <a:lnTo>
                    <a:pt x="357" y="175"/>
                  </a:lnTo>
                  <a:lnTo>
                    <a:pt x="384" y="218"/>
                  </a:lnTo>
                  <a:lnTo>
                    <a:pt x="415" y="259"/>
                  </a:lnTo>
                  <a:lnTo>
                    <a:pt x="449" y="300"/>
                  </a:lnTo>
                  <a:lnTo>
                    <a:pt x="486" y="342"/>
                  </a:lnTo>
                  <a:lnTo>
                    <a:pt x="511" y="366"/>
                  </a:lnTo>
                  <a:lnTo>
                    <a:pt x="557" y="321"/>
                  </a:lnTo>
                  <a:lnTo>
                    <a:pt x="583" y="294"/>
                  </a:lnTo>
                  <a:lnTo>
                    <a:pt x="610" y="269"/>
                  </a:lnTo>
                  <a:lnTo>
                    <a:pt x="637" y="244"/>
                  </a:lnTo>
                  <a:lnTo>
                    <a:pt x="661" y="223"/>
                  </a:lnTo>
                  <a:lnTo>
                    <a:pt x="686" y="203"/>
                  </a:lnTo>
                  <a:lnTo>
                    <a:pt x="710" y="185"/>
                  </a:lnTo>
                  <a:lnTo>
                    <a:pt x="734" y="168"/>
                  </a:lnTo>
                  <a:lnTo>
                    <a:pt x="756" y="153"/>
                  </a:lnTo>
                  <a:lnTo>
                    <a:pt x="778" y="140"/>
                  </a:lnTo>
                  <a:lnTo>
                    <a:pt x="798" y="129"/>
                  </a:lnTo>
                  <a:lnTo>
                    <a:pt x="819" y="118"/>
                  </a:lnTo>
                  <a:lnTo>
                    <a:pt x="839" y="111"/>
                  </a:lnTo>
                  <a:lnTo>
                    <a:pt x="858" y="105"/>
                  </a:lnTo>
                  <a:lnTo>
                    <a:pt x="875" y="100"/>
                  </a:lnTo>
                  <a:lnTo>
                    <a:pt x="894" y="98"/>
                  </a:lnTo>
                  <a:lnTo>
                    <a:pt x="909" y="97"/>
                  </a:lnTo>
                  <a:lnTo>
                    <a:pt x="926" y="98"/>
                  </a:lnTo>
                  <a:lnTo>
                    <a:pt x="941" y="100"/>
                  </a:lnTo>
                  <a:lnTo>
                    <a:pt x="956" y="105"/>
                  </a:lnTo>
                  <a:lnTo>
                    <a:pt x="969" y="109"/>
                  </a:lnTo>
                  <a:lnTo>
                    <a:pt x="982" y="117"/>
                  </a:lnTo>
                  <a:lnTo>
                    <a:pt x="996" y="126"/>
                  </a:lnTo>
                  <a:lnTo>
                    <a:pt x="1006" y="137"/>
                  </a:lnTo>
                  <a:lnTo>
                    <a:pt x="1017" y="148"/>
                  </a:lnTo>
                  <a:lnTo>
                    <a:pt x="1026" y="160"/>
                  </a:lnTo>
                  <a:lnTo>
                    <a:pt x="1040" y="174"/>
                  </a:lnTo>
                  <a:lnTo>
                    <a:pt x="997" y="191"/>
                  </a:lnTo>
                  <a:lnTo>
                    <a:pt x="953" y="212"/>
                  </a:lnTo>
                  <a:lnTo>
                    <a:pt x="908" y="237"/>
                  </a:lnTo>
                  <a:lnTo>
                    <a:pt x="861" y="266"/>
                  </a:lnTo>
                  <a:lnTo>
                    <a:pt x="814" y="300"/>
                  </a:lnTo>
                  <a:lnTo>
                    <a:pt x="766" y="336"/>
                  </a:lnTo>
                  <a:lnTo>
                    <a:pt x="716" y="377"/>
                  </a:lnTo>
                  <a:lnTo>
                    <a:pt x="664" y="422"/>
                  </a:lnTo>
                  <a:lnTo>
                    <a:pt x="620" y="463"/>
                  </a:lnTo>
                  <a:lnTo>
                    <a:pt x="652" y="492"/>
                  </a:lnTo>
                  <a:lnTo>
                    <a:pt x="676" y="513"/>
                  </a:lnTo>
                  <a:lnTo>
                    <a:pt x="700" y="533"/>
                  </a:lnTo>
                  <a:lnTo>
                    <a:pt x="725" y="551"/>
                  </a:lnTo>
                  <a:lnTo>
                    <a:pt x="749" y="568"/>
                  </a:lnTo>
                  <a:lnTo>
                    <a:pt x="772" y="584"/>
                  </a:lnTo>
                  <a:lnTo>
                    <a:pt x="795" y="598"/>
                  </a:lnTo>
                  <a:lnTo>
                    <a:pt x="819" y="612"/>
                  </a:lnTo>
                  <a:lnTo>
                    <a:pt x="841" y="623"/>
                  </a:lnTo>
                  <a:lnTo>
                    <a:pt x="865" y="634"/>
                  </a:lnTo>
                  <a:lnTo>
                    <a:pt x="886" y="643"/>
                  </a:lnTo>
                  <a:lnTo>
                    <a:pt x="908" y="650"/>
                  </a:lnTo>
                  <a:lnTo>
                    <a:pt x="930" y="656"/>
                  </a:lnTo>
                  <a:lnTo>
                    <a:pt x="952" y="661"/>
                  </a:lnTo>
                  <a:lnTo>
                    <a:pt x="974" y="664"/>
                  </a:lnTo>
                  <a:lnTo>
                    <a:pt x="994" y="667"/>
                  </a:lnTo>
                  <a:lnTo>
                    <a:pt x="1014" y="667"/>
                  </a:lnTo>
                  <a:lnTo>
                    <a:pt x="1050" y="665"/>
                  </a:lnTo>
                  <a:lnTo>
                    <a:pt x="1084" y="662"/>
                  </a:lnTo>
                  <a:lnTo>
                    <a:pt x="1106" y="659"/>
                  </a:lnTo>
                  <a:lnTo>
                    <a:pt x="1106" y="659"/>
                  </a:lnTo>
                  <a:lnTo>
                    <a:pt x="1092" y="681"/>
                  </a:lnTo>
                  <a:lnTo>
                    <a:pt x="1081" y="698"/>
                  </a:lnTo>
                  <a:lnTo>
                    <a:pt x="1070" y="714"/>
                  </a:lnTo>
                  <a:lnTo>
                    <a:pt x="1061" y="729"/>
                  </a:lnTo>
                  <a:lnTo>
                    <a:pt x="1050" y="741"/>
                  </a:lnTo>
                  <a:lnTo>
                    <a:pt x="1040" y="753"/>
                  </a:lnTo>
                  <a:lnTo>
                    <a:pt x="1033" y="763"/>
                  </a:lnTo>
                  <a:lnTo>
                    <a:pt x="1023" y="771"/>
                  </a:lnTo>
                  <a:lnTo>
                    <a:pt x="1016" y="778"/>
                  </a:lnTo>
                  <a:lnTo>
                    <a:pt x="996" y="790"/>
                  </a:lnTo>
                  <a:lnTo>
                    <a:pt x="972" y="800"/>
                  </a:lnTo>
                  <a:lnTo>
                    <a:pt x="947" y="804"/>
                  </a:lnTo>
                  <a:lnTo>
                    <a:pt x="917" y="806"/>
                  </a:lnTo>
                  <a:lnTo>
                    <a:pt x="900" y="805"/>
                  </a:lnTo>
                  <a:lnTo>
                    <a:pt x="882" y="803"/>
                  </a:lnTo>
                  <a:lnTo>
                    <a:pt x="863" y="800"/>
                  </a:lnTo>
                  <a:lnTo>
                    <a:pt x="844" y="794"/>
                  </a:lnTo>
                  <a:lnTo>
                    <a:pt x="824" y="787"/>
                  </a:lnTo>
                  <a:lnTo>
                    <a:pt x="804" y="779"/>
                  </a:lnTo>
                  <a:lnTo>
                    <a:pt x="782" y="769"/>
                  </a:lnTo>
                  <a:lnTo>
                    <a:pt x="760" y="757"/>
                  </a:lnTo>
                  <a:lnTo>
                    <a:pt x="737" y="745"/>
                  </a:lnTo>
                  <a:lnTo>
                    <a:pt x="715" y="730"/>
                  </a:lnTo>
                  <a:lnTo>
                    <a:pt x="691" y="715"/>
                  </a:lnTo>
                  <a:lnTo>
                    <a:pt x="666" y="696"/>
                  </a:lnTo>
                  <a:lnTo>
                    <a:pt x="641" y="678"/>
                  </a:lnTo>
                  <a:lnTo>
                    <a:pt x="616" y="658"/>
                  </a:lnTo>
                  <a:lnTo>
                    <a:pt x="590" y="636"/>
                  </a:lnTo>
                  <a:lnTo>
                    <a:pt x="562" y="612"/>
                  </a:lnTo>
                  <a:lnTo>
                    <a:pt x="511" y="567"/>
                  </a:lnTo>
                  <a:lnTo>
                    <a:pt x="485" y="595"/>
                  </a:lnTo>
                  <a:lnTo>
                    <a:pt x="462" y="620"/>
                  </a:lnTo>
                  <a:lnTo>
                    <a:pt x="440" y="643"/>
                  </a:lnTo>
                  <a:lnTo>
                    <a:pt x="416" y="664"/>
                  </a:lnTo>
                  <a:lnTo>
                    <a:pt x="396" y="684"/>
                  </a:lnTo>
                  <a:lnTo>
                    <a:pt x="374" y="704"/>
                  </a:lnTo>
                  <a:lnTo>
                    <a:pt x="354" y="720"/>
                  </a:lnTo>
                  <a:lnTo>
                    <a:pt x="335" y="735"/>
                  </a:lnTo>
                  <a:lnTo>
                    <a:pt x="314" y="749"/>
                  </a:lnTo>
                  <a:lnTo>
                    <a:pt x="297" y="763"/>
                  </a:lnTo>
                  <a:lnTo>
                    <a:pt x="278" y="773"/>
                  </a:lnTo>
                  <a:lnTo>
                    <a:pt x="262" y="784"/>
                  </a:lnTo>
                  <a:lnTo>
                    <a:pt x="246" y="791"/>
                  </a:lnTo>
                  <a:lnTo>
                    <a:pt x="229" y="799"/>
                  </a:lnTo>
                  <a:lnTo>
                    <a:pt x="215" y="804"/>
                  </a:lnTo>
                  <a:lnTo>
                    <a:pt x="200" y="807"/>
                  </a:lnTo>
                  <a:lnTo>
                    <a:pt x="185" y="810"/>
                  </a:lnTo>
                  <a:lnTo>
                    <a:pt x="171" y="811"/>
                  </a:lnTo>
                  <a:lnTo>
                    <a:pt x="171" y="811"/>
                  </a:lnTo>
                  <a:lnTo>
                    <a:pt x="160" y="810"/>
                  </a:lnTo>
                  <a:lnTo>
                    <a:pt x="140" y="806"/>
                  </a:lnTo>
                  <a:lnTo>
                    <a:pt x="122" y="801"/>
                  </a:lnTo>
                  <a:lnTo>
                    <a:pt x="101" y="791"/>
                  </a:lnTo>
                  <a:lnTo>
                    <a:pt x="81" y="779"/>
                  </a:lnTo>
                  <a:lnTo>
                    <a:pt x="60" y="763"/>
                  </a:lnTo>
                  <a:lnTo>
                    <a:pt x="40" y="745"/>
                  </a:lnTo>
                  <a:lnTo>
                    <a:pt x="20" y="723"/>
                  </a:lnTo>
                  <a:lnTo>
                    <a:pt x="0" y="698"/>
                  </a:lnTo>
                  <a:lnTo>
                    <a:pt x="13" y="700"/>
                  </a:lnTo>
                  <a:lnTo>
                    <a:pt x="26" y="702"/>
                  </a:lnTo>
                  <a:lnTo>
                    <a:pt x="37" y="704"/>
                  </a:lnTo>
                  <a:lnTo>
                    <a:pt x="47" y="704"/>
                  </a:lnTo>
                  <a:lnTo>
                    <a:pt x="64" y="702"/>
                  </a:lnTo>
                  <a:lnTo>
                    <a:pt x="82" y="700"/>
                  </a:lnTo>
                  <a:lnTo>
                    <a:pt x="100" y="696"/>
                  </a:lnTo>
                  <a:lnTo>
                    <a:pt x="118" y="692"/>
                  </a:lnTo>
                  <a:lnTo>
                    <a:pt x="139" y="685"/>
                  </a:lnTo>
                  <a:lnTo>
                    <a:pt x="157" y="677"/>
                  </a:lnTo>
                  <a:lnTo>
                    <a:pt x="178" y="667"/>
                  </a:lnTo>
                  <a:lnTo>
                    <a:pt x="196" y="656"/>
                  </a:lnTo>
                  <a:lnTo>
                    <a:pt x="217" y="644"/>
                  </a:lnTo>
                  <a:lnTo>
                    <a:pt x="238" y="629"/>
                  </a:lnTo>
                  <a:lnTo>
                    <a:pt x="258" y="614"/>
                  </a:lnTo>
                  <a:lnTo>
                    <a:pt x="280" y="597"/>
                  </a:lnTo>
                  <a:lnTo>
                    <a:pt x="300" y="579"/>
                  </a:lnTo>
                  <a:lnTo>
                    <a:pt x="322" y="559"/>
                  </a:lnTo>
                  <a:lnTo>
                    <a:pt x="345" y="538"/>
                  </a:lnTo>
                  <a:lnTo>
                    <a:pt x="368" y="515"/>
                  </a:lnTo>
                  <a:lnTo>
                    <a:pt x="410" y="471"/>
                  </a:lnTo>
                  <a:lnTo>
                    <a:pt x="379" y="441"/>
                  </a:lnTo>
                  <a:lnTo>
                    <a:pt x="353" y="416"/>
                  </a:lnTo>
                  <a:lnTo>
                    <a:pt x="329" y="392"/>
                  </a:lnTo>
                  <a:lnTo>
                    <a:pt x="306" y="368"/>
                  </a:lnTo>
                  <a:lnTo>
                    <a:pt x="284" y="346"/>
                  </a:lnTo>
                  <a:lnTo>
                    <a:pt x="265" y="325"/>
                  </a:lnTo>
                  <a:lnTo>
                    <a:pt x="246" y="304"/>
                  </a:lnTo>
                  <a:lnTo>
                    <a:pt x="230" y="285"/>
                  </a:lnTo>
                  <a:lnTo>
                    <a:pt x="217" y="266"/>
                  </a:lnTo>
                  <a:lnTo>
                    <a:pt x="202" y="248"/>
                  </a:lnTo>
                  <a:lnTo>
                    <a:pt x="192" y="231"/>
                  </a:lnTo>
                  <a:lnTo>
                    <a:pt x="182" y="216"/>
                  </a:lnTo>
                  <a:lnTo>
                    <a:pt x="175" y="201"/>
                  </a:lnTo>
                  <a:lnTo>
                    <a:pt x="170" y="187"/>
                  </a:lnTo>
                  <a:lnTo>
                    <a:pt x="165" y="174"/>
                  </a:lnTo>
                  <a:lnTo>
                    <a:pt x="161" y="162"/>
                  </a:lnTo>
                  <a:lnTo>
                    <a:pt x="161" y="152"/>
                  </a:lnTo>
                  <a:lnTo>
                    <a:pt x="163" y="135"/>
                  </a:lnTo>
                  <a:lnTo>
                    <a:pt x="168" y="119"/>
                  </a:lnTo>
                  <a:lnTo>
                    <a:pt x="178" y="103"/>
                  </a:lnTo>
                  <a:lnTo>
                    <a:pt x="192" y="83"/>
                  </a:lnTo>
                  <a:lnTo>
                    <a:pt x="207" y="63"/>
                  </a:lnTo>
                  <a:lnTo>
                    <a:pt x="227" y="43"/>
                  </a:lnTo>
                  <a:lnTo>
                    <a:pt x="252" y="2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48" name="group 248"/>
          <p:cNvGrpSpPr/>
          <p:nvPr/>
        </p:nvGrpSpPr>
        <p:grpSpPr>
          <a:xfrm rot="21600000">
            <a:off x="415899" y="987425"/>
            <a:ext cx="3796944" cy="3696487"/>
            <a:chOff x="0" y="0"/>
            <a:chExt cx="3796944" cy="3696487"/>
          </a:xfrm>
        </p:grpSpPr>
        <p:grpSp>
          <p:nvGrpSpPr>
            <p:cNvPr id="250" name="group 250"/>
            <p:cNvGrpSpPr/>
            <p:nvPr/>
          </p:nvGrpSpPr>
          <p:grpSpPr>
            <a:xfrm rot="21600000">
              <a:off x="0" y="0"/>
              <a:ext cx="3796944" cy="3696487"/>
              <a:chOff x="0" y="0"/>
              <a:chExt cx="3796944" cy="3696487"/>
            </a:xfrm>
          </p:grpSpPr>
          <p:sp>
            <p:nvSpPr>
              <p:cNvPr id="2318" name="path 2318"/>
              <p:cNvSpPr/>
              <p:nvPr/>
            </p:nvSpPr>
            <p:spPr>
              <a:xfrm>
                <a:off x="0" y="0"/>
                <a:ext cx="3355619" cy="3696487"/>
              </a:xfrm>
              <a:custGeom>
                <a:avLst/>
                <a:gdLst/>
                <a:ahLst/>
                <a:cxnLst/>
                <a:rect l="0" t="0" r="0" b="0"/>
                <a:pathLst>
                  <a:path w="5284" h="5821">
                    <a:moveTo>
                      <a:pt x="20" y="20"/>
                    </a:moveTo>
                    <a:lnTo>
                      <a:pt x="5264" y="20"/>
                    </a:lnTo>
                    <a:lnTo>
                      <a:pt x="5264" y="1957"/>
                    </a:lnTo>
                    <a:cubicBezTo>
                      <a:pt x="4763" y="1957"/>
                      <a:pt x="4357" y="2300"/>
                      <a:pt x="4357" y="2724"/>
                    </a:cubicBezTo>
                    <a:cubicBezTo>
                      <a:pt x="4357" y="3148"/>
                      <a:pt x="4763" y="3491"/>
                      <a:pt x="5264" y="3491"/>
                    </a:cubicBezTo>
                    <a:lnTo>
                      <a:pt x="5264" y="5801"/>
                    </a:lnTo>
                    <a:lnTo>
                      <a:pt x="20" y="5801"/>
                    </a:lnTo>
                    <a:lnTo>
                      <a:pt x="20" y="2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70C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0" name="path 2320"/>
              <p:cNvSpPr/>
              <p:nvPr/>
            </p:nvSpPr>
            <p:spPr>
              <a:xfrm>
                <a:off x="2890164" y="1349502"/>
                <a:ext cx="906780" cy="767460"/>
              </a:xfrm>
              <a:custGeom>
                <a:avLst/>
                <a:gdLst/>
                <a:ahLst/>
                <a:cxnLst/>
                <a:rect l="0" t="0" r="0" b="0"/>
                <a:pathLst>
                  <a:path w="1428" h="1208">
                    <a:moveTo>
                      <a:pt x="0" y="604"/>
                    </a:moveTo>
                    <a:cubicBezTo>
                      <a:pt x="0" y="270"/>
                      <a:pt x="319" y="0"/>
                      <a:pt x="714" y="0"/>
                    </a:cubicBezTo>
                    <a:cubicBezTo>
                      <a:pt x="714" y="0"/>
                      <a:pt x="714" y="0"/>
                      <a:pt x="714" y="0"/>
                    </a:cubicBezTo>
                    <a:lnTo>
                      <a:pt x="714" y="0"/>
                    </a:lnTo>
                    <a:cubicBezTo>
                      <a:pt x="1108" y="0"/>
                      <a:pt x="1428" y="270"/>
                      <a:pt x="1428" y="604"/>
                    </a:cubicBezTo>
                    <a:cubicBezTo>
                      <a:pt x="1428" y="604"/>
                      <a:pt x="1428" y="604"/>
                      <a:pt x="1428" y="604"/>
                    </a:cubicBezTo>
                    <a:lnTo>
                      <a:pt x="1428" y="604"/>
                    </a:lnTo>
                    <a:cubicBezTo>
                      <a:pt x="1428" y="937"/>
                      <a:pt x="1108" y="1208"/>
                      <a:pt x="714" y="1208"/>
                    </a:cubicBezTo>
                    <a:cubicBezTo>
                      <a:pt x="714" y="1208"/>
                      <a:pt x="714" y="1208"/>
                      <a:pt x="714" y="1208"/>
                    </a:cubicBezTo>
                    <a:lnTo>
                      <a:pt x="714" y="1208"/>
                    </a:lnTo>
                    <a:cubicBezTo>
                      <a:pt x="319" y="1208"/>
                      <a:pt x="0" y="937"/>
                      <a:pt x="0" y="604"/>
                    </a:cubicBezTo>
                    <a:cubicBezTo>
                      <a:pt x="0" y="604"/>
                      <a:pt x="0" y="604"/>
                      <a:pt x="0" y="604"/>
                    </a:cubicBezTo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2" name="path 2322"/>
              <p:cNvSpPr/>
              <p:nvPr/>
            </p:nvSpPr>
            <p:spPr>
              <a:xfrm>
                <a:off x="2973222" y="1503807"/>
                <a:ext cx="702818" cy="515492"/>
              </a:xfrm>
              <a:custGeom>
                <a:avLst/>
                <a:gdLst/>
                <a:ahLst/>
                <a:cxnLst/>
                <a:rect l="0" t="0" r="0" b="0"/>
                <a:pathLst>
                  <a:path w="1106" h="811">
                    <a:moveTo>
                      <a:pt x="1083" y="0"/>
                    </a:moveTo>
                    <a:lnTo>
                      <a:pt x="1106" y="32"/>
                    </a:lnTo>
                    <a:lnTo>
                      <a:pt x="1047" y="65"/>
                    </a:lnTo>
                    <a:lnTo>
                      <a:pt x="989" y="101"/>
                    </a:lnTo>
                    <a:lnTo>
                      <a:pt x="931" y="138"/>
                    </a:lnTo>
                    <a:lnTo>
                      <a:pt x="875" y="178"/>
                    </a:lnTo>
                    <a:lnTo>
                      <a:pt x="819" y="220"/>
                    </a:lnTo>
                    <a:lnTo>
                      <a:pt x="765" y="264"/>
                    </a:lnTo>
                    <a:lnTo>
                      <a:pt x="713" y="310"/>
                    </a:lnTo>
                    <a:lnTo>
                      <a:pt x="661" y="359"/>
                    </a:lnTo>
                    <a:lnTo>
                      <a:pt x="611" y="409"/>
                    </a:lnTo>
                    <a:lnTo>
                      <a:pt x="564" y="457"/>
                    </a:lnTo>
                    <a:lnTo>
                      <a:pt x="522" y="507"/>
                    </a:lnTo>
                    <a:lnTo>
                      <a:pt x="483" y="556"/>
                    </a:lnTo>
                    <a:lnTo>
                      <a:pt x="448" y="604"/>
                    </a:lnTo>
                    <a:lnTo>
                      <a:pt x="415" y="652"/>
                    </a:lnTo>
                    <a:lnTo>
                      <a:pt x="387" y="700"/>
                    </a:lnTo>
                    <a:lnTo>
                      <a:pt x="363" y="747"/>
                    </a:lnTo>
                    <a:lnTo>
                      <a:pt x="326" y="765"/>
                    </a:lnTo>
                    <a:lnTo>
                      <a:pt x="305" y="777"/>
                    </a:lnTo>
                    <a:lnTo>
                      <a:pt x="283" y="788"/>
                    </a:lnTo>
                    <a:lnTo>
                      <a:pt x="264" y="800"/>
                    </a:lnTo>
                    <a:lnTo>
                      <a:pt x="247" y="811"/>
                    </a:lnTo>
                    <a:lnTo>
                      <a:pt x="242" y="799"/>
                    </a:lnTo>
                    <a:lnTo>
                      <a:pt x="236" y="783"/>
                    </a:lnTo>
                    <a:lnTo>
                      <a:pt x="227" y="762"/>
                    </a:lnTo>
                    <a:lnTo>
                      <a:pt x="214" y="739"/>
                    </a:lnTo>
                    <a:lnTo>
                      <a:pt x="195" y="704"/>
                    </a:lnTo>
                    <a:lnTo>
                      <a:pt x="179" y="676"/>
                    </a:lnTo>
                    <a:lnTo>
                      <a:pt x="166" y="650"/>
                    </a:lnTo>
                    <a:lnTo>
                      <a:pt x="151" y="627"/>
                    </a:lnTo>
                    <a:lnTo>
                      <a:pt x="139" y="605"/>
                    </a:lnTo>
                    <a:lnTo>
                      <a:pt x="127" y="587"/>
                    </a:lnTo>
                    <a:lnTo>
                      <a:pt x="114" y="569"/>
                    </a:lnTo>
                    <a:lnTo>
                      <a:pt x="101" y="554"/>
                    </a:lnTo>
                    <a:lnTo>
                      <a:pt x="90" y="542"/>
                    </a:lnTo>
                    <a:lnTo>
                      <a:pt x="81" y="532"/>
                    </a:lnTo>
                    <a:lnTo>
                      <a:pt x="70" y="521"/>
                    </a:lnTo>
                    <a:lnTo>
                      <a:pt x="57" y="513"/>
                    </a:lnTo>
                    <a:lnTo>
                      <a:pt x="47" y="507"/>
                    </a:lnTo>
                    <a:lnTo>
                      <a:pt x="35" y="501"/>
                    </a:lnTo>
                    <a:lnTo>
                      <a:pt x="23" y="497"/>
                    </a:lnTo>
                    <a:lnTo>
                      <a:pt x="12" y="494"/>
                    </a:lnTo>
                    <a:lnTo>
                      <a:pt x="0" y="493"/>
                    </a:lnTo>
                    <a:lnTo>
                      <a:pt x="15" y="481"/>
                    </a:lnTo>
                    <a:lnTo>
                      <a:pt x="31" y="472"/>
                    </a:lnTo>
                    <a:lnTo>
                      <a:pt x="47" y="464"/>
                    </a:lnTo>
                    <a:lnTo>
                      <a:pt x="62" y="457"/>
                    </a:lnTo>
                    <a:lnTo>
                      <a:pt x="76" y="453"/>
                    </a:lnTo>
                    <a:lnTo>
                      <a:pt x="88" y="449"/>
                    </a:lnTo>
                    <a:lnTo>
                      <a:pt x="103" y="447"/>
                    </a:lnTo>
                    <a:lnTo>
                      <a:pt x="115" y="446"/>
                    </a:lnTo>
                    <a:lnTo>
                      <a:pt x="132" y="448"/>
                    </a:lnTo>
                    <a:lnTo>
                      <a:pt x="149" y="455"/>
                    </a:lnTo>
                    <a:lnTo>
                      <a:pt x="168" y="465"/>
                    </a:lnTo>
                    <a:lnTo>
                      <a:pt x="188" y="481"/>
                    </a:lnTo>
                    <a:lnTo>
                      <a:pt x="206" y="501"/>
                    </a:lnTo>
                    <a:lnTo>
                      <a:pt x="225" y="524"/>
                    </a:lnTo>
                    <a:lnTo>
                      <a:pt x="245" y="552"/>
                    </a:lnTo>
                    <a:lnTo>
                      <a:pt x="266" y="585"/>
                    </a:lnTo>
                    <a:lnTo>
                      <a:pt x="295" y="635"/>
                    </a:lnTo>
                    <a:lnTo>
                      <a:pt x="332" y="587"/>
                    </a:lnTo>
                    <a:lnTo>
                      <a:pt x="372" y="538"/>
                    </a:lnTo>
                    <a:lnTo>
                      <a:pt x="412" y="492"/>
                    </a:lnTo>
                    <a:lnTo>
                      <a:pt x="456" y="444"/>
                    </a:lnTo>
                    <a:lnTo>
                      <a:pt x="500" y="400"/>
                    </a:lnTo>
                    <a:lnTo>
                      <a:pt x="546" y="356"/>
                    </a:lnTo>
                    <a:lnTo>
                      <a:pt x="595" y="313"/>
                    </a:lnTo>
                    <a:lnTo>
                      <a:pt x="647" y="270"/>
                    </a:lnTo>
                    <a:lnTo>
                      <a:pt x="699" y="230"/>
                    </a:lnTo>
                    <a:lnTo>
                      <a:pt x="752" y="191"/>
                    </a:lnTo>
                    <a:lnTo>
                      <a:pt x="804" y="154"/>
                    </a:lnTo>
                    <a:lnTo>
                      <a:pt x="858" y="118"/>
                    </a:lnTo>
                    <a:lnTo>
                      <a:pt x="914" y="86"/>
                    </a:lnTo>
                    <a:lnTo>
                      <a:pt x="969" y="55"/>
                    </a:lnTo>
                    <a:lnTo>
                      <a:pt x="1025" y="26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24" name="textbox 2324"/>
            <p:cNvSpPr/>
            <p:nvPr/>
          </p:nvSpPr>
          <p:spPr>
            <a:xfrm>
              <a:off x="807059" y="485470"/>
              <a:ext cx="2158364" cy="30988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335" algn="l" rtl="0" eaLnBrk="0">
                <a:lnSpc>
                  <a:spcPct val="89000"/>
                </a:lnSpc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没有统一的牵头部门，项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目的跟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3335" algn="l" rtl="0" eaLnBrk="0">
                <a:lnSpc>
                  <a:spcPts val="2160"/>
                </a:lnSpc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进、督查乏力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indent="-635" algn="l" rtl="0" eaLnBrk="0">
                <a:lnSpc>
                  <a:spcPct val="145000"/>
                </a:lnSpc>
                <a:spcBef>
                  <a:spcPts val="365"/>
                </a:spcBef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不同的部门会根据自己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的意       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愿，确定不同项目的优先级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   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而掋序结果可能不企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业的战  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略方向相左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335" indent="5715" algn="l" rtl="0" eaLnBrk="0">
                <a:lnSpc>
                  <a:spcPct val="145000"/>
                </a:lnSpc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当不同的部门均需要某些共同资</a:t>
              </a:r>
              <a:r>
                <a:rPr sz="12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源时，往往会出现对资源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的无序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争夺、团队或成员之间产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生冲突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不隔阂，影响企业的整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体发展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252" name="group 252"/>
            <p:cNvGrpSpPr/>
            <p:nvPr/>
          </p:nvGrpSpPr>
          <p:grpSpPr>
            <a:xfrm rot="21600000">
              <a:off x="192849" y="2546960"/>
              <a:ext cx="443005" cy="376884"/>
              <a:chOff x="0" y="0"/>
              <a:chExt cx="443005" cy="376884"/>
            </a:xfrm>
          </p:grpSpPr>
          <p:sp>
            <p:nvSpPr>
              <p:cNvPr id="2326" name="path 2326"/>
              <p:cNvSpPr/>
              <p:nvPr/>
            </p:nvSpPr>
            <p:spPr>
              <a:xfrm>
                <a:off x="6350" y="5612"/>
                <a:ext cx="431190" cy="364921"/>
              </a:xfrm>
              <a:custGeom>
                <a:avLst/>
                <a:gdLst/>
                <a:ahLst/>
                <a:cxnLst/>
                <a:rect l="0" t="0" r="0" b="0"/>
                <a:pathLst>
                  <a:path w="679" h="574">
                    <a:moveTo>
                      <a:pt x="41" y="67"/>
                    </a:moveTo>
                    <a:lnTo>
                      <a:pt x="41" y="538"/>
                    </a:lnTo>
                    <a:lnTo>
                      <a:pt x="588" y="538"/>
                    </a:lnTo>
                    <a:lnTo>
                      <a:pt x="588" y="81"/>
                    </a:lnTo>
                    <a:lnTo>
                      <a:pt x="539" y="120"/>
                    </a:lnTo>
                    <a:lnTo>
                      <a:pt x="494" y="163"/>
                    </a:lnTo>
                    <a:lnTo>
                      <a:pt x="450" y="208"/>
                    </a:lnTo>
                    <a:lnTo>
                      <a:pt x="410" y="255"/>
                    </a:lnTo>
                    <a:lnTo>
                      <a:pt x="391" y="278"/>
                    </a:lnTo>
                    <a:lnTo>
                      <a:pt x="372" y="302"/>
                    </a:lnTo>
                    <a:lnTo>
                      <a:pt x="356" y="325"/>
                    </a:lnTo>
                    <a:lnTo>
                      <a:pt x="341" y="348"/>
                    </a:lnTo>
                    <a:lnTo>
                      <a:pt x="328" y="371"/>
                    </a:lnTo>
                    <a:lnTo>
                      <a:pt x="315" y="393"/>
                    </a:lnTo>
                    <a:lnTo>
                      <a:pt x="304" y="416"/>
                    </a:lnTo>
                    <a:lnTo>
                      <a:pt x="294" y="438"/>
                    </a:lnTo>
                    <a:lnTo>
                      <a:pt x="275" y="449"/>
                    </a:lnTo>
                    <a:lnTo>
                      <a:pt x="253" y="462"/>
                    </a:lnTo>
                    <a:lnTo>
                      <a:pt x="234" y="476"/>
                    </a:lnTo>
                    <a:lnTo>
                      <a:pt x="231" y="468"/>
                    </a:lnTo>
                    <a:lnTo>
                      <a:pt x="227" y="458"/>
                    </a:lnTo>
                    <a:lnTo>
                      <a:pt x="222" y="447"/>
                    </a:lnTo>
                    <a:lnTo>
                      <a:pt x="216" y="433"/>
                    </a:lnTo>
                    <a:lnTo>
                      <a:pt x="207" y="413"/>
                    </a:lnTo>
                    <a:lnTo>
                      <a:pt x="199" y="396"/>
                    </a:lnTo>
                    <a:lnTo>
                      <a:pt x="191" y="381"/>
                    </a:lnTo>
                    <a:lnTo>
                      <a:pt x="185" y="367"/>
                    </a:lnTo>
                    <a:lnTo>
                      <a:pt x="177" y="355"/>
                    </a:lnTo>
                    <a:lnTo>
                      <a:pt x="171" y="344"/>
                    </a:lnTo>
                    <a:lnTo>
                      <a:pt x="164" y="333"/>
                    </a:lnTo>
                    <a:lnTo>
                      <a:pt x="159" y="325"/>
                    </a:lnTo>
                    <a:lnTo>
                      <a:pt x="153" y="318"/>
                    </a:lnTo>
                    <a:lnTo>
                      <a:pt x="141" y="306"/>
                    </a:lnTo>
                    <a:lnTo>
                      <a:pt x="130" y="297"/>
                    </a:lnTo>
                    <a:lnTo>
                      <a:pt x="117" y="291"/>
                    </a:lnTo>
                    <a:lnTo>
                      <a:pt x="105" y="289"/>
                    </a:lnTo>
                    <a:lnTo>
                      <a:pt x="114" y="282"/>
                    </a:lnTo>
                    <a:lnTo>
                      <a:pt x="122" y="277"/>
                    </a:lnTo>
                    <a:lnTo>
                      <a:pt x="130" y="272"/>
                    </a:lnTo>
                    <a:lnTo>
                      <a:pt x="138" y="269"/>
                    </a:lnTo>
                    <a:lnTo>
                      <a:pt x="145" y="265"/>
                    </a:lnTo>
                    <a:lnTo>
                      <a:pt x="152" y="263"/>
                    </a:lnTo>
                    <a:lnTo>
                      <a:pt x="160" y="262"/>
                    </a:lnTo>
                    <a:lnTo>
                      <a:pt x="165" y="261"/>
                    </a:lnTo>
                    <a:lnTo>
                      <a:pt x="175" y="263"/>
                    </a:lnTo>
                    <a:lnTo>
                      <a:pt x="184" y="267"/>
                    </a:lnTo>
                    <a:lnTo>
                      <a:pt x="193" y="273"/>
                    </a:lnTo>
                    <a:lnTo>
                      <a:pt x="203" y="282"/>
                    </a:lnTo>
                    <a:lnTo>
                      <a:pt x="212" y="294"/>
                    </a:lnTo>
                    <a:lnTo>
                      <a:pt x="222" y="307"/>
                    </a:lnTo>
                    <a:lnTo>
                      <a:pt x="233" y="324"/>
                    </a:lnTo>
                    <a:lnTo>
                      <a:pt x="243" y="343"/>
                    </a:lnTo>
                    <a:lnTo>
                      <a:pt x="259" y="372"/>
                    </a:lnTo>
                    <a:lnTo>
                      <a:pt x="287" y="330"/>
                    </a:lnTo>
                    <a:lnTo>
                      <a:pt x="319" y="289"/>
                    </a:lnTo>
                    <a:lnTo>
                      <a:pt x="353" y="249"/>
                    </a:lnTo>
                    <a:lnTo>
                      <a:pt x="388" y="211"/>
                    </a:lnTo>
                    <a:lnTo>
                      <a:pt x="426" y="173"/>
                    </a:lnTo>
                    <a:lnTo>
                      <a:pt x="466" y="136"/>
                    </a:lnTo>
                    <a:lnTo>
                      <a:pt x="509" y="102"/>
                    </a:lnTo>
                    <a:lnTo>
                      <a:pt x="554" y="67"/>
                    </a:lnTo>
                    <a:lnTo>
                      <a:pt x="41" y="67"/>
                    </a:lnTo>
                    <a:lnTo>
                      <a:pt x="41" y="67"/>
                    </a:lnTo>
                    <a:close/>
                    <a:moveTo>
                      <a:pt x="667" y="0"/>
                    </a:moveTo>
                    <a:lnTo>
                      <a:pt x="679" y="19"/>
                    </a:lnTo>
                    <a:lnTo>
                      <a:pt x="657" y="33"/>
                    </a:lnTo>
                    <a:lnTo>
                      <a:pt x="631" y="50"/>
                    </a:lnTo>
                    <a:lnTo>
                      <a:pt x="631" y="574"/>
                    </a:lnTo>
                    <a:lnTo>
                      <a:pt x="0" y="574"/>
                    </a:lnTo>
                    <a:lnTo>
                      <a:pt x="0" y="32"/>
                    </a:lnTo>
                    <a:lnTo>
                      <a:pt x="610" y="32"/>
                    </a:lnTo>
                    <a:lnTo>
                      <a:pt x="639" y="14"/>
                    </a:lnTo>
                    <a:lnTo>
                      <a:pt x="667" y="0"/>
                    </a:lnTo>
                    <a:lnTo>
                      <a:pt x="667" y="0"/>
                    </a:lnTo>
                    <a:close/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8" name="path 2328"/>
              <p:cNvSpPr/>
              <p:nvPr/>
            </p:nvSpPr>
            <p:spPr>
              <a:xfrm>
                <a:off x="0" y="0"/>
                <a:ext cx="443005" cy="376884"/>
              </a:xfrm>
              <a:custGeom>
                <a:avLst/>
                <a:gdLst/>
                <a:ahLst/>
                <a:cxnLst/>
                <a:rect l="0" t="0" r="0" b="0"/>
                <a:pathLst>
                  <a:path w="697" h="593">
                    <a:moveTo>
                      <a:pt x="51" y="76"/>
                    </a:moveTo>
                    <a:lnTo>
                      <a:pt x="51" y="547"/>
                    </a:lnTo>
                    <a:lnTo>
                      <a:pt x="598" y="547"/>
                    </a:lnTo>
                    <a:lnTo>
                      <a:pt x="598" y="90"/>
                    </a:lnTo>
                    <a:lnTo>
                      <a:pt x="549" y="129"/>
                    </a:lnTo>
                    <a:lnTo>
                      <a:pt x="504" y="172"/>
                    </a:lnTo>
                    <a:lnTo>
                      <a:pt x="460" y="217"/>
                    </a:lnTo>
                    <a:lnTo>
                      <a:pt x="420" y="264"/>
                    </a:lnTo>
                    <a:lnTo>
                      <a:pt x="401" y="287"/>
                    </a:lnTo>
                    <a:lnTo>
                      <a:pt x="382" y="311"/>
                    </a:lnTo>
                    <a:lnTo>
                      <a:pt x="366" y="334"/>
                    </a:lnTo>
                    <a:lnTo>
                      <a:pt x="351" y="357"/>
                    </a:lnTo>
                    <a:lnTo>
                      <a:pt x="338" y="380"/>
                    </a:lnTo>
                    <a:lnTo>
                      <a:pt x="325" y="402"/>
                    </a:lnTo>
                    <a:lnTo>
                      <a:pt x="314" y="425"/>
                    </a:lnTo>
                    <a:lnTo>
                      <a:pt x="304" y="447"/>
                    </a:lnTo>
                    <a:lnTo>
                      <a:pt x="285" y="458"/>
                    </a:lnTo>
                    <a:lnTo>
                      <a:pt x="263" y="471"/>
                    </a:lnTo>
                    <a:lnTo>
                      <a:pt x="244" y="485"/>
                    </a:lnTo>
                    <a:lnTo>
                      <a:pt x="241" y="477"/>
                    </a:lnTo>
                    <a:lnTo>
                      <a:pt x="237" y="467"/>
                    </a:lnTo>
                    <a:lnTo>
                      <a:pt x="232" y="456"/>
                    </a:lnTo>
                    <a:lnTo>
                      <a:pt x="226" y="442"/>
                    </a:lnTo>
                    <a:lnTo>
                      <a:pt x="217" y="422"/>
                    </a:lnTo>
                    <a:lnTo>
                      <a:pt x="209" y="405"/>
                    </a:lnTo>
                    <a:lnTo>
                      <a:pt x="201" y="390"/>
                    </a:lnTo>
                    <a:lnTo>
                      <a:pt x="195" y="376"/>
                    </a:lnTo>
                    <a:lnTo>
                      <a:pt x="187" y="364"/>
                    </a:lnTo>
                    <a:lnTo>
                      <a:pt x="181" y="353"/>
                    </a:lnTo>
                    <a:lnTo>
                      <a:pt x="174" y="342"/>
                    </a:lnTo>
                    <a:lnTo>
                      <a:pt x="169" y="334"/>
                    </a:lnTo>
                    <a:lnTo>
                      <a:pt x="163" y="327"/>
                    </a:lnTo>
                    <a:lnTo>
                      <a:pt x="151" y="315"/>
                    </a:lnTo>
                    <a:lnTo>
                      <a:pt x="140" y="306"/>
                    </a:lnTo>
                    <a:lnTo>
                      <a:pt x="127" y="300"/>
                    </a:lnTo>
                    <a:lnTo>
                      <a:pt x="115" y="298"/>
                    </a:lnTo>
                    <a:lnTo>
                      <a:pt x="124" y="291"/>
                    </a:lnTo>
                    <a:lnTo>
                      <a:pt x="132" y="286"/>
                    </a:lnTo>
                    <a:lnTo>
                      <a:pt x="140" y="281"/>
                    </a:lnTo>
                    <a:lnTo>
                      <a:pt x="148" y="278"/>
                    </a:lnTo>
                    <a:lnTo>
                      <a:pt x="155" y="274"/>
                    </a:lnTo>
                    <a:lnTo>
                      <a:pt x="162" y="272"/>
                    </a:lnTo>
                    <a:lnTo>
                      <a:pt x="170" y="271"/>
                    </a:lnTo>
                    <a:lnTo>
                      <a:pt x="175" y="270"/>
                    </a:lnTo>
                    <a:lnTo>
                      <a:pt x="185" y="272"/>
                    </a:lnTo>
                    <a:lnTo>
                      <a:pt x="194" y="276"/>
                    </a:lnTo>
                    <a:lnTo>
                      <a:pt x="203" y="282"/>
                    </a:lnTo>
                    <a:lnTo>
                      <a:pt x="213" y="291"/>
                    </a:lnTo>
                    <a:lnTo>
                      <a:pt x="222" y="303"/>
                    </a:lnTo>
                    <a:lnTo>
                      <a:pt x="232" y="316"/>
                    </a:lnTo>
                    <a:lnTo>
                      <a:pt x="243" y="333"/>
                    </a:lnTo>
                    <a:lnTo>
                      <a:pt x="253" y="352"/>
                    </a:lnTo>
                    <a:lnTo>
                      <a:pt x="269" y="381"/>
                    </a:lnTo>
                    <a:lnTo>
                      <a:pt x="297" y="339"/>
                    </a:lnTo>
                    <a:lnTo>
                      <a:pt x="329" y="298"/>
                    </a:lnTo>
                    <a:lnTo>
                      <a:pt x="363" y="258"/>
                    </a:lnTo>
                    <a:lnTo>
                      <a:pt x="398" y="220"/>
                    </a:lnTo>
                    <a:lnTo>
                      <a:pt x="436" y="182"/>
                    </a:lnTo>
                    <a:lnTo>
                      <a:pt x="476" y="145"/>
                    </a:lnTo>
                    <a:lnTo>
                      <a:pt x="519" y="111"/>
                    </a:lnTo>
                    <a:lnTo>
                      <a:pt x="564" y="76"/>
                    </a:lnTo>
                    <a:lnTo>
                      <a:pt x="51" y="76"/>
                    </a:lnTo>
                    <a:lnTo>
                      <a:pt x="51" y="76"/>
                    </a:lnTo>
                    <a:close/>
                    <a:moveTo>
                      <a:pt x="677" y="8"/>
                    </a:moveTo>
                    <a:lnTo>
                      <a:pt x="689" y="28"/>
                    </a:lnTo>
                    <a:lnTo>
                      <a:pt x="667" y="42"/>
                    </a:lnTo>
                    <a:lnTo>
                      <a:pt x="641" y="59"/>
                    </a:lnTo>
                    <a:lnTo>
                      <a:pt x="641" y="583"/>
                    </a:lnTo>
                    <a:lnTo>
                      <a:pt x="10" y="583"/>
                    </a:lnTo>
                    <a:lnTo>
                      <a:pt x="10" y="41"/>
                    </a:lnTo>
                    <a:lnTo>
                      <a:pt x="620" y="41"/>
                    </a:lnTo>
                    <a:lnTo>
                      <a:pt x="649" y="23"/>
                    </a:lnTo>
                    <a:lnTo>
                      <a:pt x="677" y="8"/>
                    </a:lnTo>
                    <a:lnTo>
                      <a:pt x="677" y="8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70C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4" name="group 254"/>
            <p:cNvGrpSpPr/>
            <p:nvPr/>
          </p:nvGrpSpPr>
          <p:grpSpPr>
            <a:xfrm rot="21600000">
              <a:off x="192849" y="372847"/>
              <a:ext cx="443005" cy="376833"/>
              <a:chOff x="0" y="0"/>
              <a:chExt cx="443005" cy="376833"/>
            </a:xfrm>
          </p:grpSpPr>
          <p:sp>
            <p:nvSpPr>
              <p:cNvPr id="2330" name="path 2330"/>
              <p:cNvSpPr/>
              <p:nvPr/>
            </p:nvSpPr>
            <p:spPr>
              <a:xfrm>
                <a:off x="6350" y="5612"/>
                <a:ext cx="431190" cy="364870"/>
              </a:xfrm>
              <a:custGeom>
                <a:avLst/>
                <a:gdLst/>
                <a:ahLst/>
                <a:cxnLst/>
                <a:rect l="0" t="0" r="0" b="0"/>
                <a:pathLst>
                  <a:path w="679" h="574">
                    <a:moveTo>
                      <a:pt x="41" y="67"/>
                    </a:moveTo>
                    <a:lnTo>
                      <a:pt x="41" y="538"/>
                    </a:lnTo>
                    <a:lnTo>
                      <a:pt x="588" y="538"/>
                    </a:lnTo>
                    <a:lnTo>
                      <a:pt x="588" y="80"/>
                    </a:lnTo>
                    <a:lnTo>
                      <a:pt x="539" y="120"/>
                    </a:lnTo>
                    <a:lnTo>
                      <a:pt x="494" y="163"/>
                    </a:lnTo>
                    <a:lnTo>
                      <a:pt x="450" y="208"/>
                    </a:lnTo>
                    <a:lnTo>
                      <a:pt x="410" y="255"/>
                    </a:lnTo>
                    <a:lnTo>
                      <a:pt x="391" y="278"/>
                    </a:lnTo>
                    <a:lnTo>
                      <a:pt x="372" y="302"/>
                    </a:lnTo>
                    <a:lnTo>
                      <a:pt x="356" y="325"/>
                    </a:lnTo>
                    <a:lnTo>
                      <a:pt x="341" y="348"/>
                    </a:lnTo>
                    <a:lnTo>
                      <a:pt x="328" y="371"/>
                    </a:lnTo>
                    <a:lnTo>
                      <a:pt x="315" y="393"/>
                    </a:lnTo>
                    <a:lnTo>
                      <a:pt x="304" y="416"/>
                    </a:lnTo>
                    <a:lnTo>
                      <a:pt x="294" y="438"/>
                    </a:lnTo>
                    <a:lnTo>
                      <a:pt x="275" y="448"/>
                    </a:lnTo>
                    <a:lnTo>
                      <a:pt x="253" y="462"/>
                    </a:lnTo>
                    <a:lnTo>
                      <a:pt x="234" y="476"/>
                    </a:lnTo>
                    <a:lnTo>
                      <a:pt x="231" y="468"/>
                    </a:lnTo>
                    <a:lnTo>
                      <a:pt x="227" y="458"/>
                    </a:lnTo>
                    <a:lnTo>
                      <a:pt x="222" y="447"/>
                    </a:lnTo>
                    <a:lnTo>
                      <a:pt x="216" y="433"/>
                    </a:lnTo>
                    <a:lnTo>
                      <a:pt x="207" y="413"/>
                    </a:lnTo>
                    <a:lnTo>
                      <a:pt x="199" y="396"/>
                    </a:lnTo>
                    <a:lnTo>
                      <a:pt x="191" y="381"/>
                    </a:lnTo>
                    <a:lnTo>
                      <a:pt x="185" y="367"/>
                    </a:lnTo>
                    <a:lnTo>
                      <a:pt x="177" y="355"/>
                    </a:lnTo>
                    <a:lnTo>
                      <a:pt x="171" y="344"/>
                    </a:lnTo>
                    <a:lnTo>
                      <a:pt x="164" y="333"/>
                    </a:lnTo>
                    <a:lnTo>
                      <a:pt x="159" y="325"/>
                    </a:lnTo>
                    <a:lnTo>
                      <a:pt x="153" y="318"/>
                    </a:lnTo>
                    <a:lnTo>
                      <a:pt x="141" y="306"/>
                    </a:lnTo>
                    <a:lnTo>
                      <a:pt x="130" y="297"/>
                    </a:lnTo>
                    <a:lnTo>
                      <a:pt x="117" y="291"/>
                    </a:lnTo>
                    <a:lnTo>
                      <a:pt x="105" y="289"/>
                    </a:lnTo>
                    <a:lnTo>
                      <a:pt x="114" y="282"/>
                    </a:lnTo>
                    <a:lnTo>
                      <a:pt x="122" y="277"/>
                    </a:lnTo>
                    <a:lnTo>
                      <a:pt x="130" y="272"/>
                    </a:lnTo>
                    <a:lnTo>
                      <a:pt x="138" y="268"/>
                    </a:lnTo>
                    <a:lnTo>
                      <a:pt x="145" y="265"/>
                    </a:lnTo>
                    <a:lnTo>
                      <a:pt x="152" y="263"/>
                    </a:lnTo>
                    <a:lnTo>
                      <a:pt x="160" y="262"/>
                    </a:lnTo>
                    <a:lnTo>
                      <a:pt x="165" y="261"/>
                    </a:lnTo>
                    <a:lnTo>
                      <a:pt x="175" y="263"/>
                    </a:lnTo>
                    <a:lnTo>
                      <a:pt x="184" y="267"/>
                    </a:lnTo>
                    <a:lnTo>
                      <a:pt x="193" y="273"/>
                    </a:lnTo>
                    <a:lnTo>
                      <a:pt x="203" y="282"/>
                    </a:lnTo>
                    <a:lnTo>
                      <a:pt x="212" y="293"/>
                    </a:lnTo>
                    <a:lnTo>
                      <a:pt x="222" y="307"/>
                    </a:lnTo>
                    <a:lnTo>
                      <a:pt x="233" y="324"/>
                    </a:lnTo>
                    <a:lnTo>
                      <a:pt x="243" y="343"/>
                    </a:lnTo>
                    <a:lnTo>
                      <a:pt x="259" y="372"/>
                    </a:lnTo>
                    <a:lnTo>
                      <a:pt x="287" y="330"/>
                    </a:lnTo>
                    <a:lnTo>
                      <a:pt x="319" y="289"/>
                    </a:lnTo>
                    <a:lnTo>
                      <a:pt x="353" y="249"/>
                    </a:lnTo>
                    <a:lnTo>
                      <a:pt x="388" y="211"/>
                    </a:lnTo>
                    <a:lnTo>
                      <a:pt x="426" y="173"/>
                    </a:lnTo>
                    <a:lnTo>
                      <a:pt x="466" y="136"/>
                    </a:lnTo>
                    <a:lnTo>
                      <a:pt x="509" y="102"/>
                    </a:lnTo>
                    <a:lnTo>
                      <a:pt x="554" y="67"/>
                    </a:lnTo>
                    <a:lnTo>
                      <a:pt x="41" y="67"/>
                    </a:lnTo>
                    <a:lnTo>
                      <a:pt x="41" y="67"/>
                    </a:lnTo>
                    <a:close/>
                    <a:moveTo>
                      <a:pt x="667" y="0"/>
                    </a:moveTo>
                    <a:lnTo>
                      <a:pt x="679" y="19"/>
                    </a:lnTo>
                    <a:lnTo>
                      <a:pt x="657" y="33"/>
                    </a:lnTo>
                    <a:lnTo>
                      <a:pt x="631" y="50"/>
                    </a:lnTo>
                    <a:lnTo>
                      <a:pt x="631" y="574"/>
                    </a:lnTo>
                    <a:lnTo>
                      <a:pt x="0" y="574"/>
                    </a:lnTo>
                    <a:lnTo>
                      <a:pt x="0" y="32"/>
                    </a:lnTo>
                    <a:lnTo>
                      <a:pt x="610" y="32"/>
                    </a:lnTo>
                    <a:lnTo>
                      <a:pt x="639" y="14"/>
                    </a:lnTo>
                    <a:lnTo>
                      <a:pt x="667" y="0"/>
                    </a:lnTo>
                    <a:lnTo>
                      <a:pt x="667" y="0"/>
                    </a:lnTo>
                    <a:close/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2" name="path 2332"/>
              <p:cNvSpPr/>
              <p:nvPr/>
            </p:nvSpPr>
            <p:spPr>
              <a:xfrm>
                <a:off x="0" y="0"/>
                <a:ext cx="443005" cy="376833"/>
              </a:xfrm>
              <a:custGeom>
                <a:avLst/>
                <a:gdLst/>
                <a:ahLst/>
                <a:cxnLst/>
                <a:rect l="0" t="0" r="0" b="0"/>
                <a:pathLst>
                  <a:path w="697" h="593">
                    <a:moveTo>
                      <a:pt x="51" y="76"/>
                    </a:moveTo>
                    <a:lnTo>
                      <a:pt x="51" y="547"/>
                    </a:lnTo>
                    <a:lnTo>
                      <a:pt x="598" y="547"/>
                    </a:lnTo>
                    <a:lnTo>
                      <a:pt x="598" y="89"/>
                    </a:lnTo>
                    <a:lnTo>
                      <a:pt x="549" y="129"/>
                    </a:lnTo>
                    <a:lnTo>
                      <a:pt x="504" y="172"/>
                    </a:lnTo>
                    <a:lnTo>
                      <a:pt x="460" y="217"/>
                    </a:lnTo>
                    <a:lnTo>
                      <a:pt x="420" y="264"/>
                    </a:lnTo>
                    <a:lnTo>
                      <a:pt x="401" y="287"/>
                    </a:lnTo>
                    <a:lnTo>
                      <a:pt x="382" y="310"/>
                    </a:lnTo>
                    <a:lnTo>
                      <a:pt x="366" y="334"/>
                    </a:lnTo>
                    <a:lnTo>
                      <a:pt x="351" y="357"/>
                    </a:lnTo>
                    <a:lnTo>
                      <a:pt x="338" y="380"/>
                    </a:lnTo>
                    <a:lnTo>
                      <a:pt x="325" y="402"/>
                    </a:lnTo>
                    <a:lnTo>
                      <a:pt x="314" y="425"/>
                    </a:lnTo>
                    <a:lnTo>
                      <a:pt x="304" y="447"/>
                    </a:lnTo>
                    <a:lnTo>
                      <a:pt x="285" y="457"/>
                    </a:lnTo>
                    <a:lnTo>
                      <a:pt x="263" y="471"/>
                    </a:lnTo>
                    <a:lnTo>
                      <a:pt x="244" y="485"/>
                    </a:lnTo>
                    <a:lnTo>
                      <a:pt x="241" y="477"/>
                    </a:lnTo>
                    <a:lnTo>
                      <a:pt x="237" y="467"/>
                    </a:lnTo>
                    <a:lnTo>
                      <a:pt x="232" y="456"/>
                    </a:lnTo>
                    <a:lnTo>
                      <a:pt x="226" y="442"/>
                    </a:lnTo>
                    <a:lnTo>
                      <a:pt x="217" y="422"/>
                    </a:lnTo>
                    <a:lnTo>
                      <a:pt x="209" y="405"/>
                    </a:lnTo>
                    <a:lnTo>
                      <a:pt x="201" y="390"/>
                    </a:lnTo>
                    <a:lnTo>
                      <a:pt x="195" y="376"/>
                    </a:lnTo>
                    <a:lnTo>
                      <a:pt x="187" y="364"/>
                    </a:lnTo>
                    <a:lnTo>
                      <a:pt x="181" y="353"/>
                    </a:lnTo>
                    <a:lnTo>
                      <a:pt x="174" y="342"/>
                    </a:lnTo>
                    <a:lnTo>
                      <a:pt x="169" y="334"/>
                    </a:lnTo>
                    <a:lnTo>
                      <a:pt x="163" y="327"/>
                    </a:lnTo>
                    <a:lnTo>
                      <a:pt x="151" y="315"/>
                    </a:lnTo>
                    <a:lnTo>
                      <a:pt x="140" y="306"/>
                    </a:lnTo>
                    <a:lnTo>
                      <a:pt x="127" y="300"/>
                    </a:lnTo>
                    <a:lnTo>
                      <a:pt x="115" y="298"/>
                    </a:lnTo>
                    <a:lnTo>
                      <a:pt x="124" y="291"/>
                    </a:lnTo>
                    <a:lnTo>
                      <a:pt x="132" y="286"/>
                    </a:lnTo>
                    <a:lnTo>
                      <a:pt x="140" y="281"/>
                    </a:lnTo>
                    <a:lnTo>
                      <a:pt x="148" y="277"/>
                    </a:lnTo>
                    <a:lnTo>
                      <a:pt x="155" y="274"/>
                    </a:lnTo>
                    <a:lnTo>
                      <a:pt x="162" y="272"/>
                    </a:lnTo>
                    <a:lnTo>
                      <a:pt x="170" y="271"/>
                    </a:lnTo>
                    <a:lnTo>
                      <a:pt x="175" y="270"/>
                    </a:lnTo>
                    <a:lnTo>
                      <a:pt x="185" y="272"/>
                    </a:lnTo>
                    <a:lnTo>
                      <a:pt x="194" y="276"/>
                    </a:lnTo>
                    <a:lnTo>
                      <a:pt x="203" y="282"/>
                    </a:lnTo>
                    <a:lnTo>
                      <a:pt x="213" y="291"/>
                    </a:lnTo>
                    <a:lnTo>
                      <a:pt x="222" y="302"/>
                    </a:lnTo>
                    <a:lnTo>
                      <a:pt x="232" y="316"/>
                    </a:lnTo>
                    <a:lnTo>
                      <a:pt x="243" y="333"/>
                    </a:lnTo>
                    <a:lnTo>
                      <a:pt x="253" y="352"/>
                    </a:lnTo>
                    <a:lnTo>
                      <a:pt x="269" y="381"/>
                    </a:lnTo>
                    <a:lnTo>
                      <a:pt x="297" y="339"/>
                    </a:lnTo>
                    <a:lnTo>
                      <a:pt x="329" y="298"/>
                    </a:lnTo>
                    <a:lnTo>
                      <a:pt x="363" y="258"/>
                    </a:lnTo>
                    <a:lnTo>
                      <a:pt x="398" y="220"/>
                    </a:lnTo>
                    <a:lnTo>
                      <a:pt x="436" y="182"/>
                    </a:lnTo>
                    <a:lnTo>
                      <a:pt x="476" y="145"/>
                    </a:lnTo>
                    <a:lnTo>
                      <a:pt x="519" y="111"/>
                    </a:lnTo>
                    <a:lnTo>
                      <a:pt x="564" y="76"/>
                    </a:lnTo>
                    <a:lnTo>
                      <a:pt x="51" y="76"/>
                    </a:lnTo>
                    <a:lnTo>
                      <a:pt x="51" y="76"/>
                    </a:lnTo>
                    <a:close/>
                    <a:moveTo>
                      <a:pt x="677" y="8"/>
                    </a:moveTo>
                    <a:lnTo>
                      <a:pt x="689" y="28"/>
                    </a:lnTo>
                    <a:lnTo>
                      <a:pt x="667" y="42"/>
                    </a:lnTo>
                    <a:lnTo>
                      <a:pt x="641" y="59"/>
                    </a:lnTo>
                    <a:lnTo>
                      <a:pt x="641" y="583"/>
                    </a:lnTo>
                    <a:lnTo>
                      <a:pt x="10" y="583"/>
                    </a:lnTo>
                    <a:lnTo>
                      <a:pt x="10" y="41"/>
                    </a:lnTo>
                    <a:lnTo>
                      <a:pt x="620" y="41"/>
                    </a:lnTo>
                    <a:lnTo>
                      <a:pt x="649" y="23"/>
                    </a:lnTo>
                    <a:lnTo>
                      <a:pt x="677" y="8"/>
                    </a:lnTo>
                    <a:lnTo>
                      <a:pt x="677" y="8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70C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6" name="group 256"/>
            <p:cNvGrpSpPr/>
            <p:nvPr/>
          </p:nvGrpSpPr>
          <p:grpSpPr>
            <a:xfrm rot="21600000">
              <a:off x="192849" y="1434440"/>
              <a:ext cx="443005" cy="376833"/>
              <a:chOff x="0" y="0"/>
              <a:chExt cx="443005" cy="376833"/>
            </a:xfrm>
          </p:grpSpPr>
          <p:sp>
            <p:nvSpPr>
              <p:cNvPr id="2334" name="path 2334"/>
              <p:cNvSpPr/>
              <p:nvPr/>
            </p:nvSpPr>
            <p:spPr>
              <a:xfrm>
                <a:off x="6350" y="5612"/>
                <a:ext cx="431190" cy="364870"/>
              </a:xfrm>
              <a:custGeom>
                <a:avLst/>
                <a:gdLst/>
                <a:ahLst/>
                <a:cxnLst/>
                <a:rect l="0" t="0" r="0" b="0"/>
                <a:pathLst>
                  <a:path w="679" h="574">
                    <a:moveTo>
                      <a:pt x="41" y="68"/>
                    </a:moveTo>
                    <a:lnTo>
                      <a:pt x="41" y="538"/>
                    </a:lnTo>
                    <a:lnTo>
                      <a:pt x="588" y="538"/>
                    </a:lnTo>
                    <a:lnTo>
                      <a:pt x="588" y="81"/>
                    </a:lnTo>
                    <a:lnTo>
                      <a:pt x="539" y="120"/>
                    </a:lnTo>
                    <a:lnTo>
                      <a:pt x="494" y="163"/>
                    </a:lnTo>
                    <a:lnTo>
                      <a:pt x="450" y="208"/>
                    </a:lnTo>
                    <a:lnTo>
                      <a:pt x="410" y="255"/>
                    </a:lnTo>
                    <a:lnTo>
                      <a:pt x="391" y="278"/>
                    </a:lnTo>
                    <a:lnTo>
                      <a:pt x="372" y="302"/>
                    </a:lnTo>
                    <a:lnTo>
                      <a:pt x="356" y="325"/>
                    </a:lnTo>
                    <a:lnTo>
                      <a:pt x="341" y="348"/>
                    </a:lnTo>
                    <a:lnTo>
                      <a:pt x="328" y="371"/>
                    </a:lnTo>
                    <a:lnTo>
                      <a:pt x="315" y="393"/>
                    </a:lnTo>
                    <a:lnTo>
                      <a:pt x="304" y="416"/>
                    </a:lnTo>
                    <a:lnTo>
                      <a:pt x="294" y="438"/>
                    </a:lnTo>
                    <a:lnTo>
                      <a:pt x="275" y="449"/>
                    </a:lnTo>
                    <a:lnTo>
                      <a:pt x="253" y="462"/>
                    </a:lnTo>
                    <a:lnTo>
                      <a:pt x="234" y="476"/>
                    </a:lnTo>
                    <a:lnTo>
                      <a:pt x="231" y="468"/>
                    </a:lnTo>
                    <a:lnTo>
                      <a:pt x="227" y="459"/>
                    </a:lnTo>
                    <a:lnTo>
                      <a:pt x="222" y="447"/>
                    </a:lnTo>
                    <a:lnTo>
                      <a:pt x="216" y="433"/>
                    </a:lnTo>
                    <a:lnTo>
                      <a:pt x="207" y="413"/>
                    </a:lnTo>
                    <a:lnTo>
                      <a:pt x="199" y="396"/>
                    </a:lnTo>
                    <a:lnTo>
                      <a:pt x="191" y="381"/>
                    </a:lnTo>
                    <a:lnTo>
                      <a:pt x="185" y="368"/>
                    </a:lnTo>
                    <a:lnTo>
                      <a:pt x="177" y="355"/>
                    </a:lnTo>
                    <a:lnTo>
                      <a:pt x="171" y="344"/>
                    </a:lnTo>
                    <a:lnTo>
                      <a:pt x="164" y="333"/>
                    </a:lnTo>
                    <a:lnTo>
                      <a:pt x="159" y="325"/>
                    </a:lnTo>
                    <a:lnTo>
                      <a:pt x="153" y="318"/>
                    </a:lnTo>
                    <a:lnTo>
                      <a:pt x="141" y="306"/>
                    </a:lnTo>
                    <a:lnTo>
                      <a:pt x="130" y="297"/>
                    </a:lnTo>
                    <a:lnTo>
                      <a:pt x="117" y="292"/>
                    </a:lnTo>
                    <a:lnTo>
                      <a:pt x="105" y="289"/>
                    </a:lnTo>
                    <a:lnTo>
                      <a:pt x="114" y="282"/>
                    </a:lnTo>
                    <a:lnTo>
                      <a:pt x="122" y="277"/>
                    </a:lnTo>
                    <a:lnTo>
                      <a:pt x="130" y="272"/>
                    </a:lnTo>
                    <a:lnTo>
                      <a:pt x="138" y="269"/>
                    </a:lnTo>
                    <a:lnTo>
                      <a:pt x="145" y="265"/>
                    </a:lnTo>
                    <a:lnTo>
                      <a:pt x="152" y="263"/>
                    </a:lnTo>
                    <a:lnTo>
                      <a:pt x="160" y="262"/>
                    </a:lnTo>
                    <a:lnTo>
                      <a:pt x="165" y="262"/>
                    </a:lnTo>
                    <a:lnTo>
                      <a:pt x="175" y="263"/>
                    </a:lnTo>
                    <a:lnTo>
                      <a:pt x="184" y="267"/>
                    </a:lnTo>
                    <a:lnTo>
                      <a:pt x="193" y="273"/>
                    </a:lnTo>
                    <a:lnTo>
                      <a:pt x="203" y="282"/>
                    </a:lnTo>
                    <a:lnTo>
                      <a:pt x="212" y="294"/>
                    </a:lnTo>
                    <a:lnTo>
                      <a:pt x="222" y="308"/>
                    </a:lnTo>
                    <a:lnTo>
                      <a:pt x="233" y="325"/>
                    </a:lnTo>
                    <a:lnTo>
                      <a:pt x="243" y="343"/>
                    </a:lnTo>
                    <a:lnTo>
                      <a:pt x="259" y="372"/>
                    </a:lnTo>
                    <a:lnTo>
                      <a:pt x="287" y="330"/>
                    </a:lnTo>
                    <a:lnTo>
                      <a:pt x="319" y="289"/>
                    </a:lnTo>
                    <a:lnTo>
                      <a:pt x="353" y="249"/>
                    </a:lnTo>
                    <a:lnTo>
                      <a:pt x="388" y="211"/>
                    </a:lnTo>
                    <a:lnTo>
                      <a:pt x="426" y="173"/>
                    </a:lnTo>
                    <a:lnTo>
                      <a:pt x="466" y="137"/>
                    </a:lnTo>
                    <a:lnTo>
                      <a:pt x="509" y="102"/>
                    </a:lnTo>
                    <a:lnTo>
                      <a:pt x="554" y="68"/>
                    </a:lnTo>
                    <a:lnTo>
                      <a:pt x="41" y="68"/>
                    </a:lnTo>
                    <a:lnTo>
                      <a:pt x="41" y="68"/>
                    </a:lnTo>
                    <a:close/>
                    <a:moveTo>
                      <a:pt x="667" y="0"/>
                    </a:moveTo>
                    <a:lnTo>
                      <a:pt x="679" y="19"/>
                    </a:lnTo>
                    <a:lnTo>
                      <a:pt x="657" y="33"/>
                    </a:lnTo>
                    <a:lnTo>
                      <a:pt x="631" y="50"/>
                    </a:lnTo>
                    <a:lnTo>
                      <a:pt x="631" y="574"/>
                    </a:lnTo>
                    <a:lnTo>
                      <a:pt x="0" y="574"/>
                    </a:lnTo>
                    <a:lnTo>
                      <a:pt x="0" y="32"/>
                    </a:lnTo>
                    <a:lnTo>
                      <a:pt x="610" y="32"/>
                    </a:lnTo>
                    <a:lnTo>
                      <a:pt x="639" y="14"/>
                    </a:lnTo>
                    <a:lnTo>
                      <a:pt x="667" y="0"/>
                    </a:lnTo>
                    <a:lnTo>
                      <a:pt x="667" y="0"/>
                    </a:lnTo>
                    <a:close/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6" name="path 2336"/>
              <p:cNvSpPr/>
              <p:nvPr/>
            </p:nvSpPr>
            <p:spPr>
              <a:xfrm>
                <a:off x="0" y="0"/>
                <a:ext cx="443005" cy="376833"/>
              </a:xfrm>
              <a:custGeom>
                <a:avLst/>
                <a:gdLst/>
                <a:ahLst/>
                <a:cxnLst/>
                <a:rect l="0" t="0" r="0" b="0"/>
                <a:pathLst>
                  <a:path w="697" h="593">
                    <a:moveTo>
                      <a:pt x="51" y="76"/>
                    </a:moveTo>
                    <a:lnTo>
                      <a:pt x="51" y="547"/>
                    </a:lnTo>
                    <a:lnTo>
                      <a:pt x="598" y="547"/>
                    </a:lnTo>
                    <a:lnTo>
                      <a:pt x="598" y="90"/>
                    </a:lnTo>
                    <a:lnTo>
                      <a:pt x="549" y="129"/>
                    </a:lnTo>
                    <a:lnTo>
                      <a:pt x="504" y="172"/>
                    </a:lnTo>
                    <a:lnTo>
                      <a:pt x="460" y="217"/>
                    </a:lnTo>
                    <a:lnTo>
                      <a:pt x="420" y="264"/>
                    </a:lnTo>
                    <a:lnTo>
                      <a:pt x="401" y="287"/>
                    </a:lnTo>
                    <a:lnTo>
                      <a:pt x="382" y="311"/>
                    </a:lnTo>
                    <a:lnTo>
                      <a:pt x="366" y="334"/>
                    </a:lnTo>
                    <a:lnTo>
                      <a:pt x="351" y="357"/>
                    </a:lnTo>
                    <a:lnTo>
                      <a:pt x="338" y="380"/>
                    </a:lnTo>
                    <a:lnTo>
                      <a:pt x="325" y="402"/>
                    </a:lnTo>
                    <a:lnTo>
                      <a:pt x="314" y="425"/>
                    </a:lnTo>
                    <a:lnTo>
                      <a:pt x="304" y="447"/>
                    </a:lnTo>
                    <a:lnTo>
                      <a:pt x="285" y="458"/>
                    </a:lnTo>
                    <a:lnTo>
                      <a:pt x="263" y="471"/>
                    </a:lnTo>
                    <a:lnTo>
                      <a:pt x="244" y="485"/>
                    </a:lnTo>
                    <a:lnTo>
                      <a:pt x="241" y="477"/>
                    </a:lnTo>
                    <a:lnTo>
                      <a:pt x="237" y="467"/>
                    </a:lnTo>
                    <a:lnTo>
                      <a:pt x="232" y="456"/>
                    </a:lnTo>
                    <a:lnTo>
                      <a:pt x="226" y="442"/>
                    </a:lnTo>
                    <a:lnTo>
                      <a:pt x="217" y="422"/>
                    </a:lnTo>
                    <a:lnTo>
                      <a:pt x="209" y="405"/>
                    </a:lnTo>
                    <a:lnTo>
                      <a:pt x="201" y="390"/>
                    </a:lnTo>
                    <a:lnTo>
                      <a:pt x="195" y="376"/>
                    </a:lnTo>
                    <a:lnTo>
                      <a:pt x="187" y="364"/>
                    </a:lnTo>
                    <a:lnTo>
                      <a:pt x="181" y="353"/>
                    </a:lnTo>
                    <a:lnTo>
                      <a:pt x="174" y="342"/>
                    </a:lnTo>
                    <a:lnTo>
                      <a:pt x="169" y="334"/>
                    </a:lnTo>
                    <a:lnTo>
                      <a:pt x="163" y="327"/>
                    </a:lnTo>
                    <a:lnTo>
                      <a:pt x="151" y="315"/>
                    </a:lnTo>
                    <a:lnTo>
                      <a:pt x="140" y="306"/>
                    </a:lnTo>
                    <a:lnTo>
                      <a:pt x="127" y="300"/>
                    </a:lnTo>
                    <a:lnTo>
                      <a:pt x="115" y="298"/>
                    </a:lnTo>
                    <a:lnTo>
                      <a:pt x="124" y="291"/>
                    </a:lnTo>
                    <a:lnTo>
                      <a:pt x="132" y="286"/>
                    </a:lnTo>
                    <a:lnTo>
                      <a:pt x="140" y="281"/>
                    </a:lnTo>
                    <a:lnTo>
                      <a:pt x="148" y="278"/>
                    </a:lnTo>
                    <a:lnTo>
                      <a:pt x="155" y="274"/>
                    </a:lnTo>
                    <a:lnTo>
                      <a:pt x="162" y="272"/>
                    </a:lnTo>
                    <a:lnTo>
                      <a:pt x="170" y="271"/>
                    </a:lnTo>
                    <a:lnTo>
                      <a:pt x="175" y="270"/>
                    </a:lnTo>
                    <a:lnTo>
                      <a:pt x="185" y="272"/>
                    </a:lnTo>
                    <a:lnTo>
                      <a:pt x="194" y="276"/>
                    </a:lnTo>
                    <a:lnTo>
                      <a:pt x="203" y="282"/>
                    </a:lnTo>
                    <a:lnTo>
                      <a:pt x="213" y="291"/>
                    </a:lnTo>
                    <a:lnTo>
                      <a:pt x="222" y="303"/>
                    </a:lnTo>
                    <a:lnTo>
                      <a:pt x="232" y="316"/>
                    </a:lnTo>
                    <a:lnTo>
                      <a:pt x="243" y="333"/>
                    </a:lnTo>
                    <a:lnTo>
                      <a:pt x="253" y="352"/>
                    </a:lnTo>
                    <a:lnTo>
                      <a:pt x="269" y="381"/>
                    </a:lnTo>
                    <a:lnTo>
                      <a:pt x="297" y="339"/>
                    </a:lnTo>
                    <a:lnTo>
                      <a:pt x="329" y="298"/>
                    </a:lnTo>
                    <a:lnTo>
                      <a:pt x="363" y="258"/>
                    </a:lnTo>
                    <a:lnTo>
                      <a:pt x="398" y="220"/>
                    </a:lnTo>
                    <a:lnTo>
                      <a:pt x="436" y="182"/>
                    </a:lnTo>
                    <a:lnTo>
                      <a:pt x="476" y="145"/>
                    </a:lnTo>
                    <a:lnTo>
                      <a:pt x="519" y="111"/>
                    </a:lnTo>
                    <a:lnTo>
                      <a:pt x="564" y="76"/>
                    </a:lnTo>
                    <a:lnTo>
                      <a:pt x="51" y="76"/>
                    </a:lnTo>
                    <a:lnTo>
                      <a:pt x="51" y="76"/>
                    </a:lnTo>
                    <a:close/>
                    <a:moveTo>
                      <a:pt x="677" y="8"/>
                    </a:moveTo>
                    <a:lnTo>
                      <a:pt x="689" y="28"/>
                    </a:lnTo>
                    <a:lnTo>
                      <a:pt x="667" y="42"/>
                    </a:lnTo>
                    <a:lnTo>
                      <a:pt x="641" y="59"/>
                    </a:lnTo>
                    <a:lnTo>
                      <a:pt x="641" y="583"/>
                    </a:lnTo>
                    <a:lnTo>
                      <a:pt x="10" y="583"/>
                    </a:lnTo>
                    <a:lnTo>
                      <a:pt x="10" y="41"/>
                    </a:lnTo>
                    <a:lnTo>
                      <a:pt x="620" y="41"/>
                    </a:lnTo>
                    <a:lnTo>
                      <a:pt x="649" y="23"/>
                    </a:lnTo>
                    <a:lnTo>
                      <a:pt x="677" y="8"/>
                    </a:lnTo>
                    <a:lnTo>
                      <a:pt x="677" y="8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70C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338" name="textbox 2338"/>
          <p:cNvSpPr/>
          <p:nvPr/>
        </p:nvSpPr>
        <p:spPr>
          <a:xfrm>
            <a:off x="6438671" y="1472895"/>
            <a:ext cx="2067560" cy="2824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怕PMO的职能和权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力过于集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30" algn="l" rtl="0" eaLnBrk="0">
              <a:lnSpc>
                <a:spcPts val="216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中，容易成为“瓶颈”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12700" algn="l" rtl="0" eaLnBrk="0">
              <a:lnSpc>
                <a:spcPct val="139000"/>
              </a:lnSpc>
              <a:spcBef>
                <a:spcPts val="37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PMO负责人的任职能力要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太高，不大容易选人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905" algn="l" rtl="0" eaLnBrk="0">
              <a:lnSpc>
                <a:spcPct val="143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担心PMO分散和影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响各主帅的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职能、职权，担心PMO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“越俎 </a:t>
            </a:r>
            <a:r>
              <a:rPr sz="12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代庖”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40" name="rect 234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42" name="rect 234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44" name="textbox 2344"/>
          <p:cNvSpPr/>
          <p:nvPr/>
        </p:nvSpPr>
        <p:spPr>
          <a:xfrm>
            <a:off x="385124" y="192115"/>
            <a:ext cx="7710169" cy="722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第五章   执行跟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踪：让战略解码的成果落地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谁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负责推进战略执行</a:t>
            </a:r>
            <a:r>
              <a:rPr sz="15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——PMO有必要吗？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46" name="picture 23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348" name="textbox 2348"/>
          <p:cNvSpPr/>
          <p:nvPr/>
        </p:nvSpPr>
        <p:spPr>
          <a:xfrm>
            <a:off x="450900" y="4843373"/>
            <a:ext cx="5576570" cy="186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PMO ：Project</a:t>
            </a:r>
            <a:r>
              <a:rPr sz="1200" kern="0" spc="10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Management Office ，指战略管理办公客或者战略项目推进</a:t>
            </a:r>
            <a:r>
              <a:rPr sz="1200" kern="0" spc="-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办公客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58" name="group 258"/>
          <p:cNvGrpSpPr/>
          <p:nvPr/>
        </p:nvGrpSpPr>
        <p:grpSpPr>
          <a:xfrm rot="21600000">
            <a:off x="5874384" y="2507107"/>
            <a:ext cx="443992" cy="377570"/>
            <a:chOff x="0" y="0"/>
            <a:chExt cx="443992" cy="377570"/>
          </a:xfrm>
        </p:grpSpPr>
        <p:sp>
          <p:nvSpPr>
            <p:cNvPr id="2350" name="path 2350"/>
            <p:cNvSpPr/>
            <p:nvPr/>
          </p:nvSpPr>
          <p:spPr>
            <a:xfrm>
              <a:off x="6350" y="6350"/>
              <a:ext cx="431292" cy="364870"/>
            </a:xfrm>
            <a:custGeom>
              <a:avLst/>
              <a:gdLst/>
              <a:ahLst/>
              <a:cxnLst/>
              <a:rect l="0" t="0" r="0" b="0"/>
              <a:pathLst>
                <a:path w="679" h="574">
                  <a:moveTo>
                    <a:pt x="224" y="88"/>
                  </a:moveTo>
                  <a:lnTo>
                    <a:pt x="230" y="108"/>
                  </a:lnTo>
                  <a:lnTo>
                    <a:pt x="236" y="127"/>
                  </a:lnTo>
                  <a:lnTo>
                    <a:pt x="246" y="147"/>
                  </a:lnTo>
                  <a:lnTo>
                    <a:pt x="256" y="166"/>
                  </a:lnTo>
                  <a:lnTo>
                    <a:pt x="267" y="185"/>
                  </a:lnTo>
                  <a:lnTo>
                    <a:pt x="281" y="203"/>
                  </a:lnTo>
                  <a:lnTo>
                    <a:pt x="295" y="222"/>
                  </a:lnTo>
                  <a:lnTo>
                    <a:pt x="311" y="240"/>
                  </a:lnTo>
                  <a:lnTo>
                    <a:pt x="322" y="250"/>
                  </a:lnTo>
                  <a:lnTo>
                    <a:pt x="341" y="231"/>
                  </a:lnTo>
                  <a:lnTo>
                    <a:pt x="364" y="207"/>
                  </a:lnTo>
                  <a:lnTo>
                    <a:pt x="386" y="187"/>
                  </a:lnTo>
                  <a:lnTo>
                    <a:pt x="406" y="170"/>
                  </a:lnTo>
                  <a:lnTo>
                    <a:pt x="427" y="156"/>
                  </a:lnTo>
                  <a:lnTo>
                    <a:pt x="445" y="145"/>
                  </a:lnTo>
                  <a:lnTo>
                    <a:pt x="461" y="137"/>
                  </a:lnTo>
                  <a:lnTo>
                    <a:pt x="477" y="133"/>
                  </a:lnTo>
                  <a:lnTo>
                    <a:pt x="491" y="131"/>
                  </a:lnTo>
                  <a:lnTo>
                    <a:pt x="505" y="133"/>
                  </a:lnTo>
                  <a:lnTo>
                    <a:pt x="516" y="137"/>
                  </a:lnTo>
                  <a:lnTo>
                    <a:pt x="528" y="143"/>
                  </a:lnTo>
                  <a:lnTo>
                    <a:pt x="537" y="154"/>
                  </a:lnTo>
                  <a:lnTo>
                    <a:pt x="540" y="159"/>
                  </a:lnTo>
                  <a:lnTo>
                    <a:pt x="546" y="165"/>
                  </a:lnTo>
                  <a:lnTo>
                    <a:pt x="528" y="173"/>
                  </a:lnTo>
                  <a:lnTo>
                    <a:pt x="510" y="182"/>
                  </a:lnTo>
                  <a:lnTo>
                    <a:pt x="491" y="193"/>
                  </a:lnTo>
                  <a:lnTo>
                    <a:pt x="471" y="206"/>
                  </a:lnTo>
                  <a:lnTo>
                    <a:pt x="451" y="221"/>
                  </a:lnTo>
                  <a:lnTo>
                    <a:pt x="430" y="237"/>
                  </a:lnTo>
                  <a:lnTo>
                    <a:pt x="409" y="255"/>
                  </a:lnTo>
                  <a:lnTo>
                    <a:pt x="387" y="275"/>
                  </a:lnTo>
                  <a:lnTo>
                    <a:pt x="368" y="293"/>
                  </a:lnTo>
                  <a:lnTo>
                    <a:pt x="382" y="306"/>
                  </a:lnTo>
                  <a:lnTo>
                    <a:pt x="403" y="323"/>
                  </a:lnTo>
                  <a:lnTo>
                    <a:pt x="423" y="340"/>
                  </a:lnTo>
                  <a:lnTo>
                    <a:pt x="443" y="353"/>
                  </a:lnTo>
                  <a:lnTo>
                    <a:pt x="462" y="363"/>
                  </a:lnTo>
                  <a:lnTo>
                    <a:pt x="481" y="372"/>
                  </a:lnTo>
                  <a:lnTo>
                    <a:pt x="500" y="378"/>
                  </a:lnTo>
                  <a:lnTo>
                    <a:pt x="518" y="382"/>
                  </a:lnTo>
                  <a:lnTo>
                    <a:pt x="537" y="383"/>
                  </a:lnTo>
                  <a:lnTo>
                    <a:pt x="556" y="382"/>
                  </a:lnTo>
                  <a:lnTo>
                    <a:pt x="575" y="380"/>
                  </a:lnTo>
                  <a:lnTo>
                    <a:pt x="569" y="390"/>
                  </a:lnTo>
                  <a:lnTo>
                    <a:pt x="563" y="397"/>
                  </a:lnTo>
                  <a:lnTo>
                    <a:pt x="559" y="406"/>
                  </a:lnTo>
                  <a:lnTo>
                    <a:pt x="554" y="413"/>
                  </a:lnTo>
                  <a:lnTo>
                    <a:pt x="549" y="418"/>
                  </a:lnTo>
                  <a:lnTo>
                    <a:pt x="544" y="424"/>
                  </a:lnTo>
                  <a:lnTo>
                    <a:pt x="540" y="428"/>
                  </a:lnTo>
                  <a:lnTo>
                    <a:pt x="537" y="432"/>
                  </a:lnTo>
                  <a:lnTo>
                    <a:pt x="528" y="437"/>
                  </a:lnTo>
                  <a:lnTo>
                    <a:pt x="517" y="441"/>
                  </a:lnTo>
                  <a:lnTo>
                    <a:pt x="507" y="443"/>
                  </a:lnTo>
                  <a:lnTo>
                    <a:pt x="494" y="444"/>
                  </a:lnTo>
                  <a:lnTo>
                    <a:pt x="479" y="443"/>
                  </a:lnTo>
                  <a:lnTo>
                    <a:pt x="464" y="439"/>
                  </a:lnTo>
                  <a:lnTo>
                    <a:pt x="447" y="432"/>
                  </a:lnTo>
                  <a:lnTo>
                    <a:pt x="427" y="423"/>
                  </a:lnTo>
                  <a:lnTo>
                    <a:pt x="408" y="411"/>
                  </a:lnTo>
                  <a:lnTo>
                    <a:pt x="388" y="397"/>
                  </a:lnTo>
                  <a:lnTo>
                    <a:pt x="366" y="379"/>
                  </a:lnTo>
                  <a:lnTo>
                    <a:pt x="344" y="358"/>
                  </a:lnTo>
                  <a:lnTo>
                    <a:pt x="322" y="339"/>
                  </a:lnTo>
                  <a:lnTo>
                    <a:pt x="311" y="351"/>
                  </a:lnTo>
                  <a:lnTo>
                    <a:pt x="290" y="374"/>
                  </a:lnTo>
                  <a:lnTo>
                    <a:pt x="270" y="393"/>
                  </a:lnTo>
                  <a:lnTo>
                    <a:pt x="252" y="410"/>
                  </a:lnTo>
                  <a:lnTo>
                    <a:pt x="235" y="422"/>
                  </a:lnTo>
                  <a:lnTo>
                    <a:pt x="218" y="433"/>
                  </a:lnTo>
                  <a:lnTo>
                    <a:pt x="203" y="440"/>
                  </a:lnTo>
                  <a:lnTo>
                    <a:pt x="189" y="445"/>
                  </a:lnTo>
                  <a:lnTo>
                    <a:pt x="177" y="447"/>
                  </a:lnTo>
                  <a:lnTo>
                    <a:pt x="168" y="446"/>
                  </a:lnTo>
                  <a:lnTo>
                    <a:pt x="159" y="443"/>
                  </a:lnTo>
                  <a:lnTo>
                    <a:pt x="150" y="440"/>
                  </a:lnTo>
                  <a:lnTo>
                    <a:pt x="141" y="434"/>
                  </a:lnTo>
                  <a:lnTo>
                    <a:pt x="132" y="427"/>
                  </a:lnTo>
                  <a:lnTo>
                    <a:pt x="124" y="418"/>
                  </a:lnTo>
                  <a:lnTo>
                    <a:pt x="114" y="409"/>
                  </a:lnTo>
                  <a:lnTo>
                    <a:pt x="104" y="397"/>
                  </a:lnTo>
                  <a:lnTo>
                    <a:pt x="115" y="398"/>
                  </a:lnTo>
                  <a:lnTo>
                    <a:pt x="124" y="399"/>
                  </a:lnTo>
                  <a:lnTo>
                    <a:pt x="139" y="397"/>
                  </a:lnTo>
                  <a:lnTo>
                    <a:pt x="155" y="394"/>
                  </a:lnTo>
                  <a:lnTo>
                    <a:pt x="171" y="388"/>
                  </a:lnTo>
                  <a:lnTo>
                    <a:pt x="187" y="378"/>
                  </a:lnTo>
                  <a:lnTo>
                    <a:pt x="206" y="367"/>
                  </a:lnTo>
                  <a:lnTo>
                    <a:pt x="223" y="352"/>
                  </a:lnTo>
                  <a:lnTo>
                    <a:pt x="242" y="335"/>
                  </a:lnTo>
                  <a:lnTo>
                    <a:pt x="260" y="316"/>
                  </a:lnTo>
                  <a:lnTo>
                    <a:pt x="279" y="297"/>
                  </a:lnTo>
                  <a:lnTo>
                    <a:pt x="265" y="283"/>
                  </a:lnTo>
                  <a:lnTo>
                    <a:pt x="244" y="262"/>
                  </a:lnTo>
                  <a:lnTo>
                    <a:pt x="225" y="241"/>
                  </a:lnTo>
                  <a:lnTo>
                    <a:pt x="209" y="223"/>
                  </a:lnTo>
                  <a:lnTo>
                    <a:pt x="196" y="206"/>
                  </a:lnTo>
                  <a:lnTo>
                    <a:pt x="186" y="191"/>
                  </a:lnTo>
                  <a:lnTo>
                    <a:pt x="179" y="177"/>
                  </a:lnTo>
                  <a:lnTo>
                    <a:pt x="174" y="166"/>
                  </a:lnTo>
                  <a:lnTo>
                    <a:pt x="173" y="155"/>
                  </a:lnTo>
                  <a:lnTo>
                    <a:pt x="174" y="148"/>
                  </a:lnTo>
                  <a:lnTo>
                    <a:pt x="176" y="142"/>
                  </a:lnTo>
                  <a:lnTo>
                    <a:pt x="180" y="134"/>
                  </a:lnTo>
                  <a:lnTo>
                    <a:pt x="186" y="125"/>
                  </a:lnTo>
                  <a:lnTo>
                    <a:pt x="192" y="117"/>
                  </a:lnTo>
                  <a:lnTo>
                    <a:pt x="202" y="108"/>
                  </a:lnTo>
                  <a:lnTo>
                    <a:pt x="212" y="98"/>
                  </a:lnTo>
                  <a:lnTo>
                    <a:pt x="224" y="88"/>
                  </a:lnTo>
                  <a:lnTo>
                    <a:pt x="224" y="88"/>
                  </a:lnTo>
                  <a:close/>
                  <a:moveTo>
                    <a:pt x="45" y="37"/>
                  </a:moveTo>
                  <a:lnTo>
                    <a:pt x="45" y="535"/>
                  </a:lnTo>
                  <a:lnTo>
                    <a:pt x="634" y="535"/>
                  </a:lnTo>
                  <a:lnTo>
                    <a:pt x="634" y="37"/>
                  </a:lnTo>
                  <a:lnTo>
                    <a:pt x="45" y="37"/>
                  </a:lnTo>
                  <a:lnTo>
                    <a:pt x="45" y="37"/>
                  </a:lnTo>
                  <a:close/>
                  <a:moveTo>
                    <a:pt x="0" y="0"/>
                  </a:moveTo>
                  <a:lnTo>
                    <a:pt x="679" y="0"/>
                  </a:lnTo>
                  <a:lnTo>
                    <a:pt x="679" y="574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52" name="path 2352"/>
            <p:cNvSpPr/>
            <p:nvPr/>
          </p:nvSpPr>
          <p:spPr>
            <a:xfrm>
              <a:off x="0" y="0"/>
              <a:ext cx="443992" cy="377570"/>
            </a:xfrm>
            <a:custGeom>
              <a:avLst/>
              <a:gdLst/>
              <a:ahLst/>
              <a:cxnLst/>
              <a:rect l="0" t="0" r="0" b="0"/>
              <a:pathLst>
                <a:path w="699" h="594">
                  <a:moveTo>
                    <a:pt x="234" y="98"/>
                  </a:moveTo>
                  <a:lnTo>
                    <a:pt x="240" y="118"/>
                  </a:lnTo>
                  <a:lnTo>
                    <a:pt x="246" y="137"/>
                  </a:lnTo>
                  <a:lnTo>
                    <a:pt x="256" y="157"/>
                  </a:lnTo>
                  <a:lnTo>
                    <a:pt x="266" y="176"/>
                  </a:lnTo>
                  <a:lnTo>
                    <a:pt x="277" y="195"/>
                  </a:lnTo>
                  <a:lnTo>
                    <a:pt x="291" y="213"/>
                  </a:lnTo>
                  <a:lnTo>
                    <a:pt x="305" y="232"/>
                  </a:lnTo>
                  <a:lnTo>
                    <a:pt x="321" y="250"/>
                  </a:lnTo>
                  <a:lnTo>
                    <a:pt x="332" y="260"/>
                  </a:lnTo>
                  <a:lnTo>
                    <a:pt x="351" y="241"/>
                  </a:lnTo>
                  <a:lnTo>
                    <a:pt x="374" y="217"/>
                  </a:lnTo>
                  <a:lnTo>
                    <a:pt x="396" y="197"/>
                  </a:lnTo>
                  <a:lnTo>
                    <a:pt x="416" y="180"/>
                  </a:lnTo>
                  <a:lnTo>
                    <a:pt x="437" y="166"/>
                  </a:lnTo>
                  <a:lnTo>
                    <a:pt x="455" y="155"/>
                  </a:lnTo>
                  <a:lnTo>
                    <a:pt x="471" y="147"/>
                  </a:lnTo>
                  <a:lnTo>
                    <a:pt x="487" y="143"/>
                  </a:lnTo>
                  <a:lnTo>
                    <a:pt x="501" y="141"/>
                  </a:lnTo>
                  <a:lnTo>
                    <a:pt x="515" y="143"/>
                  </a:lnTo>
                  <a:lnTo>
                    <a:pt x="526" y="147"/>
                  </a:lnTo>
                  <a:lnTo>
                    <a:pt x="538" y="153"/>
                  </a:lnTo>
                  <a:lnTo>
                    <a:pt x="547" y="164"/>
                  </a:lnTo>
                  <a:lnTo>
                    <a:pt x="550" y="169"/>
                  </a:lnTo>
                  <a:lnTo>
                    <a:pt x="556" y="175"/>
                  </a:lnTo>
                  <a:lnTo>
                    <a:pt x="538" y="183"/>
                  </a:lnTo>
                  <a:lnTo>
                    <a:pt x="520" y="192"/>
                  </a:lnTo>
                  <a:lnTo>
                    <a:pt x="501" y="203"/>
                  </a:lnTo>
                  <a:lnTo>
                    <a:pt x="481" y="216"/>
                  </a:lnTo>
                  <a:lnTo>
                    <a:pt x="461" y="231"/>
                  </a:lnTo>
                  <a:lnTo>
                    <a:pt x="440" y="247"/>
                  </a:lnTo>
                  <a:lnTo>
                    <a:pt x="419" y="265"/>
                  </a:lnTo>
                  <a:lnTo>
                    <a:pt x="397" y="285"/>
                  </a:lnTo>
                  <a:lnTo>
                    <a:pt x="378" y="303"/>
                  </a:lnTo>
                  <a:lnTo>
                    <a:pt x="392" y="316"/>
                  </a:lnTo>
                  <a:lnTo>
                    <a:pt x="413" y="333"/>
                  </a:lnTo>
                  <a:lnTo>
                    <a:pt x="433" y="350"/>
                  </a:lnTo>
                  <a:lnTo>
                    <a:pt x="453" y="363"/>
                  </a:lnTo>
                  <a:lnTo>
                    <a:pt x="472" y="373"/>
                  </a:lnTo>
                  <a:lnTo>
                    <a:pt x="491" y="382"/>
                  </a:lnTo>
                  <a:lnTo>
                    <a:pt x="510" y="388"/>
                  </a:lnTo>
                  <a:lnTo>
                    <a:pt x="528" y="392"/>
                  </a:lnTo>
                  <a:lnTo>
                    <a:pt x="547" y="393"/>
                  </a:lnTo>
                  <a:lnTo>
                    <a:pt x="566" y="392"/>
                  </a:lnTo>
                  <a:lnTo>
                    <a:pt x="585" y="390"/>
                  </a:lnTo>
                  <a:lnTo>
                    <a:pt x="579" y="400"/>
                  </a:lnTo>
                  <a:lnTo>
                    <a:pt x="573" y="407"/>
                  </a:lnTo>
                  <a:lnTo>
                    <a:pt x="569" y="416"/>
                  </a:lnTo>
                  <a:lnTo>
                    <a:pt x="564" y="423"/>
                  </a:lnTo>
                  <a:lnTo>
                    <a:pt x="559" y="428"/>
                  </a:lnTo>
                  <a:lnTo>
                    <a:pt x="554" y="434"/>
                  </a:lnTo>
                  <a:lnTo>
                    <a:pt x="550" y="438"/>
                  </a:lnTo>
                  <a:lnTo>
                    <a:pt x="547" y="442"/>
                  </a:lnTo>
                  <a:lnTo>
                    <a:pt x="538" y="447"/>
                  </a:lnTo>
                  <a:lnTo>
                    <a:pt x="527" y="451"/>
                  </a:lnTo>
                  <a:lnTo>
                    <a:pt x="517" y="453"/>
                  </a:lnTo>
                  <a:lnTo>
                    <a:pt x="504" y="454"/>
                  </a:lnTo>
                  <a:lnTo>
                    <a:pt x="489" y="453"/>
                  </a:lnTo>
                  <a:lnTo>
                    <a:pt x="474" y="449"/>
                  </a:lnTo>
                  <a:lnTo>
                    <a:pt x="457" y="442"/>
                  </a:lnTo>
                  <a:lnTo>
                    <a:pt x="437" y="433"/>
                  </a:lnTo>
                  <a:lnTo>
                    <a:pt x="418" y="421"/>
                  </a:lnTo>
                  <a:lnTo>
                    <a:pt x="398" y="407"/>
                  </a:lnTo>
                  <a:lnTo>
                    <a:pt x="376" y="389"/>
                  </a:lnTo>
                  <a:lnTo>
                    <a:pt x="354" y="368"/>
                  </a:lnTo>
                  <a:lnTo>
                    <a:pt x="332" y="349"/>
                  </a:lnTo>
                  <a:lnTo>
                    <a:pt x="321" y="361"/>
                  </a:lnTo>
                  <a:lnTo>
                    <a:pt x="300" y="384"/>
                  </a:lnTo>
                  <a:lnTo>
                    <a:pt x="280" y="403"/>
                  </a:lnTo>
                  <a:lnTo>
                    <a:pt x="262" y="420"/>
                  </a:lnTo>
                  <a:lnTo>
                    <a:pt x="245" y="432"/>
                  </a:lnTo>
                  <a:lnTo>
                    <a:pt x="228" y="443"/>
                  </a:lnTo>
                  <a:lnTo>
                    <a:pt x="213" y="450"/>
                  </a:lnTo>
                  <a:lnTo>
                    <a:pt x="199" y="455"/>
                  </a:lnTo>
                  <a:lnTo>
                    <a:pt x="187" y="457"/>
                  </a:lnTo>
                  <a:lnTo>
                    <a:pt x="178" y="456"/>
                  </a:lnTo>
                  <a:lnTo>
                    <a:pt x="169" y="453"/>
                  </a:lnTo>
                  <a:lnTo>
                    <a:pt x="160" y="450"/>
                  </a:lnTo>
                  <a:lnTo>
                    <a:pt x="151" y="444"/>
                  </a:lnTo>
                  <a:lnTo>
                    <a:pt x="142" y="437"/>
                  </a:lnTo>
                  <a:lnTo>
                    <a:pt x="134" y="428"/>
                  </a:lnTo>
                  <a:lnTo>
                    <a:pt x="124" y="419"/>
                  </a:lnTo>
                  <a:lnTo>
                    <a:pt x="114" y="407"/>
                  </a:lnTo>
                  <a:lnTo>
                    <a:pt x="125" y="408"/>
                  </a:lnTo>
                  <a:lnTo>
                    <a:pt x="134" y="409"/>
                  </a:lnTo>
                  <a:lnTo>
                    <a:pt x="149" y="407"/>
                  </a:lnTo>
                  <a:lnTo>
                    <a:pt x="165" y="404"/>
                  </a:lnTo>
                  <a:lnTo>
                    <a:pt x="181" y="398"/>
                  </a:lnTo>
                  <a:lnTo>
                    <a:pt x="197" y="388"/>
                  </a:lnTo>
                  <a:lnTo>
                    <a:pt x="216" y="377"/>
                  </a:lnTo>
                  <a:lnTo>
                    <a:pt x="233" y="362"/>
                  </a:lnTo>
                  <a:lnTo>
                    <a:pt x="252" y="345"/>
                  </a:lnTo>
                  <a:lnTo>
                    <a:pt x="270" y="326"/>
                  </a:lnTo>
                  <a:lnTo>
                    <a:pt x="289" y="307"/>
                  </a:lnTo>
                  <a:lnTo>
                    <a:pt x="275" y="293"/>
                  </a:lnTo>
                  <a:lnTo>
                    <a:pt x="254" y="272"/>
                  </a:lnTo>
                  <a:lnTo>
                    <a:pt x="235" y="251"/>
                  </a:lnTo>
                  <a:lnTo>
                    <a:pt x="219" y="233"/>
                  </a:lnTo>
                  <a:lnTo>
                    <a:pt x="206" y="216"/>
                  </a:lnTo>
                  <a:lnTo>
                    <a:pt x="196" y="201"/>
                  </a:lnTo>
                  <a:lnTo>
                    <a:pt x="189" y="187"/>
                  </a:lnTo>
                  <a:lnTo>
                    <a:pt x="184" y="176"/>
                  </a:lnTo>
                  <a:lnTo>
                    <a:pt x="183" y="165"/>
                  </a:lnTo>
                  <a:lnTo>
                    <a:pt x="184" y="158"/>
                  </a:lnTo>
                  <a:lnTo>
                    <a:pt x="186" y="152"/>
                  </a:lnTo>
                  <a:lnTo>
                    <a:pt x="190" y="144"/>
                  </a:lnTo>
                  <a:lnTo>
                    <a:pt x="196" y="135"/>
                  </a:lnTo>
                  <a:lnTo>
                    <a:pt x="202" y="127"/>
                  </a:lnTo>
                  <a:lnTo>
                    <a:pt x="212" y="118"/>
                  </a:lnTo>
                  <a:lnTo>
                    <a:pt x="222" y="108"/>
                  </a:lnTo>
                  <a:lnTo>
                    <a:pt x="234" y="98"/>
                  </a:lnTo>
                  <a:lnTo>
                    <a:pt x="234" y="98"/>
                  </a:lnTo>
                  <a:close/>
                  <a:moveTo>
                    <a:pt x="55" y="47"/>
                  </a:moveTo>
                  <a:lnTo>
                    <a:pt x="55" y="545"/>
                  </a:lnTo>
                  <a:lnTo>
                    <a:pt x="644" y="545"/>
                  </a:lnTo>
                  <a:lnTo>
                    <a:pt x="644" y="47"/>
                  </a:lnTo>
                  <a:lnTo>
                    <a:pt x="55" y="47"/>
                  </a:lnTo>
                  <a:lnTo>
                    <a:pt x="55" y="47"/>
                  </a:lnTo>
                  <a:close/>
                  <a:moveTo>
                    <a:pt x="10" y="10"/>
                  </a:moveTo>
                  <a:lnTo>
                    <a:pt x="689" y="10"/>
                  </a:lnTo>
                  <a:lnTo>
                    <a:pt x="689" y="584"/>
                  </a:lnTo>
                  <a:lnTo>
                    <a:pt x="10" y="584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noFill/>
            <a:ln w="12700" cap="flat">
              <a:solidFill>
                <a:srgbClr val="C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0" name="group 260"/>
          <p:cNvGrpSpPr/>
          <p:nvPr/>
        </p:nvGrpSpPr>
        <p:grpSpPr>
          <a:xfrm rot="21600000">
            <a:off x="5849873" y="3513328"/>
            <a:ext cx="443865" cy="377609"/>
            <a:chOff x="0" y="0"/>
            <a:chExt cx="443865" cy="377609"/>
          </a:xfrm>
        </p:grpSpPr>
        <p:sp>
          <p:nvSpPr>
            <p:cNvPr id="2354" name="path 2354"/>
            <p:cNvSpPr/>
            <p:nvPr/>
          </p:nvSpPr>
          <p:spPr>
            <a:xfrm>
              <a:off x="6350" y="6350"/>
              <a:ext cx="431165" cy="364909"/>
            </a:xfrm>
            <a:custGeom>
              <a:avLst/>
              <a:gdLst/>
              <a:ahLst/>
              <a:cxnLst/>
              <a:rect l="0" t="0" r="0" b="0"/>
              <a:pathLst>
                <a:path w="679" h="574">
                  <a:moveTo>
                    <a:pt x="224" y="89"/>
                  </a:moveTo>
                  <a:lnTo>
                    <a:pt x="230" y="108"/>
                  </a:lnTo>
                  <a:lnTo>
                    <a:pt x="236" y="128"/>
                  </a:lnTo>
                  <a:lnTo>
                    <a:pt x="246" y="147"/>
                  </a:lnTo>
                  <a:lnTo>
                    <a:pt x="256" y="166"/>
                  </a:lnTo>
                  <a:lnTo>
                    <a:pt x="267" y="185"/>
                  </a:lnTo>
                  <a:lnTo>
                    <a:pt x="281" y="203"/>
                  </a:lnTo>
                  <a:lnTo>
                    <a:pt x="295" y="222"/>
                  </a:lnTo>
                  <a:lnTo>
                    <a:pt x="311" y="240"/>
                  </a:lnTo>
                  <a:lnTo>
                    <a:pt x="322" y="250"/>
                  </a:lnTo>
                  <a:lnTo>
                    <a:pt x="341" y="231"/>
                  </a:lnTo>
                  <a:lnTo>
                    <a:pt x="364" y="207"/>
                  </a:lnTo>
                  <a:lnTo>
                    <a:pt x="386" y="187"/>
                  </a:lnTo>
                  <a:lnTo>
                    <a:pt x="406" y="170"/>
                  </a:lnTo>
                  <a:lnTo>
                    <a:pt x="427" y="156"/>
                  </a:lnTo>
                  <a:lnTo>
                    <a:pt x="445" y="145"/>
                  </a:lnTo>
                  <a:lnTo>
                    <a:pt x="461" y="137"/>
                  </a:lnTo>
                  <a:lnTo>
                    <a:pt x="477" y="133"/>
                  </a:lnTo>
                  <a:lnTo>
                    <a:pt x="491" y="131"/>
                  </a:lnTo>
                  <a:lnTo>
                    <a:pt x="505" y="133"/>
                  </a:lnTo>
                  <a:lnTo>
                    <a:pt x="516" y="137"/>
                  </a:lnTo>
                  <a:lnTo>
                    <a:pt x="528" y="144"/>
                  </a:lnTo>
                  <a:lnTo>
                    <a:pt x="537" y="154"/>
                  </a:lnTo>
                  <a:lnTo>
                    <a:pt x="540" y="159"/>
                  </a:lnTo>
                  <a:lnTo>
                    <a:pt x="546" y="165"/>
                  </a:lnTo>
                  <a:lnTo>
                    <a:pt x="528" y="173"/>
                  </a:lnTo>
                  <a:lnTo>
                    <a:pt x="510" y="182"/>
                  </a:lnTo>
                  <a:lnTo>
                    <a:pt x="491" y="193"/>
                  </a:lnTo>
                  <a:lnTo>
                    <a:pt x="470" y="206"/>
                  </a:lnTo>
                  <a:lnTo>
                    <a:pt x="451" y="221"/>
                  </a:lnTo>
                  <a:lnTo>
                    <a:pt x="430" y="237"/>
                  </a:lnTo>
                  <a:lnTo>
                    <a:pt x="409" y="255"/>
                  </a:lnTo>
                  <a:lnTo>
                    <a:pt x="387" y="275"/>
                  </a:lnTo>
                  <a:lnTo>
                    <a:pt x="368" y="293"/>
                  </a:lnTo>
                  <a:lnTo>
                    <a:pt x="382" y="306"/>
                  </a:lnTo>
                  <a:lnTo>
                    <a:pt x="403" y="324"/>
                  </a:lnTo>
                  <a:lnTo>
                    <a:pt x="423" y="340"/>
                  </a:lnTo>
                  <a:lnTo>
                    <a:pt x="443" y="353"/>
                  </a:lnTo>
                  <a:lnTo>
                    <a:pt x="462" y="363"/>
                  </a:lnTo>
                  <a:lnTo>
                    <a:pt x="481" y="372"/>
                  </a:lnTo>
                  <a:lnTo>
                    <a:pt x="500" y="378"/>
                  </a:lnTo>
                  <a:lnTo>
                    <a:pt x="518" y="382"/>
                  </a:lnTo>
                  <a:lnTo>
                    <a:pt x="537" y="383"/>
                  </a:lnTo>
                  <a:lnTo>
                    <a:pt x="556" y="382"/>
                  </a:lnTo>
                  <a:lnTo>
                    <a:pt x="575" y="380"/>
                  </a:lnTo>
                  <a:lnTo>
                    <a:pt x="569" y="390"/>
                  </a:lnTo>
                  <a:lnTo>
                    <a:pt x="563" y="398"/>
                  </a:lnTo>
                  <a:lnTo>
                    <a:pt x="559" y="406"/>
                  </a:lnTo>
                  <a:lnTo>
                    <a:pt x="554" y="413"/>
                  </a:lnTo>
                  <a:lnTo>
                    <a:pt x="549" y="419"/>
                  </a:lnTo>
                  <a:lnTo>
                    <a:pt x="544" y="424"/>
                  </a:lnTo>
                  <a:lnTo>
                    <a:pt x="540" y="428"/>
                  </a:lnTo>
                  <a:lnTo>
                    <a:pt x="537" y="432"/>
                  </a:lnTo>
                  <a:lnTo>
                    <a:pt x="528" y="437"/>
                  </a:lnTo>
                  <a:lnTo>
                    <a:pt x="517" y="441"/>
                  </a:lnTo>
                  <a:lnTo>
                    <a:pt x="507" y="444"/>
                  </a:lnTo>
                  <a:lnTo>
                    <a:pt x="494" y="445"/>
                  </a:lnTo>
                  <a:lnTo>
                    <a:pt x="479" y="443"/>
                  </a:lnTo>
                  <a:lnTo>
                    <a:pt x="464" y="439"/>
                  </a:lnTo>
                  <a:lnTo>
                    <a:pt x="447" y="432"/>
                  </a:lnTo>
                  <a:lnTo>
                    <a:pt x="427" y="423"/>
                  </a:lnTo>
                  <a:lnTo>
                    <a:pt x="408" y="411"/>
                  </a:lnTo>
                  <a:lnTo>
                    <a:pt x="388" y="397"/>
                  </a:lnTo>
                  <a:lnTo>
                    <a:pt x="366" y="379"/>
                  </a:lnTo>
                  <a:lnTo>
                    <a:pt x="344" y="359"/>
                  </a:lnTo>
                  <a:lnTo>
                    <a:pt x="322" y="339"/>
                  </a:lnTo>
                  <a:lnTo>
                    <a:pt x="311" y="351"/>
                  </a:lnTo>
                  <a:lnTo>
                    <a:pt x="290" y="374"/>
                  </a:lnTo>
                  <a:lnTo>
                    <a:pt x="270" y="393"/>
                  </a:lnTo>
                  <a:lnTo>
                    <a:pt x="252" y="410"/>
                  </a:lnTo>
                  <a:lnTo>
                    <a:pt x="235" y="423"/>
                  </a:lnTo>
                  <a:lnTo>
                    <a:pt x="218" y="433"/>
                  </a:lnTo>
                  <a:lnTo>
                    <a:pt x="203" y="440"/>
                  </a:lnTo>
                  <a:lnTo>
                    <a:pt x="189" y="445"/>
                  </a:lnTo>
                  <a:lnTo>
                    <a:pt x="177" y="447"/>
                  </a:lnTo>
                  <a:lnTo>
                    <a:pt x="168" y="446"/>
                  </a:lnTo>
                  <a:lnTo>
                    <a:pt x="159" y="444"/>
                  </a:lnTo>
                  <a:lnTo>
                    <a:pt x="150" y="440"/>
                  </a:lnTo>
                  <a:lnTo>
                    <a:pt x="141" y="434"/>
                  </a:lnTo>
                  <a:lnTo>
                    <a:pt x="132" y="428"/>
                  </a:lnTo>
                  <a:lnTo>
                    <a:pt x="123" y="419"/>
                  </a:lnTo>
                  <a:lnTo>
                    <a:pt x="114" y="409"/>
                  </a:lnTo>
                  <a:lnTo>
                    <a:pt x="104" y="397"/>
                  </a:lnTo>
                  <a:lnTo>
                    <a:pt x="115" y="398"/>
                  </a:lnTo>
                  <a:lnTo>
                    <a:pt x="123" y="399"/>
                  </a:lnTo>
                  <a:lnTo>
                    <a:pt x="139" y="398"/>
                  </a:lnTo>
                  <a:lnTo>
                    <a:pt x="155" y="394"/>
                  </a:lnTo>
                  <a:lnTo>
                    <a:pt x="171" y="388"/>
                  </a:lnTo>
                  <a:lnTo>
                    <a:pt x="187" y="378"/>
                  </a:lnTo>
                  <a:lnTo>
                    <a:pt x="206" y="367"/>
                  </a:lnTo>
                  <a:lnTo>
                    <a:pt x="223" y="352"/>
                  </a:lnTo>
                  <a:lnTo>
                    <a:pt x="242" y="335"/>
                  </a:lnTo>
                  <a:lnTo>
                    <a:pt x="260" y="316"/>
                  </a:lnTo>
                  <a:lnTo>
                    <a:pt x="279" y="297"/>
                  </a:lnTo>
                  <a:lnTo>
                    <a:pt x="265" y="283"/>
                  </a:lnTo>
                  <a:lnTo>
                    <a:pt x="244" y="262"/>
                  </a:lnTo>
                  <a:lnTo>
                    <a:pt x="225" y="241"/>
                  </a:lnTo>
                  <a:lnTo>
                    <a:pt x="209" y="223"/>
                  </a:lnTo>
                  <a:lnTo>
                    <a:pt x="196" y="206"/>
                  </a:lnTo>
                  <a:lnTo>
                    <a:pt x="186" y="191"/>
                  </a:lnTo>
                  <a:lnTo>
                    <a:pt x="179" y="177"/>
                  </a:lnTo>
                  <a:lnTo>
                    <a:pt x="174" y="166"/>
                  </a:lnTo>
                  <a:lnTo>
                    <a:pt x="173" y="155"/>
                  </a:lnTo>
                  <a:lnTo>
                    <a:pt x="174" y="149"/>
                  </a:lnTo>
                  <a:lnTo>
                    <a:pt x="176" y="142"/>
                  </a:lnTo>
                  <a:lnTo>
                    <a:pt x="180" y="134"/>
                  </a:lnTo>
                  <a:lnTo>
                    <a:pt x="186" y="125"/>
                  </a:lnTo>
                  <a:lnTo>
                    <a:pt x="192" y="117"/>
                  </a:lnTo>
                  <a:lnTo>
                    <a:pt x="202" y="108"/>
                  </a:lnTo>
                  <a:lnTo>
                    <a:pt x="212" y="98"/>
                  </a:lnTo>
                  <a:lnTo>
                    <a:pt x="224" y="89"/>
                  </a:lnTo>
                  <a:lnTo>
                    <a:pt x="224" y="89"/>
                  </a:lnTo>
                  <a:close/>
                  <a:moveTo>
                    <a:pt x="45" y="38"/>
                  </a:moveTo>
                  <a:lnTo>
                    <a:pt x="45" y="535"/>
                  </a:lnTo>
                  <a:lnTo>
                    <a:pt x="634" y="535"/>
                  </a:lnTo>
                  <a:lnTo>
                    <a:pt x="634" y="38"/>
                  </a:lnTo>
                  <a:lnTo>
                    <a:pt x="45" y="38"/>
                  </a:lnTo>
                  <a:lnTo>
                    <a:pt x="45" y="38"/>
                  </a:lnTo>
                  <a:close/>
                  <a:moveTo>
                    <a:pt x="0" y="0"/>
                  </a:moveTo>
                  <a:lnTo>
                    <a:pt x="679" y="0"/>
                  </a:lnTo>
                  <a:lnTo>
                    <a:pt x="679" y="574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56" name="path 2356"/>
            <p:cNvSpPr/>
            <p:nvPr/>
          </p:nvSpPr>
          <p:spPr>
            <a:xfrm>
              <a:off x="0" y="0"/>
              <a:ext cx="443865" cy="377609"/>
            </a:xfrm>
            <a:custGeom>
              <a:avLst/>
              <a:gdLst/>
              <a:ahLst/>
              <a:cxnLst/>
              <a:rect l="0" t="0" r="0" b="0"/>
              <a:pathLst>
                <a:path w="699" h="594">
                  <a:moveTo>
                    <a:pt x="234" y="99"/>
                  </a:moveTo>
                  <a:lnTo>
                    <a:pt x="240" y="118"/>
                  </a:lnTo>
                  <a:lnTo>
                    <a:pt x="246" y="138"/>
                  </a:lnTo>
                  <a:lnTo>
                    <a:pt x="256" y="157"/>
                  </a:lnTo>
                  <a:lnTo>
                    <a:pt x="266" y="176"/>
                  </a:lnTo>
                  <a:lnTo>
                    <a:pt x="277" y="195"/>
                  </a:lnTo>
                  <a:lnTo>
                    <a:pt x="291" y="213"/>
                  </a:lnTo>
                  <a:lnTo>
                    <a:pt x="305" y="232"/>
                  </a:lnTo>
                  <a:lnTo>
                    <a:pt x="321" y="250"/>
                  </a:lnTo>
                  <a:lnTo>
                    <a:pt x="332" y="260"/>
                  </a:lnTo>
                  <a:lnTo>
                    <a:pt x="351" y="241"/>
                  </a:lnTo>
                  <a:lnTo>
                    <a:pt x="374" y="217"/>
                  </a:lnTo>
                  <a:lnTo>
                    <a:pt x="396" y="197"/>
                  </a:lnTo>
                  <a:lnTo>
                    <a:pt x="416" y="180"/>
                  </a:lnTo>
                  <a:lnTo>
                    <a:pt x="437" y="166"/>
                  </a:lnTo>
                  <a:lnTo>
                    <a:pt x="455" y="155"/>
                  </a:lnTo>
                  <a:lnTo>
                    <a:pt x="471" y="147"/>
                  </a:lnTo>
                  <a:lnTo>
                    <a:pt x="487" y="143"/>
                  </a:lnTo>
                  <a:lnTo>
                    <a:pt x="501" y="141"/>
                  </a:lnTo>
                  <a:lnTo>
                    <a:pt x="515" y="143"/>
                  </a:lnTo>
                  <a:lnTo>
                    <a:pt x="526" y="147"/>
                  </a:lnTo>
                  <a:lnTo>
                    <a:pt x="538" y="154"/>
                  </a:lnTo>
                  <a:lnTo>
                    <a:pt x="547" y="164"/>
                  </a:lnTo>
                  <a:lnTo>
                    <a:pt x="550" y="169"/>
                  </a:lnTo>
                  <a:lnTo>
                    <a:pt x="556" y="175"/>
                  </a:lnTo>
                  <a:lnTo>
                    <a:pt x="538" y="183"/>
                  </a:lnTo>
                  <a:lnTo>
                    <a:pt x="520" y="192"/>
                  </a:lnTo>
                  <a:lnTo>
                    <a:pt x="501" y="203"/>
                  </a:lnTo>
                  <a:lnTo>
                    <a:pt x="480" y="216"/>
                  </a:lnTo>
                  <a:lnTo>
                    <a:pt x="461" y="231"/>
                  </a:lnTo>
                  <a:lnTo>
                    <a:pt x="440" y="247"/>
                  </a:lnTo>
                  <a:lnTo>
                    <a:pt x="419" y="265"/>
                  </a:lnTo>
                  <a:lnTo>
                    <a:pt x="397" y="285"/>
                  </a:lnTo>
                  <a:lnTo>
                    <a:pt x="378" y="303"/>
                  </a:lnTo>
                  <a:lnTo>
                    <a:pt x="392" y="316"/>
                  </a:lnTo>
                  <a:lnTo>
                    <a:pt x="413" y="334"/>
                  </a:lnTo>
                  <a:lnTo>
                    <a:pt x="433" y="350"/>
                  </a:lnTo>
                  <a:lnTo>
                    <a:pt x="453" y="363"/>
                  </a:lnTo>
                  <a:lnTo>
                    <a:pt x="472" y="373"/>
                  </a:lnTo>
                  <a:lnTo>
                    <a:pt x="491" y="382"/>
                  </a:lnTo>
                  <a:lnTo>
                    <a:pt x="510" y="388"/>
                  </a:lnTo>
                  <a:lnTo>
                    <a:pt x="528" y="392"/>
                  </a:lnTo>
                  <a:lnTo>
                    <a:pt x="547" y="393"/>
                  </a:lnTo>
                  <a:lnTo>
                    <a:pt x="566" y="392"/>
                  </a:lnTo>
                  <a:lnTo>
                    <a:pt x="585" y="390"/>
                  </a:lnTo>
                  <a:lnTo>
                    <a:pt x="579" y="400"/>
                  </a:lnTo>
                  <a:lnTo>
                    <a:pt x="573" y="408"/>
                  </a:lnTo>
                  <a:lnTo>
                    <a:pt x="569" y="416"/>
                  </a:lnTo>
                  <a:lnTo>
                    <a:pt x="564" y="423"/>
                  </a:lnTo>
                  <a:lnTo>
                    <a:pt x="559" y="429"/>
                  </a:lnTo>
                  <a:lnTo>
                    <a:pt x="554" y="434"/>
                  </a:lnTo>
                  <a:lnTo>
                    <a:pt x="550" y="438"/>
                  </a:lnTo>
                  <a:lnTo>
                    <a:pt x="547" y="442"/>
                  </a:lnTo>
                  <a:lnTo>
                    <a:pt x="538" y="447"/>
                  </a:lnTo>
                  <a:lnTo>
                    <a:pt x="527" y="451"/>
                  </a:lnTo>
                  <a:lnTo>
                    <a:pt x="517" y="454"/>
                  </a:lnTo>
                  <a:lnTo>
                    <a:pt x="504" y="455"/>
                  </a:lnTo>
                  <a:lnTo>
                    <a:pt x="489" y="453"/>
                  </a:lnTo>
                  <a:lnTo>
                    <a:pt x="474" y="449"/>
                  </a:lnTo>
                  <a:lnTo>
                    <a:pt x="457" y="442"/>
                  </a:lnTo>
                  <a:lnTo>
                    <a:pt x="437" y="433"/>
                  </a:lnTo>
                  <a:lnTo>
                    <a:pt x="418" y="421"/>
                  </a:lnTo>
                  <a:lnTo>
                    <a:pt x="398" y="407"/>
                  </a:lnTo>
                  <a:lnTo>
                    <a:pt x="376" y="389"/>
                  </a:lnTo>
                  <a:lnTo>
                    <a:pt x="354" y="369"/>
                  </a:lnTo>
                  <a:lnTo>
                    <a:pt x="332" y="349"/>
                  </a:lnTo>
                  <a:lnTo>
                    <a:pt x="321" y="361"/>
                  </a:lnTo>
                  <a:lnTo>
                    <a:pt x="300" y="384"/>
                  </a:lnTo>
                  <a:lnTo>
                    <a:pt x="280" y="403"/>
                  </a:lnTo>
                  <a:lnTo>
                    <a:pt x="262" y="420"/>
                  </a:lnTo>
                  <a:lnTo>
                    <a:pt x="245" y="433"/>
                  </a:lnTo>
                  <a:lnTo>
                    <a:pt x="228" y="443"/>
                  </a:lnTo>
                  <a:lnTo>
                    <a:pt x="213" y="450"/>
                  </a:lnTo>
                  <a:lnTo>
                    <a:pt x="199" y="455"/>
                  </a:lnTo>
                  <a:lnTo>
                    <a:pt x="187" y="457"/>
                  </a:lnTo>
                  <a:lnTo>
                    <a:pt x="178" y="456"/>
                  </a:lnTo>
                  <a:lnTo>
                    <a:pt x="169" y="454"/>
                  </a:lnTo>
                  <a:lnTo>
                    <a:pt x="160" y="450"/>
                  </a:lnTo>
                  <a:lnTo>
                    <a:pt x="151" y="444"/>
                  </a:lnTo>
                  <a:lnTo>
                    <a:pt x="142" y="438"/>
                  </a:lnTo>
                  <a:lnTo>
                    <a:pt x="133" y="429"/>
                  </a:lnTo>
                  <a:lnTo>
                    <a:pt x="124" y="419"/>
                  </a:lnTo>
                  <a:lnTo>
                    <a:pt x="114" y="407"/>
                  </a:lnTo>
                  <a:lnTo>
                    <a:pt x="125" y="408"/>
                  </a:lnTo>
                  <a:lnTo>
                    <a:pt x="133" y="409"/>
                  </a:lnTo>
                  <a:lnTo>
                    <a:pt x="149" y="408"/>
                  </a:lnTo>
                  <a:lnTo>
                    <a:pt x="165" y="404"/>
                  </a:lnTo>
                  <a:lnTo>
                    <a:pt x="181" y="398"/>
                  </a:lnTo>
                  <a:lnTo>
                    <a:pt x="197" y="388"/>
                  </a:lnTo>
                  <a:lnTo>
                    <a:pt x="216" y="377"/>
                  </a:lnTo>
                  <a:lnTo>
                    <a:pt x="233" y="362"/>
                  </a:lnTo>
                  <a:lnTo>
                    <a:pt x="252" y="345"/>
                  </a:lnTo>
                  <a:lnTo>
                    <a:pt x="270" y="326"/>
                  </a:lnTo>
                  <a:lnTo>
                    <a:pt x="289" y="307"/>
                  </a:lnTo>
                  <a:lnTo>
                    <a:pt x="275" y="293"/>
                  </a:lnTo>
                  <a:lnTo>
                    <a:pt x="254" y="272"/>
                  </a:lnTo>
                  <a:lnTo>
                    <a:pt x="235" y="251"/>
                  </a:lnTo>
                  <a:lnTo>
                    <a:pt x="219" y="233"/>
                  </a:lnTo>
                  <a:lnTo>
                    <a:pt x="206" y="216"/>
                  </a:lnTo>
                  <a:lnTo>
                    <a:pt x="196" y="201"/>
                  </a:lnTo>
                  <a:lnTo>
                    <a:pt x="189" y="187"/>
                  </a:lnTo>
                  <a:lnTo>
                    <a:pt x="184" y="176"/>
                  </a:lnTo>
                  <a:lnTo>
                    <a:pt x="183" y="165"/>
                  </a:lnTo>
                  <a:lnTo>
                    <a:pt x="184" y="159"/>
                  </a:lnTo>
                  <a:lnTo>
                    <a:pt x="186" y="152"/>
                  </a:lnTo>
                  <a:lnTo>
                    <a:pt x="190" y="144"/>
                  </a:lnTo>
                  <a:lnTo>
                    <a:pt x="196" y="135"/>
                  </a:lnTo>
                  <a:lnTo>
                    <a:pt x="202" y="127"/>
                  </a:lnTo>
                  <a:lnTo>
                    <a:pt x="212" y="118"/>
                  </a:lnTo>
                  <a:lnTo>
                    <a:pt x="222" y="108"/>
                  </a:lnTo>
                  <a:lnTo>
                    <a:pt x="234" y="99"/>
                  </a:lnTo>
                  <a:lnTo>
                    <a:pt x="234" y="99"/>
                  </a:lnTo>
                  <a:close/>
                  <a:moveTo>
                    <a:pt x="55" y="48"/>
                  </a:moveTo>
                  <a:lnTo>
                    <a:pt x="55" y="545"/>
                  </a:lnTo>
                  <a:lnTo>
                    <a:pt x="644" y="545"/>
                  </a:lnTo>
                  <a:lnTo>
                    <a:pt x="644" y="48"/>
                  </a:lnTo>
                  <a:lnTo>
                    <a:pt x="55" y="48"/>
                  </a:lnTo>
                  <a:lnTo>
                    <a:pt x="55" y="48"/>
                  </a:lnTo>
                  <a:close/>
                  <a:moveTo>
                    <a:pt x="10" y="10"/>
                  </a:moveTo>
                  <a:lnTo>
                    <a:pt x="689" y="10"/>
                  </a:lnTo>
                  <a:lnTo>
                    <a:pt x="689" y="584"/>
                  </a:lnTo>
                  <a:lnTo>
                    <a:pt x="10" y="584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noFill/>
            <a:ln w="12700" cap="flat">
              <a:solidFill>
                <a:srgbClr val="C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2" name="group 262"/>
          <p:cNvGrpSpPr/>
          <p:nvPr/>
        </p:nvGrpSpPr>
        <p:grpSpPr>
          <a:xfrm rot="21600000">
            <a:off x="5849873" y="1454150"/>
            <a:ext cx="443865" cy="377570"/>
            <a:chOff x="0" y="0"/>
            <a:chExt cx="443865" cy="377570"/>
          </a:xfrm>
        </p:grpSpPr>
        <p:sp>
          <p:nvSpPr>
            <p:cNvPr id="2358" name="path 2358"/>
            <p:cNvSpPr/>
            <p:nvPr/>
          </p:nvSpPr>
          <p:spPr>
            <a:xfrm>
              <a:off x="6350" y="6350"/>
              <a:ext cx="431165" cy="364870"/>
            </a:xfrm>
            <a:custGeom>
              <a:avLst/>
              <a:gdLst/>
              <a:ahLst/>
              <a:cxnLst/>
              <a:rect l="0" t="0" r="0" b="0"/>
              <a:pathLst>
                <a:path w="679" h="574">
                  <a:moveTo>
                    <a:pt x="224" y="89"/>
                  </a:moveTo>
                  <a:lnTo>
                    <a:pt x="230" y="108"/>
                  </a:lnTo>
                  <a:lnTo>
                    <a:pt x="236" y="127"/>
                  </a:lnTo>
                  <a:lnTo>
                    <a:pt x="246" y="147"/>
                  </a:lnTo>
                  <a:lnTo>
                    <a:pt x="256" y="166"/>
                  </a:lnTo>
                  <a:lnTo>
                    <a:pt x="267" y="185"/>
                  </a:lnTo>
                  <a:lnTo>
                    <a:pt x="281" y="203"/>
                  </a:lnTo>
                  <a:lnTo>
                    <a:pt x="295" y="222"/>
                  </a:lnTo>
                  <a:lnTo>
                    <a:pt x="311" y="240"/>
                  </a:lnTo>
                  <a:lnTo>
                    <a:pt x="322" y="250"/>
                  </a:lnTo>
                  <a:lnTo>
                    <a:pt x="341" y="231"/>
                  </a:lnTo>
                  <a:lnTo>
                    <a:pt x="364" y="207"/>
                  </a:lnTo>
                  <a:lnTo>
                    <a:pt x="386" y="187"/>
                  </a:lnTo>
                  <a:lnTo>
                    <a:pt x="406" y="170"/>
                  </a:lnTo>
                  <a:lnTo>
                    <a:pt x="427" y="156"/>
                  </a:lnTo>
                  <a:lnTo>
                    <a:pt x="445" y="145"/>
                  </a:lnTo>
                  <a:lnTo>
                    <a:pt x="461" y="137"/>
                  </a:lnTo>
                  <a:lnTo>
                    <a:pt x="477" y="133"/>
                  </a:lnTo>
                  <a:lnTo>
                    <a:pt x="491" y="131"/>
                  </a:lnTo>
                  <a:lnTo>
                    <a:pt x="505" y="133"/>
                  </a:lnTo>
                  <a:lnTo>
                    <a:pt x="516" y="137"/>
                  </a:lnTo>
                  <a:lnTo>
                    <a:pt x="528" y="144"/>
                  </a:lnTo>
                  <a:lnTo>
                    <a:pt x="537" y="154"/>
                  </a:lnTo>
                  <a:lnTo>
                    <a:pt x="540" y="159"/>
                  </a:lnTo>
                  <a:lnTo>
                    <a:pt x="546" y="165"/>
                  </a:lnTo>
                  <a:lnTo>
                    <a:pt x="528" y="173"/>
                  </a:lnTo>
                  <a:lnTo>
                    <a:pt x="510" y="182"/>
                  </a:lnTo>
                  <a:lnTo>
                    <a:pt x="491" y="193"/>
                  </a:lnTo>
                  <a:lnTo>
                    <a:pt x="470" y="206"/>
                  </a:lnTo>
                  <a:lnTo>
                    <a:pt x="451" y="221"/>
                  </a:lnTo>
                  <a:lnTo>
                    <a:pt x="430" y="237"/>
                  </a:lnTo>
                  <a:lnTo>
                    <a:pt x="409" y="255"/>
                  </a:lnTo>
                  <a:lnTo>
                    <a:pt x="387" y="275"/>
                  </a:lnTo>
                  <a:lnTo>
                    <a:pt x="368" y="293"/>
                  </a:lnTo>
                  <a:lnTo>
                    <a:pt x="382" y="306"/>
                  </a:lnTo>
                  <a:lnTo>
                    <a:pt x="403" y="324"/>
                  </a:lnTo>
                  <a:lnTo>
                    <a:pt x="423" y="340"/>
                  </a:lnTo>
                  <a:lnTo>
                    <a:pt x="443" y="353"/>
                  </a:lnTo>
                  <a:lnTo>
                    <a:pt x="462" y="363"/>
                  </a:lnTo>
                  <a:lnTo>
                    <a:pt x="481" y="372"/>
                  </a:lnTo>
                  <a:lnTo>
                    <a:pt x="500" y="378"/>
                  </a:lnTo>
                  <a:lnTo>
                    <a:pt x="518" y="382"/>
                  </a:lnTo>
                  <a:lnTo>
                    <a:pt x="537" y="383"/>
                  </a:lnTo>
                  <a:lnTo>
                    <a:pt x="556" y="382"/>
                  </a:lnTo>
                  <a:lnTo>
                    <a:pt x="575" y="380"/>
                  </a:lnTo>
                  <a:lnTo>
                    <a:pt x="569" y="390"/>
                  </a:lnTo>
                  <a:lnTo>
                    <a:pt x="563" y="397"/>
                  </a:lnTo>
                  <a:lnTo>
                    <a:pt x="559" y="405"/>
                  </a:lnTo>
                  <a:lnTo>
                    <a:pt x="554" y="413"/>
                  </a:lnTo>
                  <a:lnTo>
                    <a:pt x="549" y="419"/>
                  </a:lnTo>
                  <a:lnTo>
                    <a:pt x="544" y="424"/>
                  </a:lnTo>
                  <a:lnTo>
                    <a:pt x="540" y="428"/>
                  </a:lnTo>
                  <a:lnTo>
                    <a:pt x="537" y="432"/>
                  </a:lnTo>
                  <a:lnTo>
                    <a:pt x="528" y="437"/>
                  </a:lnTo>
                  <a:lnTo>
                    <a:pt x="517" y="441"/>
                  </a:lnTo>
                  <a:lnTo>
                    <a:pt x="507" y="444"/>
                  </a:lnTo>
                  <a:lnTo>
                    <a:pt x="494" y="444"/>
                  </a:lnTo>
                  <a:lnTo>
                    <a:pt x="479" y="443"/>
                  </a:lnTo>
                  <a:lnTo>
                    <a:pt x="464" y="439"/>
                  </a:lnTo>
                  <a:lnTo>
                    <a:pt x="447" y="432"/>
                  </a:lnTo>
                  <a:lnTo>
                    <a:pt x="427" y="423"/>
                  </a:lnTo>
                  <a:lnTo>
                    <a:pt x="408" y="411"/>
                  </a:lnTo>
                  <a:lnTo>
                    <a:pt x="388" y="397"/>
                  </a:lnTo>
                  <a:lnTo>
                    <a:pt x="366" y="379"/>
                  </a:lnTo>
                  <a:lnTo>
                    <a:pt x="344" y="359"/>
                  </a:lnTo>
                  <a:lnTo>
                    <a:pt x="322" y="339"/>
                  </a:lnTo>
                  <a:lnTo>
                    <a:pt x="311" y="351"/>
                  </a:lnTo>
                  <a:lnTo>
                    <a:pt x="290" y="374"/>
                  </a:lnTo>
                  <a:lnTo>
                    <a:pt x="270" y="393"/>
                  </a:lnTo>
                  <a:lnTo>
                    <a:pt x="252" y="410"/>
                  </a:lnTo>
                  <a:lnTo>
                    <a:pt x="235" y="423"/>
                  </a:lnTo>
                  <a:lnTo>
                    <a:pt x="218" y="433"/>
                  </a:lnTo>
                  <a:lnTo>
                    <a:pt x="203" y="440"/>
                  </a:lnTo>
                  <a:lnTo>
                    <a:pt x="189" y="445"/>
                  </a:lnTo>
                  <a:lnTo>
                    <a:pt x="177" y="447"/>
                  </a:lnTo>
                  <a:lnTo>
                    <a:pt x="168" y="446"/>
                  </a:lnTo>
                  <a:lnTo>
                    <a:pt x="159" y="444"/>
                  </a:lnTo>
                  <a:lnTo>
                    <a:pt x="150" y="440"/>
                  </a:lnTo>
                  <a:lnTo>
                    <a:pt x="141" y="434"/>
                  </a:lnTo>
                  <a:lnTo>
                    <a:pt x="132" y="427"/>
                  </a:lnTo>
                  <a:lnTo>
                    <a:pt x="123" y="419"/>
                  </a:lnTo>
                  <a:lnTo>
                    <a:pt x="114" y="409"/>
                  </a:lnTo>
                  <a:lnTo>
                    <a:pt x="104" y="397"/>
                  </a:lnTo>
                  <a:lnTo>
                    <a:pt x="115" y="398"/>
                  </a:lnTo>
                  <a:lnTo>
                    <a:pt x="123" y="399"/>
                  </a:lnTo>
                  <a:lnTo>
                    <a:pt x="139" y="397"/>
                  </a:lnTo>
                  <a:lnTo>
                    <a:pt x="155" y="394"/>
                  </a:lnTo>
                  <a:lnTo>
                    <a:pt x="171" y="388"/>
                  </a:lnTo>
                  <a:lnTo>
                    <a:pt x="187" y="378"/>
                  </a:lnTo>
                  <a:lnTo>
                    <a:pt x="206" y="367"/>
                  </a:lnTo>
                  <a:lnTo>
                    <a:pt x="223" y="352"/>
                  </a:lnTo>
                  <a:lnTo>
                    <a:pt x="242" y="335"/>
                  </a:lnTo>
                  <a:lnTo>
                    <a:pt x="260" y="315"/>
                  </a:lnTo>
                  <a:lnTo>
                    <a:pt x="279" y="297"/>
                  </a:lnTo>
                  <a:lnTo>
                    <a:pt x="265" y="283"/>
                  </a:lnTo>
                  <a:lnTo>
                    <a:pt x="244" y="262"/>
                  </a:lnTo>
                  <a:lnTo>
                    <a:pt x="225" y="241"/>
                  </a:lnTo>
                  <a:lnTo>
                    <a:pt x="209" y="223"/>
                  </a:lnTo>
                  <a:lnTo>
                    <a:pt x="196" y="206"/>
                  </a:lnTo>
                  <a:lnTo>
                    <a:pt x="186" y="191"/>
                  </a:lnTo>
                  <a:lnTo>
                    <a:pt x="179" y="177"/>
                  </a:lnTo>
                  <a:lnTo>
                    <a:pt x="174" y="165"/>
                  </a:lnTo>
                  <a:lnTo>
                    <a:pt x="173" y="155"/>
                  </a:lnTo>
                  <a:lnTo>
                    <a:pt x="174" y="149"/>
                  </a:lnTo>
                  <a:lnTo>
                    <a:pt x="176" y="142"/>
                  </a:lnTo>
                  <a:lnTo>
                    <a:pt x="180" y="134"/>
                  </a:lnTo>
                  <a:lnTo>
                    <a:pt x="186" y="125"/>
                  </a:lnTo>
                  <a:lnTo>
                    <a:pt x="192" y="117"/>
                  </a:lnTo>
                  <a:lnTo>
                    <a:pt x="202" y="108"/>
                  </a:lnTo>
                  <a:lnTo>
                    <a:pt x="212" y="98"/>
                  </a:lnTo>
                  <a:lnTo>
                    <a:pt x="224" y="89"/>
                  </a:lnTo>
                  <a:lnTo>
                    <a:pt x="224" y="89"/>
                  </a:lnTo>
                  <a:close/>
                  <a:moveTo>
                    <a:pt x="45" y="37"/>
                  </a:moveTo>
                  <a:lnTo>
                    <a:pt x="45" y="535"/>
                  </a:lnTo>
                  <a:lnTo>
                    <a:pt x="634" y="535"/>
                  </a:lnTo>
                  <a:lnTo>
                    <a:pt x="634" y="37"/>
                  </a:lnTo>
                  <a:lnTo>
                    <a:pt x="45" y="37"/>
                  </a:lnTo>
                  <a:lnTo>
                    <a:pt x="45" y="37"/>
                  </a:lnTo>
                  <a:close/>
                  <a:moveTo>
                    <a:pt x="0" y="0"/>
                  </a:moveTo>
                  <a:lnTo>
                    <a:pt x="679" y="0"/>
                  </a:lnTo>
                  <a:lnTo>
                    <a:pt x="679" y="574"/>
                  </a:lnTo>
                  <a:lnTo>
                    <a:pt x="0" y="5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60" name="path 2360"/>
            <p:cNvSpPr/>
            <p:nvPr/>
          </p:nvSpPr>
          <p:spPr>
            <a:xfrm>
              <a:off x="0" y="0"/>
              <a:ext cx="443865" cy="377570"/>
            </a:xfrm>
            <a:custGeom>
              <a:avLst/>
              <a:gdLst/>
              <a:ahLst/>
              <a:cxnLst/>
              <a:rect l="0" t="0" r="0" b="0"/>
              <a:pathLst>
                <a:path w="699" h="594">
                  <a:moveTo>
                    <a:pt x="234" y="99"/>
                  </a:moveTo>
                  <a:lnTo>
                    <a:pt x="240" y="118"/>
                  </a:lnTo>
                  <a:lnTo>
                    <a:pt x="246" y="137"/>
                  </a:lnTo>
                  <a:lnTo>
                    <a:pt x="256" y="157"/>
                  </a:lnTo>
                  <a:lnTo>
                    <a:pt x="266" y="176"/>
                  </a:lnTo>
                  <a:lnTo>
                    <a:pt x="277" y="195"/>
                  </a:lnTo>
                  <a:lnTo>
                    <a:pt x="291" y="213"/>
                  </a:lnTo>
                  <a:lnTo>
                    <a:pt x="305" y="232"/>
                  </a:lnTo>
                  <a:lnTo>
                    <a:pt x="321" y="250"/>
                  </a:lnTo>
                  <a:lnTo>
                    <a:pt x="332" y="260"/>
                  </a:lnTo>
                  <a:lnTo>
                    <a:pt x="351" y="241"/>
                  </a:lnTo>
                  <a:lnTo>
                    <a:pt x="374" y="217"/>
                  </a:lnTo>
                  <a:lnTo>
                    <a:pt x="396" y="197"/>
                  </a:lnTo>
                  <a:lnTo>
                    <a:pt x="416" y="180"/>
                  </a:lnTo>
                  <a:lnTo>
                    <a:pt x="437" y="166"/>
                  </a:lnTo>
                  <a:lnTo>
                    <a:pt x="455" y="155"/>
                  </a:lnTo>
                  <a:lnTo>
                    <a:pt x="471" y="147"/>
                  </a:lnTo>
                  <a:lnTo>
                    <a:pt x="487" y="143"/>
                  </a:lnTo>
                  <a:lnTo>
                    <a:pt x="501" y="141"/>
                  </a:lnTo>
                  <a:lnTo>
                    <a:pt x="515" y="143"/>
                  </a:lnTo>
                  <a:lnTo>
                    <a:pt x="526" y="147"/>
                  </a:lnTo>
                  <a:lnTo>
                    <a:pt x="538" y="154"/>
                  </a:lnTo>
                  <a:lnTo>
                    <a:pt x="547" y="164"/>
                  </a:lnTo>
                  <a:lnTo>
                    <a:pt x="550" y="169"/>
                  </a:lnTo>
                  <a:lnTo>
                    <a:pt x="556" y="175"/>
                  </a:lnTo>
                  <a:lnTo>
                    <a:pt x="538" y="183"/>
                  </a:lnTo>
                  <a:lnTo>
                    <a:pt x="520" y="192"/>
                  </a:lnTo>
                  <a:lnTo>
                    <a:pt x="501" y="203"/>
                  </a:lnTo>
                  <a:lnTo>
                    <a:pt x="480" y="216"/>
                  </a:lnTo>
                  <a:lnTo>
                    <a:pt x="461" y="231"/>
                  </a:lnTo>
                  <a:lnTo>
                    <a:pt x="440" y="247"/>
                  </a:lnTo>
                  <a:lnTo>
                    <a:pt x="419" y="265"/>
                  </a:lnTo>
                  <a:lnTo>
                    <a:pt x="397" y="285"/>
                  </a:lnTo>
                  <a:lnTo>
                    <a:pt x="378" y="303"/>
                  </a:lnTo>
                  <a:lnTo>
                    <a:pt x="392" y="316"/>
                  </a:lnTo>
                  <a:lnTo>
                    <a:pt x="413" y="334"/>
                  </a:lnTo>
                  <a:lnTo>
                    <a:pt x="433" y="350"/>
                  </a:lnTo>
                  <a:lnTo>
                    <a:pt x="453" y="363"/>
                  </a:lnTo>
                  <a:lnTo>
                    <a:pt x="472" y="373"/>
                  </a:lnTo>
                  <a:lnTo>
                    <a:pt x="491" y="382"/>
                  </a:lnTo>
                  <a:lnTo>
                    <a:pt x="510" y="388"/>
                  </a:lnTo>
                  <a:lnTo>
                    <a:pt x="528" y="392"/>
                  </a:lnTo>
                  <a:lnTo>
                    <a:pt x="547" y="393"/>
                  </a:lnTo>
                  <a:lnTo>
                    <a:pt x="566" y="392"/>
                  </a:lnTo>
                  <a:lnTo>
                    <a:pt x="585" y="390"/>
                  </a:lnTo>
                  <a:lnTo>
                    <a:pt x="579" y="400"/>
                  </a:lnTo>
                  <a:lnTo>
                    <a:pt x="573" y="407"/>
                  </a:lnTo>
                  <a:lnTo>
                    <a:pt x="569" y="415"/>
                  </a:lnTo>
                  <a:lnTo>
                    <a:pt x="564" y="423"/>
                  </a:lnTo>
                  <a:lnTo>
                    <a:pt x="559" y="429"/>
                  </a:lnTo>
                  <a:lnTo>
                    <a:pt x="554" y="434"/>
                  </a:lnTo>
                  <a:lnTo>
                    <a:pt x="550" y="438"/>
                  </a:lnTo>
                  <a:lnTo>
                    <a:pt x="547" y="442"/>
                  </a:lnTo>
                  <a:lnTo>
                    <a:pt x="538" y="447"/>
                  </a:lnTo>
                  <a:lnTo>
                    <a:pt x="527" y="451"/>
                  </a:lnTo>
                  <a:lnTo>
                    <a:pt x="517" y="454"/>
                  </a:lnTo>
                  <a:lnTo>
                    <a:pt x="504" y="454"/>
                  </a:lnTo>
                  <a:lnTo>
                    <a:pt x="489" y="453"/>
                  </a:lnTo>
                  <a:lnTo>
                    <a:pt x="474" y="449"/>
                  </a:lnTo>
                  <a:lnTo>
                    <a:pt x="457" y="442"/>
                  </a:lnTo>
                  <a:lnTo>
                    <a:pt x="437" y="433"/>
                  </a:lnTo>
                  <a:lnTo>
                    <a:pt x="418" y="421"/>
                  </a:lnTo>
                  <a:lnTo>
                    <a:pt x="398" y="407"/>
                  </a:lnTo>
                  <a:lnTo>
                    <a:pt x="376" y="389"/>
                  </a:lnTo>
                  <a:lnTo>
                    <a:pt x="354" y="369"/>
                  </a:lnTo>
                  <a:lnTo>
                    <a:pt x="332" y="349"/>
                  </a:lnTo>
                  <a:lnTo>
                    <a:pt x="321" y="361"/>
                  </a:lnTo>
                  <a:lnTo>
                    <a:pt x="300" y="384"/>
                  </a:lnTo>
                  <a:lnTo>
                    <a:pt x="280" y="403"/>
                  </a:lnTo>
                  <a:lnTo>
                    <a:pt x="262" y="420"/>
                  </a:lnTo>
                  <a:lnTo>
                    <a:pt x="245" y="433"/>
                  </a:lnTo>
                  <a:lnTo>
                    <a:pt x="228" y="443"/>
                  </a:lnTo>
                  <a:lnTo>
                    <a:pt x="213" y="450"/>
                  </a:lnTo>
                  <a:lnTo>
                    <a:pt x="199" y="455"/>
                  </a:lnTo>
                  <a:lnTo>
                    <a:pt x="187" y="457"/>
                  </a:lnTo>
                  <a:lnTo>
                    <a:pt x="178" y="456"/>
                  </a:lnTo>
                  <a:lnTo>
                    <a:pt x="169" y="454"/>
                  </a:lnTo>
                  <a:lnTo>
                    <a:pt x="160" y="450"/>
                  </a:lnTo>
                  <a:lnTo>
                    <a:pt x="151" y="444"/>
                  </a:lnTo>
                  <a:lnTo>
                    <a:pt x="142" y="437"/>
                  </a:lnTo>
                  <a:lnTo>
                    <a:pt x="133" y="429"/>
                  </a:lnTo>
                  <a:lnTo>
                    <a:pt x="124" y="419"/>
                  </a:lnTo>
                  <a:lnTo>
                    <a:pt x="114" y="407"/>
                  </a:lnTo>
                  <a:lnTo>
                    <a:pt x="125" y="408"/>
                  </a:lnTo>
                  <a:lnTo>
                    <a:pt x="133" y="409"/>
                  </a:lnTo>
                  <a:lnTo>
                    <a:pt x="149" y="407"/>
                  </a:lnTo>
                  <a:lnTo>
                    <a:pt x="165" y="404"/>
                  </a:lnTo>
                  <a:lnTo>
                    <a:pt x="181" y="398"/>
                  </a:lnTo>
                  <a:lnTo>
                    <a:pt x="197" y="388"/>
                  </a:lnTo>
                  <a:lnTo>
                    <a:pt x="216" y="377"/>
                  </a:lnTo>
                  <a:lnTo>
                    <a:pt x="233" y="362"/>
                  </a:lnTo>
                  <a:lnTo>
                    <a:pt x="252" y="345"/>
                  </a:lnTo>
                  <a:lnTo>
                    <a:pt x="270" y="325"/>
                  </a:lnTo>
                  <a:lnTo>
                    <a:pt x="289" y="307"/>
                  </a:lnTo>
                  <a:lnTo>
                    <a:pt x="275" y="293"/>
                  </a:lnTo>
                  <a:lnTo>
                    <a:pt x="254" y="272"/>
                  </a:lnTo>
                  <a:lnTo>
                    <a:pt x="235" y="251"/>
                  </a:lnTo>
                  <a:lnTo>
                    <a:pt x="219" y="233"/>
                  </a:lnTo>
                  <a:lnTo>
                    <a:pt x="206" y="216"/>
                  </a:lnTo>
                  <a:lnTo>
                    <a:pt x="196" y="201"/>
                  </a:lnTo>
                  <a:lnTo>
                    <a:pt x="189" y="187"/>
                  </a:lnTo>
                  <a:lnTo>
                    <a:pt x="184" y="175"/>
                  </a:lnTo>
                  <a:lnTo>
                    <a:pt x="183" y="165"/>
                  </a:lnTo>
                  <a:lnTo>
                    <a:pt x="184" y="159"/>
                  </a:lnTo>
                  <a:lnTo>
                    <a:pt x="186" y="152"/>
                  </a:lnTo>
                  <a:lnTo>
                    <a:pt x="190" y="144"/>
                  </a:lnTo>
                  <a:lnTo>
                    <a:pt x="196" y="135"/>
                  </a:lnTo>
                  <a:lnTo>
                    <a:pt x="202" y="127"/>
                  </a:lnTo>
                  <a:lnTo>
                    <a:pt x="212" y="118"/>
                  </a:lnTo>
                  <a:lnTo>
                    <a:pt x="222" y="108"/>
                  </a:lnTo>
                  <a:lnTo>
                    <a:pt x="234" y="99"/>
                  </a:lnTo>
                  <a:lnTo>
                    <a:pt x="234" y="99"/>
                  </a:lnTo>
                  <a:close/>
                  <a:moveTo>
                    <a:pt x="55" y="47"/>
                  </a:moveTo>
                  <a:lnTo>
                    <a:pt x="55" y="545"/>
                  </a:lnTo>
                  <a:lnTo>
                    <a:pt x="644" y="545"/>
                  </a:lnTo>
                  <a:lnTo>
                    <a:pt x="644" y="47"/>
                  </a:lnTo>
                  <a:lnTo>
                    <a:pt x="55" y="47"/>
                  </a:lnTo>
                  <a:lnTo>
                    <a:pt x="55" y="47"/>
                  </a:lnTo>
                  <a:close/>
                  <a:moveTo>
                    <a:pt x="10" y="10"/>
                  </a:moveTo>
                  <a:lnTo>
                    <a:pt x="689" y="10"/>
                  </a:lnTo>
                  <a:lnTo>
                    <a:pt x="689" y="584"/>
                  </a:lnTo>
                  <a:lnTo>
                    <a:pt x="10" y="584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noFill/>
            <a:ln w="12700" cap="flat">
              <a:solidFill>
                <a:srgbClr val="C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rect 23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64" name="picture 2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0308" y="3332836"/>
            <a:ext cx="8297340" cy="1506773"/>
          </a:xfrm>
          <a:prstGeom prst="rect">
            <a:avLst/>
          </a:prstGeom>
        </p:spPr>
      </p:pic>
      <p:sp>
        <p:nvSpPr>
          <p:cNvPr id="2366" name="path 2366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368" name="table 2368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367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PMO的职能不权限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370" name="textbox 2370"/>
          <p:cNvSpPr/>
          <p:nvPr/>
        </p:nvSpPr>
        <p:spPr>
          <a:xfrm>
            <a:off x="385124" y="192115"/>
            <a:ext cx="4075429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第五章   执行跟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踪：让战略解码的成果落地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72" name="picture 23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graphicFrame>
        <p:nvGraphicFramePr>
          <p:cNvPr id="2374" name="table 2374"/>
          <p:cNvGraphicFramePr>
            <a:graphicFrameLocks noGrp="1"/>
          </p:cNvGraphicFramePr>
          <p:nvPr/>
        </p:nvGraphicFramePr>
        <p:xfrm>
          <a:off x="201587" y="1130236"/>
          <a:ext cx="1811019" cy="32512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1811019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225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PMO的十大职能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76" name="table 2376"/>
          <p:cNvGraphicFramePr>
            <a:graphicFrameLocks noGrp="1"/>
          </p:cNvGraphicFramePr>
          <p:nvPr/>
        </p:nvGraphicFramePr>
        <p:xfrm>
          <a:off x="201587" y="2559113"/>
          <a:ext cx="1811019" cy="32512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1811019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069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PMO的权限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78" name="table 2378"/>
          <p:cNvGraphicFramePr>
            <a:graphicFrameLocks noGrp="1"/>
          </p:cNvGraphicFramePr>
          <p:nvPr/>
        </p:nvGraphicFramePr>
        <p:xfrm>
          <a:off x="7248779" y="1565211"/>
          <a:ext cx="1651000" cy="312420"/>
        </p:xfrm>
        <a:graphic>
          <a:graphicData uri="http://schemas.openxmlformats.org/drawingml/2006/table">
            <a:tbl>
              <a:tblPr/>
              <a:tblGrid>
                <a:gridCol w="1651000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035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战略发更管理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80" name="table 2380"/>
          <p:cNvGraphicFramePr>
            <a:graphicFrameLocks noGrp="1"/>
          </p:cNvGraphicFramePr>
          <p:nvPr/>
        </p:nvGraphicFramePr>
        <p:xfrm>
          <a:off x="1989201" y="2136711"/>
          <a:ext cx="1651000" cy="312420"/>
        </p:xfrm>
        <a:graphic>
          <a:graphicData uri="http://schemas.openxmlformats.org/drawingml/2006/table">
            <a:tbl>
              <a:tblPr/>
              <a:tblGrid>
                <a:gridCol w="1651000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972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战略风险评估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82" name="table 2382"/>
          <p:cNvGraphicFramePr>
            <a:graphicFrameLocks noGrp="1"/>
          </p:cNvGraphicFramePr>
          <p:nvPr/>
        </p:nvGraphicFramePr>
        <p:xfrm>
          <a:off x="3741673" y="2136711"/>
          <a:ext cx="1651000" cy="312420"/>
        </p:xfrm>
        <a:graphic>
          <a:graphicData uri="http://schemas.openxmlformats.org/drawingml/2006/table">
            <a:tbl>
              <a:tblPr/>
              <a:tblGrid>
                <a:gridCol w="1651000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项目协课沟通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84" name="table 2384"/>
          <p:cNvGraphicFramePr>
            <a:graphicFrameLocks noGrp="1"/>
          </p:cNvGraphicFramePr>
          <p:nvPr/>
        </p:nvGraphicFramePr>
        <p:xfrm>
          <a:off x="5485510" y="2136711"/>
          <a:ext cx="1651000" cy="312420"/>
        </p:xfrm>
        <a:graphic>
          <a:graphicData uri="http://schemas.openxmlformats.org/drawingml/2006/table">
            <a:tbl>
              <a:tblPr/>
              <a:tblGrid>
                <a:gridCol w="1651000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21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项目综合评价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86" name="table 2386"/>
          <p:cNvGraphicFramePr>
            <a:graphicFrameLocks noGrp="1"/>
          </p:cNvGraphicFramePr>
          <p:nvPr/>
        </p:nvGraphicFramePr>
        <p:xfrm>
          <a:off x="7268336" y="2136711"/>
          <a:ext cx="1651000" cy="312420"/>
        </p:xfrm>
        <a:graphic>
          <a:graphicData uri="http://schemas.openxmlformats.org/drawingml/2006/table">
            <a:tbl>
              <a:tblPr/>
              <a:tblGrid>
                <a:gridCol w="1651000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053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项目激励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88" name="table 2388"/>
          <p:cNvGraphicFramePr>
            <a:graphicFrameLocks noGrp="1"/>
          </p:cNvGraphicFramePr>
          <p:nvPr/>
        </p:nvGraphicFramePr>
        <p:xfrm>
          <a:off x="185356" y="1565211"/>
          <a:ext cx="1651000" cy="312420"/>
        </p:xfrm>
        <a:graphic>
          <a:graphicData uri="http://schemas.openxmlformats.org/drawingml/2006/table">
            <a:tbl>
              <a:tblPr/>
              <a:tblGrid>
                <a:gridCol w="1651000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972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战略制定相关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90" name="table 2390"/>
          <p:cNvGraphicFramePr>
            <a:graphicFrameLocks noGrp="1"/>
          </p:cNvGraphicFramePr>
          <p:nvPr/>
        </p:nvGraphicFramePr>
        <p:xfrm>
          <a:off x="204863" y="2136711"/>
          <a:ext cx="1651000" cy="312420"/>
        </p:xfrm>
        <a:graphic>
          <a:graphicData uri="http://schemas.openxmlformats.org/drawingml/2006/table">
            <a:tbl>
              <a:tblPr/>
              <a:tblGrid>
                <a:gridCol w="1651000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66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项目能力提升培养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92" name="table 2392"/>
          <p:cNvGraphicFramePr>
            <a:graphicFrameLocks noGrp="1"/>
          </p:cNvGraphicFramePr>
          <p:nvPr/>
        </p:nvGraphicFramePr>
        <p:xfrm>
          <a:off x="1969770" y="1565211"/>
          <a:ext cx="1651000" cy="312420"/>
        </p:xfrm>
        <a:graphic>
          <a:graphicData uri="http://schemas.openxmlformats.org/drawingml/2006/table">
            <a:tbl>
              <a:tblPr/>
              <a:tblGrid>
                <a:gridCol w="1651000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128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战略管理体系制定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94" name="table 2394"/>
          <p:cNvGraphicFramePr>
            <a:graphicFrameLocks noGrp="1"/>
          </p:cNvGraphicFramePr>
          <p:nvPr/>
        </p:nvGraphicFramePr>
        <p:xfrm>
          <a:off x="3722115" y="1565211"/>
          <a:ext cx="1651000" cy="312420"/>
        </p:xfrm>
        <a:graphic>
          <a:graphicData uri="http://schemas.openxmlformats.org/drawingml/2006/table">
            <a:tbl>
              <a:tblPr/>
              <a:tblGrid>
                <a:gridCol w="1651000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972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战略项目分解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96" name="table 2396"/>
          <p:cNvGraphicFramePr>
            <a:graphicFrameLocks noGrp="1"/>
          </p:cNvGraphicFramePr>
          <p:nvPr/>
        </p:nvGraphicFramePr>
        <p:xfrm>
          <a:off x="5465952" y="1565211"/>
          <a:ext cx="1651000" cy="312420"/>
        </p:xfrm>
        <a:graphic>
          <a:graphicData uri="http://schemas.openxmlformats.org/drawingml/2006/table">
            <a:tbl>
              <a:tblPr/>
              <a:tblGrid>
                <a:gridCol w="1651000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557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优先级及资源配置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rect 239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0" name="rect 2400"/>
          <p:cNvSpPr/>
          <p:nvPr/>
        </p:nvSpPr>
        <p:spPr>
          <a:xfrm>
            <a:off x="3756152" y="1461389"/>
            <a:ext cx="725042" cy="725296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2" name="rect 2402"/>
          <p:cNvSpPr/>
          <p:nvPr/>
        </p:nvSpPr>
        <p:spPr>
          <a:xfrm>
            <a:off x="3749802" y="1455039"/>
            <a:ext cx="737742" cy="737996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4" name="rect 2404"/>
          <p:cNvSpPr/>
          <p:nvPr/>
        </p:nvSpPr>
        <p:spPr>
          <a:xfrm>
            <a:off x="3852544" y="1557909"/>
            <a:ext cx="532257" cy="532383"/>
          </a:xfrm>
          <a:prstGeom prst="rect">
            <a:avLst/>
          </a:prstGeom>
          <a:solidFill>
            <a:srgbClr val="FEFEF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6" name="rect 2406"/>
          <p:cNvSpPr/>
          <p:nvPr/>
        </p:nvSpPr>
        <p:spPr>
          <a:xfrm>
            <a:off x="3846194" y="1551559"/>
            <a:ext cx="544957" cy="545083"/>
          </a:xfrm>
          <a:prstGeom prst="rect">
            <a:avLst/>
          </a:prstGeom>
          <a:solidFill>
            <a:srgbClr val="FEFEF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8" name="rect 2408"/>
          <p:cNvSpPr/>
          <p:nvPr/>
        </p:nvSpPr>
        <p:spPr>
          <a:xfrm>
            <a:off x="3721608" y="2717927"/>
            <a:ext cx="725170" cy="725296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10" name="rect 2410"/>
          <p:cNvSpPr/>
          <p:nvPr/>
        </p:nvSpPr>
        <p:spPr>
          <a:xfrm>
            <a:off x="3715258" y="2711577"/>
            <a:ext cx="737870" cy="737996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12" name="rect 2412"/>
          <p:cNvSpPr/>
          <p:nvPr/>
        </p:nvSpPr>
        <p:spPr>
          <a:xfrm>
            <a:off x="4394327" y="3421760"/>
            <a:ext cx="725042" cy="725335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14" name="rect 2414"/>
          <p:cNvSpPr/>
          <p:nvPr/>
        </p:nvSpPr>
        <p:spPr>
          <a:xfrm>
            <a:off x="4449063" y="2134362"/>
            <a:ext cx="725170" cy="725296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16" name="rect 2416"/>
          <p:cNvSpPr/>
          <p:nvPr/>
        </p:nvSpPr>
        <p:spPr>
          <a:xfrm>
            <a:off x="4442713" y="2128012"/>
            <a:ext cx="737870" cy="737996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18" name="rect 2418"/>
          <p:cNvSpPr/>
          <p:nvPr/>
        </p:nvSpPr>
        <p:spPr>
          <a:xfrm>
            <a:off x="4545583" y="2230754"/>
            <a:ext cx="532129" cy="532384"/>
          </a:xfrm>
          <a:prstGeom prst="rect">
            <a:avLst/>
          </a:prstGeom>
          <a:solidFill>
            <a:srgbClr val="FEFEF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20" name="rect 2420"/>
          <p:cNvSpPr/>
          <p:nvPr/>
        </p:nvSpPr>
        <p:spPr>
          <a:xfrm>
            <a:off x="3818128" y="2814320"/>
            <a:ext cx="532129" cy="532383"/>
          </a:xfrm>
          <a:prstGeom prst="rect">
            <a:avLst/>
          </a:prstGeom>
          <a:solidFill>
            <a:srgbClr val="F8FAF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22" name="rect 2422"/>
          <p:cNvSpPr/>
          <p:nvPr/>
        </p:nvSpPr>
        <p:spPr>
          <a:xfrm>
            <a:off x="3811778" y="2807970"/>
            <a:ext cx="544829" cy="545083"/>
          </a:xfrm>
          <a:prstGeom prst="rect">
            <a:avLst/>
          </a:prstGeom>
          <a:solidFill>
            <a:srgbClr val="F8FAF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24" name="rect 2424"/>
          <p:cNvSpPr/>
          <p:nvPr/>
        </p:nvSpPr>
        <p:spPr>
          <a:xfrm>
            <a:off x="4387977" y="3415410"/>
            <a:ext cx="737742" cy="738035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26" name="rect 2426"/>
          <p:cNvSpPr/>
          <p:nvPr/>
        </p:nvSpPr>
        <p:spPr>
          <a:xfrm>
            <a:off x="4490720" y="3518280"/>
            <a:ext cx="532257" cy="532345"/>
          </a:xfrm>
          <a:prstGeom prst="rect">
            <a:avLst/>
          </a:prstGeom>
          <a:solidFill>
            <a:srgbClr val="FEFEF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28" name="rect 2428"/>
          <p:cNvSpPr/>
          <p:nvPr/>
        </p:nvSpPr>
        <p:spPr>
          <a:xfrm>
            <a:off x="4484370" y="3511930"/>
            <a:ext cx="544957" cy="545045"/>
          </a:xfrm>
          <a:prstGeom prst="rect">
            <a:avLst/>
          </a:prstGeom>
          <a:solidFill>
            <a:srgbClr val="FEFEF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30" name="rect 2430"/>
          <p:cNvSpPr/>
          <p:nvPr/>
        </p:nvSpPr>
        <p:spPr>
          <a:xfrm>
            <a:off x="4539233" y="2224404"/>
            <a:ext cx="544829" cy="545084"/>
          </a:xfrm>
          <a:prstGeom prst="rect">
            <a:avLst/>
          </a:prstGeom>
          <a:solidFill>
            <a:srgbClr val="FEFEF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32" name="textbox 2432"/>
          <p:cNvSpPr/>
          <p:nvPr/>
        </p:nvSpPr>
        <p:spPr>
          <a:xfrm>
            <a:off x="80873" y="1333874"/>
            <a:ext cx="5113020" cy="3167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02205" algn="l" rtl="0" eaLnBrk="0">
              <a:lnSpc>
                <a:spcPct val="97000"/>
              </a:lnSpc>
            </a:pP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平日与题调度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" algn="l" rtl="0" eaLnBrk="0">
              <a:lnSpc>
                <a:spcPct val="95000"/>
              </a:lnSpc>
              <a:spcBef>
                <a:spcPts val="1160"/>
              </a:spcBef>
            </a:pPr>
            <a:r>
              <a:rPr sz="1700" kern="0" spc="-60" baseline="300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2000" kern="0" spc="-60" baseline="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依照硬仗的关键节点进行跟踪，对</a:t>
            </a:r>
            <a:r>
              <a:rPr sz="2000" kern="0" spc="-70" baseline="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硬仗的节点完成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2900" kern="0" spc="140" baseline="-29000" dirty="0">
                <a:solidFill>
                  <a:srgbClr val="00000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1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       </a:t>
            </a:r>
            <a:endParaRPr sz="1800" dirty="0">
              <a:latin typeface="Impact" panose="020B0806030902050204"/>
              <a:ea typeface="Impact" panose="020B0806030902050204"/>
              <a:cs typeface="Impact" panose="020B0806030902050204"/>
            </a:endParaRPr>
          </a:p>
          <a:p>
            <a:pPr marL="12700" algn="l" rtl="0" eaLnBrk="0">
              <a:lnSpc>
                <a:spcPct val="88000"/>
              </a:lnSpc>
              <a:spcBef>
                <a:spcPts val="1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情冴进行课查不分析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" algn="l" rtl="0" eaLnBrk="0">
              <a:lnSpc>
                <a:spcPct val="79000"/>
              </a:lnSpc>
              <a:spcBef>
                <a:spcPts val="89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对于到期未完成节点目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标的硬仗，企业将给予警示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" algn="l" rtl="0" eaLnBrk="0">
              <a:lnSpc>
                <a:spcPct val="98000"/>
              </a:lnSpc>
              <a:spcBef>
                <a:spcPts val="10"/>
              </a:spcBef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3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与题课度会可以不定期召开，依项目计划而定        </a:t>
            </a:r>
            <a:r>
              <a:rPr sz="13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3100" kern="0" spc="80" baseline="8000" dirty="0">
                <a:solidFill>
                  <a:srgbClr val="00000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2</a:t>
            </a:r>
            <a:r>
              <a:rPr sz="1900" kern="0" spc="0" dirty="0">
                <a:solidFill>
                  <a:srgbClr val="00000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      </a:t>
            </a:r>
            <a:endParaRPr sz="1900" dirty="0">
              <a:latin typeface="Impact" panose="020B0806030902050204"/>
              <a:ea typeface="Impact" panose="020B0806030902050204"/>
              <a:cs typeface="Impact" panose="020B0806030902050204"/>
            </a:endParaRPr>
          </a:p>
          <a:p>
            <a:pPr marL="2400300" algn="l" rtl="0" eaLnBrk="0">
              <a:lnSpc>
                <a:spcPts val="4145"/>
              </a:lnSpc>
            </a:pPr>
            <a:r>
              <a:rPr sz="1500" b="1" kern="0" spc="-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季度汇总通报</a:t>
            </a:r>
            <a:r>
              <a:rPr sz="15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3000" kern="0" spc="-70" baseline="-27000" dirty="0">
                <a:solidFill>
                  <a:srgbClr val="00000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3</a:t>
            </a:r>
            <a:r>
              <a:rPr sz="1900" kern="0" spc="0" dirty="0">
                <a:solidFill>
                  <a:srgbClr val="00000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       </a:t>
            </a:r>
            <a:endParaRPr sz="1900" dirty="0">
              <a:latin typeface="Impact" panose="020B0806030902050204"/>
              <a:ea typeface="Impact" panose="020B0806030902050204"/>
              <a:cs typeface="Impact" panose="020B0806030902050204"/>
            </a:endParaRPr>
          </a:p>
          <a:p>
            <a:pPr algn="l" rtl="0" eaLnBrk="0">
              <a:lnSpc>
                <a:spcPct val="14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7490" algn="l" rtl="0" eaLnBrk="0">
              <a:lnSpc>
                <a:spcPct val="89000"/>
              </a:lnSpc>
              <a:spcBef>
                <a:spcPts val="36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硬仗进展情冴进行查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7490" algn="l" rtl="0" eaLnBrk="0">
              <a:lnSpc>
                <a:spcPct val="87000"/>
              </a:lnSpc>
              <a:spcBef>
                <a:spcPts val="165"/>
              </a:spcBef>
            </a:pPr>
            <a:r>
              <a:rPr sz="1100" kern="0" spc="-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3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硬仗进展情冴做与题汇报，幵对到期节点进行盘点     </a:t>
            </a:r>
            <a:r>
              <a:rPr sz="13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4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      </a:t>
            </a:r>
            <a:endParaRPr sz="2000" dirty="0">
              <a:latin typeface="Impact" panose="020B0806030902050204"/>
              <a:ea typeface="Impact" panose="020B0806030902050204"/>
              <a:cs typeface="Impact" panose="020B0806030902050204"/>
            </a:endParaRPr>
          </a:p>
          <a:p>
            <a:pPr marL="226060" indent="10795" algn="l" rtl="0" eaLnBrk="0">
              <a:lnSpc>
                <a:spcPct val="140000"/>
              </a:lnSpc>
              <a:spcBef>
                <a:spcPts val="33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盘点结果在企业经济运行分析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会上进行通报，幵作为考核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依据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34" name="textbox 2434"/>
          <p:cNvSpPr/>
          <p:nvPr/>
        </p:nvSpPr>
        <p:spPr>
          <a:xfrm>
            <a:off x="5368112" y="1905374"/>
            <a:ext cx="3679825" cy="29038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8595" algn="l" rtl="0" eaLnBrk="0">
              <a:lnSpc>
                <a:spcPct val="97000"/>
              </a:lnSpc>
            </a:pP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月度自检核查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algn="l" rtl="0" eaLnBrk="0">
              <a:lnSpc>
                <a:spcPct val="97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解硬仗最新进展情冴，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可能出现的发动分析及预警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495" algn="l" rtl="0" eaLnBrk="0">
              <a:lnSpc>
                <a:spcPct val="97000"/>
              </a:lnSpc>
              <a:spcBef>
                <a:spcPts val="77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管理团队对可能的发动综合评估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6055" algn="l" rtl="0" eaLnBrk="0">
              <a:lnSpc>
                <a:spcPct val="97000"/>
              </a:lnSpc>
              <a:spcBef>
                <a:spcPts val="430"/>
              </a:spcBef>
            </a:pP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年度综合评价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0160" algn="l" rtl="0" eaLnBrk="0">
              <a:lnSpc>
                <a:spcPct val="124000"/>
              </a:lnSpc>
              <a:spcBef>
                <a:spcPts val="131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企业应组织硬仗主帅就硬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仗年度完成情冴进行与题汇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报，幵形成汇报材料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0795" algn="l" rtl="0" eaLnBrk="0">
              <a:lnSpc>
                <a:spcPct val="124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新一年解码会集体汇报硬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仗年度完成情冴幵由高管综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合评价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36" name="rect 2436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38" name="rect 2438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40" name="textbox 2440"/>
          <p:cNvSpPr/>
          <p:nvPr/>
        </p:nvSpPr>
        <p:spPr>
          <a:xfrm>
            <a:off x="385124" y="192115"/>
            <a:ext cx="7710169" cy="722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第五章   执行跟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踪：让战略解码的成果落地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硬仗的过程跟踪不督促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42" name="picture 24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rect 24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64" name="group 264"/>
          <p:cNvGrpSpPr/>
          <p:nvPr/>
        </p:nvGrpSpPr>
        <p:grpSpPr>
          <a:xfrm rot="21600000">
            <a:off x="279374" y="1214488"/>
            <a:ext cx="4362602" cy="3356114"/>
            <a:chOff x="0" y="0"/>
            <a:chExt cx="4362602" cy="3356114"/>
          </a:xfrm>
        </p:grpSpPr>
        <p:sp>
          <p:nvSpPr>
            <p:cNvPr id="2446" name="path 2446"/>
            <p:cNvSpPr/>
            <p:nvPr/>
          </p:nvSpPr>
          <p:spPr>
            <a:xfrm>
              <a:off x="1590954" y="136156"/>
              <a:ext cx="2771648" cy="3219957"/>
            </a:xfrm>
            <a:custGeom>
              <a:avLst/>
              <a:gdLst/>
              <a:ahLst/>
              <a:cxnLst/>
              <a:rect l="0" t="0" r="0" b="0"/>
              <a:pathLst>
                <a:path w="4364" h="5070">
                  <a:moveTo>
                    <a:pt x="0" y="0"/>
                  </a:moveTo>
                  <a:lnTo>
                    <a:pt x="850" y="0"/>
                  </a:lnTo>
                  <a:lnTo>
                    <a:pt x="850" y="3936"/>
                  </a:lnTo>
                  <a:lnTo>
                    <a:pt x="3725" y="3918"/>
                  </a:lnTo>
                  <a:lnTo>
                    <a:pt x="3725" y="3562"/>
                  </a:lnTo>
                  <a:lnTo>
                    <a:pt x="4364" y="4307"/>
                  </a:lnTo>
                  <a:lnTo>
                    <a:pt x="3725" y="5070"/>
                  </a:lnTo>
                  <a:lnTo>
                    <a:pt x="3725" y="4699"/>
                  </a:lnTo>
                  <a:lnTo>
                    <a:pt x="0" y="4699"/>
                  </a:lnTo>
                  <a:lnTo>
                    <a:pt x="0" y="0"/>
                  </a:lnTo>
                </a:path>
              </a:pathLst>
            </a:custGeom>
            <a:solidFill>
              <a:srgbClr val="EEECE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48" name="path 2448"/>
            <p:cNvSpPr/>
            <p:nvPr/>
          </p:nvSpPr>
          <p:spPr>
            <a:xfrm>
              <a:off x="1584604" y="129806"/>
              <a:ext cx="2378582" cy="2996806"/>
            </a:xfrm>
            <a:custGeom>
              <a:avLst/>
              <a:gdLst/>
              <a:ahLst/>
              <a:cxnLst/>
              <a:rect l="0" t="0" r="0" b="0"/>
              <a:pathLst>
                <a:path w="3745" h="4719">
                  <a:moveTo>
                    <a:pt x="10" y="10"/>
                  </a:moveTo>
                  <a:lnTo>
                    <a:pt x="860" y="10"/>
                  </a:lnTo>
                  <a:lnTo>
                    <a:pt x="860" y="3946"/>
                  </a:lnTo>
                  <a:lnTo>
                    <a:pt x="3735" y="3928"/>
                  </a:lnTo>
                  <a:moveTo>
                    <a:pt x="3735" y="4709"/>
                  </a:moveTo>
                  <a:lnTo>
                    <a:pt x="10" y="4709"/>
                  </a:lnTo>
                  <a:lnTo>
                    <a:pt x="10" y="10"/>
                  </a:lnTo>
                </a:path>
              </a:pathLst>
            </a:custGeom>
            <a:noFill/>
            <a:ln w="12700" cap="rnd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50" name="path 2450"/>
            <p:cNvSpPr/>
            <p:nvPr/>
          </p:nvSpPr>
          <p:spPr>
            <a:xfrm>
              <a:off x="810056" y="145935"/>
              <a:ext cx="2784449" cy="2112517"/>
            </a:xfrm>
            <a:custGeom>
              <a:avLst/>
              <a:gdLst/>
              <a:ahLst/>
              <a:cxnLst/>
              <a:rect l="0" t="0" r="0" b="0"/>
              <a:pathLst>
                <a:path w="4384" h="3326">
                  <a:moveTo>
                    <a:pt x="0" y="0"/>
                  </a:moveTo>
                  <a:lnTo>
                    <a:pt x="0" y="0"/>
                  </a:lnTo>
                  <a:lnTo>
                    <a:pt x="855" y="0"/>
                  </a:lnTo>
                  <a:lnTo>
                    <a:pt x="855" y="2170"/>
                  </a:lnTo>
                  <a:lnTo>
                    <a:pt x="3743" y="2170"/>
                  </a:lnTo>
                  <a:lnTo>
                    <a:pt x="3743" y="1796"/>
                  </a:lnTo>
                  <a:lnTo>
                    <a:pt x="4384" y="2561"/>
                  </a:lnTo>
                  <a:lnTo>
                    <a:pt x="3743" y="3326"/>
                  </a:lnTo>
                  <a:lnTo>
                    <a:pt x="3743" y="2935"/>
                  </a:lnTo>
                  <a:lnTo>
                    <a:pt x="0" y="2935"/>
                  </a:lnTo>
                  <a:lnTo>
                    <a:pt x="0" y="0"/>
                  </a:lnTo>
                </a:path>
              </a:pathLst>
            </a:custGeom>
            <a:solidFill>
              <a:srgbClr val="EEECE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52" name="path 2452"/>
            <p:cNvSpPr/>
            <p:nvPr/>
          </p:nvSpPr>
          <p:spPr>
            <a:xfrm>
              <a:off x="803706" y="139585"/>
              <a:ext cx="2389733" cy="2125217"/>
            </a:xfrm>
            <a:custGeom>
              <a:avLst/>
              <a:gdLst/>
              <a:ahLst/>
              <a:cxnLst/>
              <a:rect l="0" t="0" r="0" b="0"/>
              <a:pathLst>
                <a:path w="3763" h="3346">
                  <a:moveTo>
                    <a:pt x="10" y="10"/>
                  </a:moveTo>
                  <a:lnTo>
                    <a:pt x="865" y="10"/>
                  </a:lnTo>
                  <a:lnTo>
                    <a:pt x="865" y="2180"/>
                  </a:lnTo>
                  <a:lnTo>
                    <a:pt x="3753" y="2180"/>
                  </a:lnTo>
                  <a:lnTo>
                    <a:pt x="3753" y="1806"/>
                  </a:lnTo>
                  <a:moveTo>
                    <a:pt x="3753" y="3336"/>
                  </a:moveTo>
                  <a:lnTo>
                    <a:pt x="3753" y="2945"/>
                  </a:lnTo>
                  <a:lnTo>
                    <a:pt x="10" y="2945"/>
                  </a:lnTo>
                  <a:lnTo>
                    <a:pt x="10" y="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54" name="path 2454"/>
            <p:cNvSpPr/>
            <p:nvPr/>
          </p:nvSpPr>
          <p:spPr>
            <a:xfrm>
              <a:off x="6350" y="145935"/>
              <a:ext cx="2784500" cy="972692"/>
            </a:xfrm>
            <a:custGeom>
              <a:avLst/>
              <a:gdLst/>
              <a:ahLst/>
              <a:cxnLst/>
              <a:rect l="0" t="0" r="0" b="0"/>
              <a:pathLst>
                <a:path w="4385" h="1531">
                  <a:moveTo>
                    <a:pt x="0" y="0"/>
                  </a:moveTo>
                  <a:lnTo>
                    <a:pt x="0" y="0"/>
                  </a:lnTo>
                  <a:lnTo>
                    <a:pt x="855" y="0"/>
                  </a:lnTo>
                  <a:lnTo>
                    <a:pt x="855" y="373"/>
                  </a:lnTo>
                  <a:lnTo>
                    <a:pt x="3743" y="373"/>
                  </a:lnTo>
                  <a:lnTo>
                    <a:pt x="3743" y="0"/>
                  </a:lnTo>
                  <a:lnTo>
                    <a:pt x="4385" y="765"/>
                  </a:lnTo>
                  <a:lnTo>
                    <a:pt x="3743" y="1531"/>
                  </a:lnTo>
                  <a:lnTo>
                    <a:pt x="3743" y="1139"/>
                  </a:lnTo>
                  <a:lnTo>
                    <a:pt x="0" y="1139"/>
                  </a:lnTo>
                  <a:lnTo>
                    <a:pt x="0" y="0"/>
                  </a:lnTo>
                </a:path>
              </a:pathLst>
            </a:custGeom>
            <a:solidFill>
              <a:srgbClr val="EEECE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56" name="path 2456"/>
            <p:cNvSpPr/>
            <p:nvPr/>
          </p:nvSpPr>
          <p:spPr>
            <a:xfrm>
              <a:off x="0" y="139585"/>
              <a:ext cx="2797200" cy="985392"/>
            </a:xfrm>
            <a:custGeom>
              <a:avLst/>
              <a:gdLst/>
              <a:ahLst/>
              <a:cxnLst/>
              <a:rect l="0" t="0" r="0" b="0"/>
              <a:pathLst>
                <a:path w="4405" h="1551">
                  <a:moveTo>
                    <a:pt x="10" y="10"/>
                  </a:moveTo>
                  <a:lnTo>
                    <a:pt x="10" y="10"/>
                  </a:lnTo>
                  <a:lnTo>
                    <a:pt x="865" y="10"/>
                  </a:lnTo>
                  <a:lnTo>
                    <a:pt x="865" y="383"/>
                  </a:lnTo>
                  <a:lnTo>
                    <a:pt x="3753" y="383"/>
                  </a:lnTo>
                  <a:lnTo>
                    <a:pt x="3753" y="10"/>
                  </a:lnTo>
                  <a:lnTo>
                    <a:pt x="4395" y="775"/>
                  </a:lnTo>
                  <a:lnTo>
                    <a:pt x="3753" y="1541"/>
                  </a:lnTo>
                  <a:lnTo>
                    <a:pt x="3753" y="1149"/>
                  </a:lnTo>
                  <a:lnTo>
                    <a:pt x="10" y="1149"/>
                  </a:lnTo>
                  <a:lnTo>
                    <a:pt x="10" y="10"/>
                  </a:lnTo>
                </a:path>
              </a:pathLst>
            </a:custGeom>
            <a:noFill/>
            <a:ln w="12700" cap="rnd">
              <a:solidFill>
                <a:srgbClr val="006666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58" name="path 2458"/>
            <p:cNvSpPr/>
            <p:nvPr/>
          </p:nvSpPr>
          <p:spPr>
            <a:xfrm>
              <a:off x="155968" y="0"/>
              <a:ext cx="258521" cy="254647"/>
            </a:xfrm>
            <a:custGeom>
              <a:avLst/>
              <a:gdLst/>
              <a:ahLst/>
              <a:cxnLst/>
              <a:rect l="0" t="0" r="0" b="0"/>
              <a:pathLst>
                <a:path w="407" h="401">
                  <a:moveTo>
                    <a:pt x="0" y="401"/>
                  </a:moveTo>
                  <a:lnTo>
                    <a:pt x="407" y="401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0666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460" name="rect 246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62" name="rect 246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64" name="textbox 2464"/>
          <p:cNvSpPr/>
          <p:nvPr/>
        </p:nvSpPr>
        <p:spPr>
          <a:xfrm>
            <a:off x="385124" y="192115"/>
            <a:ext cx="7710169" cy="722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第五章   执行跟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踪：让战略解码的成果落地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个人绩效合约的跟踪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不督促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66" name="picture 24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468" name="textbox 2468"/>
          <p:cNvSpPr/>
          <p:nvPr/>
        </p:nvSpPr>
        <p:spPr>
          <a:xfrm>
            <a:off x="3521176" y="1273804"/>
            <a:ext cx="5189854" cy="774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545" algn="l" rtl="0" eaLnBrk="0">
              <a:lnSpc>
                <a:spcPct val="98000"/>
              </a:lnSpc>
            </a:pP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分级管控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3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对亍部门负责人及以上级别人员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PPC管理办公客联合相关部门考察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对亍其他人员（非企业直接管控的其他人员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2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由各部门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自行组织跟踪考察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70" name="textbox 2470"/>
          <p:cNvSpPr/>
          <p:nvPr/>
        </p:nvSpPr>
        <p:spPr>
          <a:xfrm>
            <a:off x="4204112" y="2338826"/>
            <a:ext cx="4672965" cy="8610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95"/>
              </a:lnSpc>
            </a:pPr>
            <a:r>
              <a:rPr sz="1200" b="1" kern="0" spc="-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</a:t>
            </a:r>
            <a:r>
              <a:rPr sz="1100" b="1" kern="0" spc="-100" baseline="22000" dirty="0">
                <a:solidFill>
                  <a:srgbClr val="EEECE1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</a:t>
            </a:r>
            <a:r>
              <a:rPr sz="1800" b="1" kern="0" spc="-100" baseline="50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</a:t>
            </a:r>
            <a:r>
              <a:rPr sz="1100" b="1" kern="0" spc="-100" baseline="8000" dirty="0">
                <a:solidFill>
                  <a:srgbClr val="EEECE1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ext</a:t>
            </a:r>
            <a:r>
              <a:rPr sz="1200" b="1" kern="0" spc="2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警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7000"/>
              </a:lnSpc>
              <a:spcBef>
                <a:spcPts val="152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对亍部门负责人及以上级别人员</a:t>
            </a:r>
            <a:r>
              <a:rPr sz="1200" b="1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：由PPC管理办公客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统一核查预警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对亍其他关键岗位人员</a:t>
            </a:r>
            <a:r>
              <a:rPr sz="12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：由各单位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核查预警幵报给PPC备案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72" name="textbox 2472"/>
          <p:cNvSpPr/>
          <p:nvPr/>
        </p:nvSpPr>
        <p:spPr>
          <a:xfrm>
            <a:off x="4807051" y="3403848"/>
            <a:ext cx="3964304" cy="9055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800" algn="l" rtl="0" eaLnBrk="0">
              <a:lnSpc>
                <a:spcPct val="97000"/>
              </a:lnSpc>
            </a:pP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督促改善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365"/>
              </a:spcBef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PPC管</a:t>
            </a:r>
            <a:r>
              <a:rPr sz="900" b="1" kern="0" spc="-50" dirty="0">
                <a:solidFill>
                  <a:srgbClr val="EEECE1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Tex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</a:t>
            </a:r>
            <a:r>
              <a:rPr sz="900" b="1" kern="0" spc="-50" dirty="0">
                <a:solidFill>
                  <a:srgbClr val="EEECE1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办公客下发未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完成或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未达到预期的项目整改通知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对整改计划到期后的结果进行核查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74" name="path 2474"/>
          <p:cNvSpPr/>
          <p:nvPr/>
        </p:nvSpPr>
        <p:spPr>
          <a:xfrm>
            <a:off x="3460114" y="2495042"/>
            <a:ext cx="420116" cy="984250"/>
          </a:xfrm>
          <a:custGeom>
            <a:avLst/>
            <a:gdLst/>
            <a:ahLst/>
            <a:cxnLst/>
            <a:rect l="0" t="0" r="0" b="0"/>
            <a:pathLst>
              <a:path w="661" h="1550">
                <a:moveTo>
                  <a:pt x="10" y="10"/>
                </a:moveTo>
                <a:lnTo>
                  <a:pt x="651" y="775"/>
                </a:lnTo>
                <a:lnTo>
                  <a:pt x="10" y="1540"/>
                </a:lnTo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76" name="path 2476"/>
          <p:cNvSpPr/>
          <p:nvPr/>
        </p:nvSpPr>
        <p:spPr>
          <a:xfrm>
            <a:off x="4229861" y="3606672"/>
            <a:ext cx="418465" cy="970280"/>
          </a:xfrm>
          <a:custGeom>
            <a:avLst/>
            <a:gdLst/>
            <a:ahLst/>
            <a:cxnLst/>
            <a:rect l="0" t="0" r="0" b="0"/>
            <a:pathLst>
              <a:path w="659" h="1528">
                <a:moveTo>
                  <a:pt x="10" y="366"/>
                </a:moveTo>
                <a:lnTo>
                  <a:pt x="10" y="10"/>
                </a:lnTo>
                <a:lnTo>
                  <a:pt x="649" y="755"/>
                </a:lnTo>
                <a:lnTo>
                  <a:pt x="10" y="1518"/>
                </a:lnTo>
              </a:path>
            </a:pathLst>
          </a:custGeom>
          <a:noFill/>
          <a:ln w="12700" cap="rnd">
            <a:solidFill>
              <a:srgbClr val="0070C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478" name="table 2478"/>
          <p:cNvGraphicFramePr>
            <a:graphicFrameLocks noGrp="1"/>
          </p:cNvGraphicFramePr>
          <p:nvPr/>
        </p:nvGraphicFramePr>
        <p:xfrm>
          <a:off x="2009394" y="1208138"/>
          <a:ext cx="271145" cy="267334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71145"/>
              </a:tblGrid>
              <a:tr h="2546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0" algn="l" rtl="0" eaLnBrk="0">
                        <a:lnSpc>
                          <a:spcPct val="73000"/>
                        </a:lnSpc>
                        <a:spcBef>
                          <a:spcPts val="0"/>
                        </a:spcBef>
                      </a:pPr>
                      <a:r>
                        <a:rPr sz="900" b="1" i="1" kern="0" spc="-10" dirty="0">
                          <a:solidFill>
                            <a:srgbClr val="EEECE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</a:t>
                      </a:r>
                      <a:endParaRPr sz="9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0" name="table 2480"/>
          <p:cNvGraphicFramePr>
            <a:graphicFrameLocks noGrp="1"/>
          </p:cNvGraphicFramePr>
          <p:nvPr/>
        </p:nvGraphicFramePr>
        <p:xfrm>
          <a:off x="428993" y="1208138"/>
          <a:ext cx="271144" cy="267334"/>
        </p:xfrm>
        <a:graphic>
          <a:graphicData uri="http://schemas.openxmlformats.org/drawingml/2006/table">
            <a:tbl>
              <a:tblPr/>
              <a:tblGrid>
                <a:gridCol w="271144"/>
              </a:tblGrid>
              <a:tr h="2546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73000"/>
                        </a:lnSpc>
                        <a:spcBef>
                          <a:spcPts val="5"/>
                        </a:spcBef>
                      </a:pPr>
                      <a:r>
                        <a:rPr sz="1100" b="1" i="1" kern="0" spc="-20" dirty="0">
                          <a:solidFill>
                            <a:srgbClr val="EEECE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sz="11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82" name="table 2482"/>
          <p:cNvGraphicFramePr>
            <a:graphicFrameLocks noGrp="1"/>
          </p:cNvGraphicFramePr>
          <p:nvPr/>
        </p:nvGraphicFramePr>
        <p:xfrm>
          <a:off x="1236980" y="1209535"/>
          <a:ext cx="271144" cy="267334"/>
        </p:xfrm>
        <a:graphic>
          <a:graphicData uri="http://schemas.openxmlformats.org/drawingml/2006/table">
            <a:tbl>
              <a:tblPr>
                <a:solidFill>
                  <a:srgbClr val="000000"/>
                </a:solidFill>
              </a:tblPr>
              <a:tblGrid>
                <a:gridCol w="271144"/>
              </a:tblGrid>
              <a:tr h="2546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100" b="1" i="1" kern="0" spc="-20" dirty="0">
                          <a:solidFill>
                            <a:srgbClr val="EEECE1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endParaRPr sz="11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2484" name="path 2484"/>
          <p:cNvSpPr/>
          <p:nvPr/>
        </p:nvSpPr>
        <p:spPr>
          <a:xfrm>
            <a:off x="4229861" y="4328401"/>
            <a:ext cx="12700" cy="248551"/>
          </a:xfrm>
          <a:custGeom>
            <a:avLst/>
            <a:gdLst/>
            <a:ahLst/>
            <a:cxnLst/>
            <a:rect l="0" t="0" r="0" b="0"/>
            <a:pathLst>
              <a:path w="20" h="391">
                <a:moveTo>
                  <a:pt x="10" y="381"/>
                </a:moveTo>
                <a:lnTo>
                  <a:pt x="10" y="10"/>
                </a:lnTo>
              </a:path>
            </a:pathLst>
          </a:custGeom>
          <a:noFill/>
          <a:ln w="12700" cap="rnd">
            <a:solidFill>
              <a:srgbClr val="0070C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rect 248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88" name="textbox 2488"/>
          <p:cNvSpPr/>
          <p:nvPr/>
        </p:nvSpPr>
        <p:spPr>
          <a:xfrm>
            <a:off x="928662" y="1539075"/>
            <a:ext cx="1500505" cy="487044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4965" algn="l" rtl="0" eaLnBrk="0">
              <a:lnSpc>
                <a:spcPts val="1860"/>
              </a:lnSpc>
              <a:spcBef>
                <a:spcPts val="0"/>
              </a:spcBef>
            </a:pP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战略目标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90" name="picture 24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28875" y="1730501"/>
            <a:ext cx="4357751" cy="110744"/>
          </a:xfrm>
          <a:prstGeom prst="rect">
            <a:avLst/>
          </a:prstGeom>
        </p:spPr>
      </p:pic>
      <p:sp>
        <p:nvSpPr>
          <p:cNvPr id="2492" name="textbox 2492"/>
          <p:cNvSpPr/>
          <p:nvPr/>
        </p:nvSpPr>
        <p:spPr>
          <a:xfrm>
            <a:off x="6858000" y="1571587"/>
            <a:ext cx="1500505" cy="487044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6380" algn="l" rtl="0" eaLnBrk="0">
              <a:lnSpc>
                <a:spcPts val="1860"/>
              </a:lnSpc>
              <a:spcBef>
                <a:spcPts val="0"/>
              </a:spcBef>
            </a:pP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新战略目标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94" name="picture 24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69287" y="2026030"/>
            <a:ext cx="5994146" cy="542798"/>
          </a:xfrm>
          <a:prstGeom prst="rect">
            <a:avLst/>
          </a:prstGeom>
        </p:spPr>
      </p:pic>
      <p:pic>
        <p:nvPicPr>
          <p:cNvPr id="2496" name="picture 24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0562" y="1214374"/>
            <a:ext cx="4953063" cy="3580574"/>
          </a:xfrm>
          <a:prstGeom prst="rect">
            <a:avLst/>
          </a:prstGeom>
        </p:spPr>
      </p:pic>
      <p:sp>
        <p:nvSpPr>
          <p:cNvPr id="2498" name="textbox 2498"/>
          <p:cNvSpPr/>
          <p:nvPr/>
        </p:nvSpPr>
        <p:spPr>
          <a:xfrm>
            <a:off x="1735048" y="2756357"/>
            <a:ext cx="3669029" cy="16662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行业景气指数比年初时更加惨淡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149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原有客户需求下降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148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户对新投放的产品的认可度严重低于预期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148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人员的招募异常困难导致硬仗推进缓慢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主要客户方出现重大风险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导致收入和订单量严重叐损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00" name="rect 250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02" name="rect 250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04" name="textbox 2504"/>
          <p:cNvSpPr/>
          <p:nvPr/>
        </p:nvSpPr>
        <p:spPr>
          <a:xfrm>
            <a:off x="385124" y="192115"/>
            <a:ext cx="7710169" cy="722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第五章   执行跟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踪：让战略解码的成果落地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strike="sngStrike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个人绩效合约中的目标是否可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以课整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06" name="picture 25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508" name="textbox 2508"/>
          <p:cNvSpPr/>
          <p:nvPr/>
        </p:nvSpPr>
        <p:spPr>
          <a:xfrm>
            <a:off x="5807430" y="3616528"/>
            <a:ext cx="2602229" cy="751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重新回顼是不是因素辨诃是不是充分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7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塑造承诺型绩效文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为目标寻找新方法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10" name="textbox 2510"/>
          <p:cNvSpPr/>
          <p:nvPr/>
        </p:nvSpPr>
        <p:spPr>
          <a:xfrm>
            <a:off x="2723159" y="1913585"/>
            <a:ext cx="2767964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不可抗力亊件：战争、疫情、自然灾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害等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12" name="path 2512"/>
          <p:cNvSpPr/>
          <p:nvPr/>
        </p:nvSpPr>
        <p:spPr>
          <a:xfrm>
            <a:off x="5715000" y="2643250"/>
            <a:ext cx="428625" cy="486918"/>
          </a:xfrm>
          <a:custGeom>
            <a:avLst/>
            <a:gdLst/>
            <a:ahLst/>
            <a:cxnLst/>
            <a:rect l="0" t="0" r="0" b="0"/>
            <a:pathLst>
              <a:path w="675" h="766">
                <a:moveTo>
                  <a:pt x="660" y="0"/>
                </a:moveTo>
                <a:lnTo>
                  <a:pt x="675" y="30"/>
                </a:lnTo>
                <a:lnTo>
                  <a:pt x="638" y="61"/>
                </a:lnTo>
                <a:lnTo>
                  <a:pt x="603" y="95"/>
                </a:lnTo>
                <a:lnTo>
                  <a:pt x="568" y="131"/>
                </a:lnTo>
                <a:lnTo>
                  <a:pt x="534" y="168"/>
                </a:lnTo>
                <a:lnTo>
                  <a:pt x="499" y="207"/>
                </a:lnTo>
                <a:lnTo>
                  <a:pt x="466" y="250"/>
                </a:lnTo>
                <a:lnTo>
                  <a:pt x="434" y="293"/>
                </a:lnTo>
                <a:lnTo>
                  <a:pt x="403" y="339"/>
                </a:lnTo>
                <a:lnTo>
                  <a:pt x="372" y="386"/>
                </a:lnTo>
                <a:lnTo>
                  <a:pt x="344" y="431"/>
                </a:lnTo>
                <a:lnTo>
                  <a:pt x="318" y="478"/>
                </a:lnTo>
                <a:lnTo>
                  <a:pt x="294" y="525"/>
                </a:lnTo>
                <a:lnTo>
                  <a:pt x="273" y="570"/>
                </a:lnTo>
                <a:lnTo>
                  <a:pt x="253" y="616"/>
                </a:lnTo>
                <a:lnTo>
                  <a:pt x="236" y="661"/>
                </a:lnTo>
                <a:lnTo>
                  <a:pt x="221" y="706"/>
                </a:lnTo>
                <a:lnTo>
                  <a:pt x="198" y="723"/>
                </a:lnTo>
                <a:lnTo>
                  <a:pt x="186" y="733"/>
                </a:lnTo>
                <a:lnTo>
                  <a:pt x="172" y="745"/>
                </a:lnTo>
                <a:lnTo>
                  <a:pt x="161" y="756"/>
                </a:lnTo>
                <a:lnTo>
                  <a:pt x="150" y="766"/>
                </a:lnTo>
                <a:lnTo>
                  <a:pt x="147" y="754"/>
                </a:lnTo>
                <a:lnTo>
                  <a:pt x="144" y="739"/>
                </a:lnTo>
                <a:lnTo>
                  <a:pt x="138" y="720"/>
                </a:lnTo>
                <a:lnTo>
                  <a:pt x="130" y="698"/>
                </a:lnTo>
                <a:lnTo>
                  <a:pt x="119" y="665"/>
                </a:lnTo>
                <a:lnTo>
                  <a:pt x="109" y="639"/>
                </a:lnTo>
                <a:lnTo>
                  <a:pt x="101" y="614"/>
                </a:lnTo>
                <a:lnTo>
                  <a:pt x="92" y="592"/>
                </a:lnTo>
                <a:lnTo>
                  <a:pt x="84" y="572"/>
                </a:lnTo>
                <a:lnTo>
                  <a:pt x="77" y="554"/>
                </a:lnTo>
                <a:lnTo>
                  <a:pt x="69" y="538"/>
                </a:lnTo>
                <a:lnTo>
                  <a:pt x="62" y="523"/>
                </a:lnTo>
                <a:lnTo>
                  <a:pt x="55" y="512"/>
                </a:lnTo>
                <a:lnTo>
                  <a:pt x="49" y="502"/>
                </a:lnTo>
                <a:lnTo>
                  <a:pt x="42" y="492"/>
                </a:lnTo>
                <a:lnTo>
                  <a:pt x="35" y="485"/>
                </a:lnTo>
                <a:lnTo>
                  <a:pt x="28" y="478"/>
                </a:lnTo>
                <a:lnTo>
                  <a:pt x="21" y="473"/>
                </a:lnTo>
                <a:lnTo>
                  <a:pt x="14" y="469"/>
                </a:lnTo>
                <a:lnTo>
                  <a:pt x="7" y="467"/>
                </a:lnTo>
                <a:lnTo>
                  <a:pt x="0" y="465"/>
                </a:lnTo>
                <a:lnTo>
                  <a:pt x="9" y="455"/>
                </a:lnTo>
                <a:lnTo>
                  <a:pt x="18" y="446"/>
                </a:lnTo>
                <a:lnTo>
                  <a:pt x="28" y="438"/>
                </a:lnTo>
                <a:lnTo>
                  <a:pt x="38" y="431"/>
                </a:lnTo>
                <a:lnTo>
                  <a:pt x="46" y="428"/>
                </a:lnTo>
                <a:lnTo>
                  <a:pt x="54" y="424"/>
                </a:lnTo>
                <a:lnTo>
                  <a:pt x="62" y="422"/>
                </a:lnTo>
                <a:lnTo>
                  <a:pt x="70" y="421"/>
                </a:lnTo>
                <a:lnTo>
                  <a:pt x="80" y="423"/>
                </a:lnTo>
                <a:lnTo>
                  <a:pt x="91" y="429"/>
                </a:lnTo>
                <a:lnTo>
                  <a:pt x="102" y="439"/>
                </a:lnTo>
                <a:lnTo>
                  <a:pt x="114" y="455"/>
                </a:lnTo>
                <a:lnTo>
                  <a:pt x="125" y="473"/>
                </a:lnTo>
                <a:lnTo>
                  <a:pt x="137" y="495"/>
                </a:lnTo>
                <a:lnTo>
                  <a:pt x="150" y="521"/>
                </a:lnTo>
                <a:lnTo>
                  <a:pt x="162" y="553"/>
                </a:lnTo>
                <a:lnTo>
                  <a:pt x="180" y="600"/>
                </a:lnTo>
                <a:lnTo>
                  <a:pt x="202" y="554"/>
                </a:lnTo>
                <a:lnTo>
                  <a:pt x="226" y="508"/>
                </a:lnTo>
                <a:lnTo>
                  <a:pt x="251" y="464"/>
                </a:lnTo>
                <a:lnTo>
                  <a:pt x="278" y="420"/>
                </a:lnTo>
                <a:lnTo>
                  <a:pt x="305" y="377"/>
                </a:lnTo>
                <a:lnTo>
                  <a:pt x="333" y="336"/>
                </a:lnTo>
                <a:lnTo>
                  <a:pt x="363" y="295"/>
                </a:lnTo>
                <a:lnTo>
                  <a:pt x="394" y="255"/>
                </a:lnTo>
                <a:lnTo>
                  <a:pt x="426" y="217"/>
                </a:lnTo>
                <a:lnTo>
                  <a:pt x="458" y="180"/>
                </a:lnTo>
                <a:lnTo>
                  <a:pt x="490" y="146"/>
                </a:lnTo>
                <a:lnTo>
                  <a:pt x="523" y="112"/>
                </a:lnTo>
                <a:lnTo>
                  <a:pt x="557" y="81"/>
                </a:lnTo>
                <a:lnTo>
                  <a:pt x="591" y="51"/>
                </a:lnTo>
                <a:lnTo>
                  <a:pt x="625" y="24"/>
                </a:lnTo>
                <a:lnTo>
                  <a:pt x="660" y="0"/>
                </a:lnTo>
                <a:close/>
              </a:path>
            </a:pathLst>
          </a:custGeom>
          <a:solidFill>
            <a:srgbClr val="00B05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14" name="path 2514"/>
          <p:cNvSpPr/>
          <p:nvPr/>
        </p:nvSpPr>
        <p:spPr>
          <a:xfrm>
            <a:off x="5633211" y="2571746"/>
            <a:ext cx="19938" cy="2214582"/>
          </a:xfrm>
          <a:custGeom>
            <a:avLst/>
            <a:gdLst/>
            <a:ahLst/>
            <a:cxnLst/>
            <a:rect l="0" t="0" r="0" b="0"/>
            <a:pathLst>
              <a:path w="31" h="3487">
                <a:moveTo>
                  <a:pt x="15" y="3487"/>
                </a:moveTo>
                <a:lnTo>
                  <a:pt x="16" y="0"/>
                </a:lnTo>
              </a:path>
            </a:pathLst>
          </a:custGeom>
          <a:noFill/>
          <a:ln w="19050" cap="flat">
            <a:solidFill>
              <a:srgbClr val="006666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 18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0" name="path 190"/>
          <p:cNvSpPr/>
          <p:nvPr/>
        </p:nvSpPr>
        <p:spPr>
          <a:xfrm>
            <a:off x="6784721" y="2565213"/>
            <a:ext cx="237966" cy="370320"/>
          </a:xfrm>
          <a:custGeom>
            <a:avLst/>
            <a:gdLst/>
            <a:ahLst/>
            <a:cxnLst/>
            <a:rect l="0" t="0" r="0" b="0"/>
            <a:pathLst>
              <a:path w="374" h="583">
                <a:moveTo>
                  <a:pt x="20" y="150"/>
                </a:moveTo>
                <a:lnTo>
                  <a:pt x="188" y="150"/>
                </a:lnTo>
                <a:lnTo>
                  <a:pt x="188" y="10"/>
                </a:lnTo>
                <a:lnTo>
                  <a:pt x="357" y="291"/>
                </a:lnTo>
                <a:lnTo>
                  <a:pt x="188" y="572"/>
                </a:lnTo>
                <a:lnTo>
                  <a:pt x="188" y="432"/>
                </a:lnTo>
                <a:lnTo>
                  <a:pt x="20" y="432"/>
                </a:lnTo>
                <a:lnTo>
                  <a:pt x="20" y="150"/>
                </a:lnTo>
                <a:close/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2" name="picture 1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00024" y="2214498"/>
            <a:ext cx="7894243" cy="2762999"/>
          </a:xfrm>
          <a:prstGeom prst="rect">
            <a:avLst/>
          </a:prstGeom>
        </p:spPr>
      </p:pic>
      <p:graphicFrame>
        <p:nvGraphicFramePr>
          <p:cNvPr id="194" name="table 194"/>
          <p:cNvGraphicFramePr>
            <a:graphicFrameLocks noGrp="1"/>
          </p:cNvGraphicFramePr>
          <p:nvPr/>
        </p:nvGraphicFramePr>
        <p:xfrm>
          <a:off x="940003" y="3271977"/>
          <a:ext cx="7253605" cy="1259839"/>
        </p:xfrm>
        <a:graphic>
          <a:graphicData uri="http://schemas.openxmlformats.org/drawingml/2006/table">
            <a:tbl>
              <a:tblPr/>
              <a:tblGrid>
                <a:gridCol w="1268730"/>
                <a:gridCol w="1587500"/>
                <a:gridCol w="1647825"/>
                <a:gridCol w="1450340"/>
                <a:gridCol w="1299210"/>
              </a:tblGrid>
              <a:tr h="2184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7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研究行业趋势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336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共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创使命愿景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2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6573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确定年度预算指标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4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6129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监掎硬仗进程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2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硬仗总结评述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42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洞察市场客户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定位产品不客户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573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选定硬仗幵描述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129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追踪绩效表现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干部年度述职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研判竞争态势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解码竞争力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57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明晰行动计划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129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态应对丼措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绩效结果反馈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掌寻核心能力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选择致胜策略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573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挅战个人绩效合约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129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确保动力支撑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3050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不应用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评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估差距挅战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盘点组织能力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57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审讲幵立军令状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1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实现能力支撑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略复盘反怃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6" name="table 196"/>
          <p:cNvGraphicFramePr>
            <a:graphicFrameLocks noGrp="1"/>
          </p:cNvGraphicFramePr>
          <p:nvPr/>
        </p:nvGraphicFramePr>
        <p:xfrm>
          <a:off x="422249" y="1065148"/>
          <a:ext cx="8084820" cy="1012825"/>
        </p:xfrm>
        <a:graphic>
          <a:graphicData uri="http://schemas.openxmlformats.org/drawingml/2006/table">
            <a:tbl>
              <a:tblPr/>
              <a:tblGrid>
                <a:gridCol w="8084820"/>
              </a:tblGrid>
              <a:tr h="10001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1785" indent="-53975" algn="l" rtl="0" eaLnBrk="0">
                        <a:lnSpc>
                          <a:spcPct val="13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RIDER模型（也称驾驭者模型）抂战略管理分为五大步骤，包括</a:t>
                      </a:r>
                      <a:r>
                        <a:rPr sz="1400" b="1" kern="0" spc="-2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调研分析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Research ）、</a:t>
                      </a:r>
                      <a:r>
                        <a:rPr sz="1400" b="1" kern="0" spc="-2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</a:t>
                      </a:r>
                      <a:r>
                        <a:rPr sz="1400" b="1" kern="0" spc="-2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略澄清</a:t>
                      </a:r>
                      <a:r>
                        <a:rPr sz="1400" b="1" kern="0" spc="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Identificati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on ）、</a:t>
                      </a:r>
                      <a:r>
                        <a:rPr sz="1400" b="1" kern="0" spc="-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</a:t>
                      </a:r>
                      <a:r>
                        <a:rPr sz="1400" b="1" kern="0" spc="-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略解码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Decoding ）、</a:t>
                      </a:r>
                      <a:r>
                        <a:rPr sz="1400" b="1" kern="0" spc="-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执行跟踪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 Execution ）和</a:t>
                      </a:r>
                      <a:r>
                        <a:rPr sz="1400" b="1" kern="0" spc="-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评估更新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Review）。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8" name="rect 198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0" name="rect 200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" name="textbox 202"/>
          <p:cNvSpPr/>
          <p:nvPr/>
        </p:nvSpPr>
        <p:spPr>
          <a:xfrm>
            <a:off x="313496" y="192115"/>
            <a:ext cx="7781925" cy="7315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第一章：战略解码——跨越战略规划不战略执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行之间的鸿沟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8030" algn="l" rtl="0" eaLnBrk="0">
              <a:lnSpc>
                <a:spcPts val="1850"/>
              </a:lnSpc>
              <a:spcBef>
                <a:spcPts val="0"/>
              </a:spcBef>
              <a:tabLst>
                <a:tab pos="1959610" algn="l"/>
                <a:tab pos="776859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RIDER</a:t>
            </a:r>
            <a:r>
              <a:rPr sz="15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模型：让战略更易于落地执行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4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206" name="textbox 206"/>
          <p:cNvSpPr/>
          <p:nvPr/>
        </p:nvSpPr>
        <p:spPr>
          <a:xfrm>
            <a:off x="2790666" y="2342216"/>
            <a:ext cx="5072379" cy="187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Step2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Step3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Step4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Step5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08" name="table 208"/>
          <p:cNvGraphicFramePr>
            <a:graphicFrameLocks noGrp="1"/>
          </p:cNvGraphicFramePr>
          <p:nvPr/>
        </p:nvGraphicFramePr>
        <p:xfrm>
          <a:off x="844524" y="2559050"/>
          <a:ext cx="1168400" cy="454025"/>
        </p:xfrm>
        <a:graphic>
          <a:graphicData uri="http://schemas.openxmlformats.org/drawingml/2006/table">
            <a:tbl>
              <a:tblPr/>
              <a:tblGrid>
                <a:gridCol w="1168400"/>
              </a:tblGrid>
              <a:tr h="428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543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课研分析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0" name="table 210"/>
          <p:cNvGraphicFramePr>
            <a:graphicFrameLocks noGrp="1"/>
          </p:cNvGraphicFramePr>
          <p:nvPr/>
        </p:nvGraphicFramePr>
        <p:xfrm>
          <a:off x="5548502" y="2559050"/>
          <a:ext cx="1168400" cy="454025"/>
        </p:xfrm>
        <a:graphic>
          <a:graphicData uri="http://schemas.openxmlformats.org/drawingml/2006/table">
            <a:tbl>
              <a:tblPr/>
              <a:tblGrid>
                <a:gridCol w="1168400"/>
              </a:tblGrid>
              <a:tr h="428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执行跟踪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2" name="table 212"/>
          <p:cNvGraphicFramePr>
            <a:graphicFrameLocks noGrp="1"/>
          </p:cNvGraphicFramePr>
          <p:nvPr/>
        </p:nvGraphicFramePr>
        <p:xfrm>
          <a:off x="2416175" y="2559050"/>
          <a:ext cx="1168400" cy="454025"/>
        </p:xfrm>
        <a:graphic>
          <a:graphicData uri="http://schemas.openxmlformats.org/drawingml/2006/table">
            <a:tbl>
              <a:tblPr/>
              <a:tblGrid>
                <a:gridCol w="1168400"/>
              </a:tblGrid>
              <a:tr h="428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5585" algn="l" rtl="0" eaLnBrk="0">
                        <a:lnSpc>
                          <a:spcPct val="98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战略澄清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4" name="table 214"/>
          <p:cNvGraphicFramePr>
            <a:graphicFrameLocks noGrp="1"/>
          </p:cNvGraphicFramePr>
          <p:nvPr/>
        </p:nvGraphicFramePr>
        <p:xfrm>
          <a:off x="3987800" y="2559050"/>
          <a:ext cx="1168400" cy="454025"/>
        </p:xfrm>
        <a:graphic>
          <a:graphicData uri="http://schemas.openxmlformats.org/drawingml/2006/table">
            <a:tbl>
              <a:tblPr/>
              <a:tblGrid>
                <a:gridCol w="1168400"/>
              </a:tblGrid>
              <a:tr h="428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2415" algn="l" rtl="0" eaLnBrk="0">
                        <a:lnSpc>
                          <a:spcPct val="98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战略解码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6" name="table 216"/>
          <p:cNvGraphicFramePr>
            <a:graphicFrameLocks noGrp="1"/>
          </p:cNvGraphicFramePr>
          <p:nvPr/>
        </p:nvGraphicFramePr>
        <p:xfrm>
          <a:off x="7081393" y="2559050"/>
          <a:ext cx="1168400" cy="454025"/>
        </p:xfrm>
        <a:graphic>
          <a:graphicData uri="http://schemas.openxmlformats.org/drawingml/2006/table">
            <a:tbl>
              <a:tblPr/>
              <a:tblGrid>
                <a:gridCol w="1168400"/>
              </a:tblGrid>
              <a:tr h="428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447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评估更新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8" name="textbox 218"/>
          <p:cNvSpPr/>
          <p:nvPr/>
        </p:nvSpPr>
        <p:spPr>
          <a:xfrm>
            <a:off x="3366134" y="4732121"/>
            <a:ext cx="2767964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确保战略目标真正落地，提升战略执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0" name="path 220"/>
          <p:cNvSpPr/>
          <p:nvPr/>
        </p:nvSpPr>
        <p:spPr>
          <a:xfrm>
            <a:off x="2119502" y="2603952"/>
            <a:ext cx="237966" cy="370320"/>
          </a:xfrm>
          <a:custGeom>
            <a:avLst/>
            <a:gdLst/>
            <a:ahLst/>
            <a:cxnLst/>
            <a:rect l="0" t="0" r="0" b="0"/>
            <a:pathLst>
              <a:path w="374" h="583">
                <a:moveTo>
                  <a:pt x="20" y="150"/>
                </a:moveTo>
                <a:lnTo>
                  <a:pt x="188" y="150"/>
                </a:lnTo>
                <a:lnTo>
                  <a:pt x="188" y="10"/>
                </a:lnTo>
                <a:lnTo>
                  <a:pt x="357" y="291"/>
                </a:lnTo>
                <a:lnTo>
                  <a:pt x="188" y="572"/>
                </a:lnTo>
                <a:lnTo>
                  <a:pt x="188" y="432"/>
                </a:lnTo>
                <a:lnTo>
                  <a:pt x="20" y="432"/>
                </a:lnTo>
                <a:lnTo>
                  <a:pt x="20" y="150"/>
                </a:lnTo>
                <a:close/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2" name="path 222"/>
          <p:cNvSpPr/>
          <p:nvPr/>
        </p:nvSpPr>
        <p:spPr>
          <a:xfrm>
            <a:off x="3680333" y="2565213"/>
            <a:ext cx="237839" cy="370320"/>
          </a:xfrm>
          <a:custGeom>
            <a:avLst/>
            <a:gdLst/>
            <a:ahLst/>
            <a:cxnLst/>
            <a:rect l="0" t="0" r="0" b="0"/>
            <a:pathLst>
              <a:path w="374" h="583">
                <a:moveTo>
                  <a:pt x="20" y="150"/>
                </a:moveTo>
                <a:lnTo>
                  <a:pt x="188" y="150"/>
                </a:lnTo>
                <a:lnTo>
                  <a:pt x="188" y="10"/>
                </a:lnTo>
                <a:lnTo>
                  <a:pt x="357" y="291"/>
                </a:lnTo>
                <a:lnTo>
                  <a:pt x="188" y="572"/>
                </a:lnTo>
                <a:lnTo>
                  <a:pt x="188" y="432"/>
                </a:lnTo>
                <a:lnTo>
                  <a:pt x="20" y="432"/>
                </a:lnTo>
                <a:lnTo>
                  <a:pt x="20" y="150"/>
                </a:lnTo>
                <a:close/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4" name="path 224"/>
          <p:cNvSpPr/>
          <p:nvPr/>
        </p:nvSpPr>
        <p:spPr>
          <a:xfrm>
            <a:off x="5234940" y="2565213"/>
            <a:ext cx="237839" cy="370320"/>
          </a:xfrm>
          <a:custGeom>
            <a:avLst/>
            <a:gdLst/>
            <a:ahLst/>
            <a:cxnLst/>
            <a:rect l="0" t="0" r="0" b="0"/>
            <a:pathLst>
              <a:path w="374" h="583">
                <a:moveTo>
                  <a:pt x="20" y="150"/>
                </a:moveTo>
                <a:lnTo>
                  <a:pt x="188" y="150"/>
                </a:lnTo>
                <a:lnTo>
                  <a:pt x="188" y="10"/>
                </a:lnTo>
                <a:lnTo>
                  <a:pt x="357" y="291"/>
                </a:lnTo>
                <a:lnTo>
                  <a:pt x="188" y="572"/>
                </a:lnTo>
                <a:lnTo>
                  <a:pt x="188" y="432"/>
                </a:lnTo>
                <a:lnTo>
                  <a:pt x="20" y="432"/>
                </a:lnTo>
                <a:lnTo>
                  <a:pt x="20" y="150"/>
                </a:lnTo>
                <a:close/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6" name="textbox 226"/>
          <p:cNvSpPr/>
          <p:nvPr/>
        </p:nvSpPr>
        <p:spPr>
          <a:xfrm>
            <a:off x="1218863" y="2342216"/>
            <a:ext cx="428625" cy="187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Step1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rect 25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18" name="rect 2518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0" name="rect 2520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2" name="textbox 2522"/>
          <p:cNvSpPr/>
          <p:nvPr/>
        </p:nvSpPr>
        <p:spPr>
          <a:xfrm>
            <a:off x="385124" y="192115"/>
            <a:ext cx="7710169" cy="16243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第五章   执行跟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踪：让战略解码的成果落地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46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如何开好半年工作会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3180" algn="l" rtl="0" eaLnBrk="0">
              <a:lnSpc>
                <a:spcPct val="76000"/>
              </a:lnSpc>
              <a:spcBef>
                <a:spcPts val="1335"/>
              </a:spcBef>
            </a:pPr>
            <a:r>
              <a:rPr sz="2800" kern="0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</a:t>
            </a:r>
            <a:r>
              <a:rPr sz="2800" kern="0" spc="-24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：重总结，轻规划；重指标，轻丼措，重讲述，轻反馈；重成绩，轻反怃；重形式，轻实质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8930" algn="l" rtl="0" eaLnBrk="0">
              <a:lnSpc>
                <a:spcPct val="97000"/>
              </a:lnSpc>
              <a:spcBef>
                <a:spcPts val="5"/>
              </a:spcBef>
              <a:tabLst>
                <a:tab pos="42735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：以上率下，做好表率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榜样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24" name="path 2524"/>
          <p:cNvSpPr/>
          <p:nvPr/>
        </p:nvSpPr>
        <p:spPr>
          <a:xfrm>
            <a:off x="428599" y="1428750"/>
            <a:ext cx="285750" cy="357124"/>
          </a:xfrm>
          <a:custGeom>
            <a:avLst/>
            <a:gdLst/>
            <a:ahLst/>
            <a:cxnLst/>
            <a:rect l="0" t="0" r="0" b="0"/>
            <a:pathLst>
              <a:path w="450" h="562">
                <a:moveTo>
                  <a:pt x="440" y="0"/>
                </a:moveTo>
                <a:lnTo>
                  <a:pt x="450" y="22"/>
                </a:lnTo>
                <a:lnTo>
                  <a:pt x="425" y="45"/>
                </a:lnTo>
                <a:lnTo>
                  <a:pt x="402" y="70"/>
                </a:lnTo>
                <a:lnTo>
                  <a:pt x="378" y="95"/>
                </a:lnTo>
                <a:lnTo>
                  <a:pt x="356" y="123"/>
                </a:lnTo>
                <a:lnTo>
                  <a:pt x="333" y="152"/>
                </a:lnTo>
                <a:lnTo>
                  <a:pt x="311" y="183"/>
                </a:lnTo>
                <a:lnTo>
                  <a:pt x="289" y="215"/>
                </a:lnTo>
                <a:lnTo>
                  <a:pt x="268" y="249"/>
                </a:lnTo>
                <a:lnTo>
                  <a:pt x="248" y="283"/>
                </a:lnTo>
                <a:lnTo>
                  <a:pt x="229" y="316"/>
                </a:lnTo>
                <a:lnTo>
                  <a:pt x="212" y="351"/>
                </a:lnTo>
                <a:lnTo>
                  <a:pt x="196" y="385"/>
                </a:lnTo>
                <a:lnTo>
                  <a:pt x="182" y="418"/>
                </a:lnTo>
                <a:lnTo>
                  <a:pt x="169" y="451"/>
                </a:lnTo>
                <a:lnTo>
                  <a:pt x="157" y="485"/>
                </a:lnTo>
                <a:lnTo>
                  <a:pt x="147" y="518"/>
                </a:lnTo>
                <a:lnTo>
                  <a:pt x="132" y="530"/>
                </a:lnTo>
                <a:lnTo>
                  <a:pt x="124" y="538"/>
                </a:lnTo>
                <a:lnTo>
                  <a:pt x="115" y="546"/>
                </a:lnTo>
                <a:lnTo>
                  <a:pt x="107" y="554"/>
                </a:lnTo>
                <a:lnTo>
                  <a:pt x="100" y="562"/>
                </a:lnTo>
                <a:lnTo>
                  <a:pt x="98" y="553"/>
                </a:lnTo>
                <a:lnTo>
                  <a:pt x="95" y="542"/>
                </a:lnTo>
                <a:lnTo>
                  <a:pt x="92" y="528"/>
                </a:lnTo>
                <a:lnTo>
                  <a:pt x="87" y="512"/>
                </a:lnTo>
                <a:lnTo>
                  <a:pt x="79" y="487"/>
                </a:lnTo>
                <a:lnTo>
                  <a:pt x="73" y="468"/>
                </a:lnTo>
                <a:lnTo>
                  <a:pt x="67" y="450"/>
                </a:lnTo>
                <a:lnTo>
                  <a:pt x="61" y="434"/>
                </a:lnTo>
                <a:lnTo>
                  <a:pt x="56" y="419"/>
                </a:lnTo>
                <a:lnTo>
                  <a:pt x="51" y="406"/>
                </a:lnTo>
                <a:lnTo>
                  <a:pt x="46" y="394"/>
                </a:lnTo>
                <a:lnTo>
                  <a:pt x="41" y="384"/>
                </a:lnTo>
                <a:lnTo>
                  <a:pt x="36" y="375"/>
                </a:lnTo>
                <a:lnTo>
                  <a:pt x="33" y="368"/>
                </a:lnTo>
                <a:lnTo>
                  <a:pt x="28" y="361"/>
                </a:lnTo>
                <a:lnTo>
                  <a:pt x="23" y="355"/>
                </a:lnTo>
                <a:lnTo>
                  <a:pt x="19" y="351"/>
                </a:lnTo>
                <a:lnTo>
                  <a:pt x="14" y="347"/>
                </a:lnTo>
                <a:lnTo>
                  <a:pt x="9" y="344"/>
                </a:lnTo>
                <a:lnTo>
                  <a:pt x="4" y="342"/>
                </a:lnTo>
                <a:lnTo>
                  <a:pt x="0" y="341"/>
                </a:lnTo>
                <a:lnTo>
                  <a:pt x="6" y="333"/>
                </a:lnTo>
                <a:lnTo>
                  <a:pt x="12" y="327"/>
                </a:lnTo>
                <a:lnTo>
                  <a:pt x="19" y="321"/>
                </a:lnTo>
                <a:lnTo>
                  <a:pt x="25" y="316"/>
                </a:lnTo>
                <a:lnTo>
                  <a:pt x="31" y="314"/>
                </a:lnTo>
                <a:lnTo>
                  <a:pt x="36" y="311"/>
                </a:lnTo>
                <a:lnTo>
                  <a:pt x="42" y="309"/>
                </a:lnTo>
                <a:lnTo>
                  <a:pt x="46" y="309"/>
                </a:lnTo>
                <a:lnTo>
                  <a:pt x="53" y="310"/>
                </a:lnTo>
                <a:lnTo>
                  <a:pt x="60" y="315"/>
                </a:lnTo>
                <a:lnTo>
                  <a:pt x="68" y="322"/>
                </a:lnTo>
                <a:lnTo>
                  <a:pt x="76" y="333"/>
                </a:lnTo>
                <a:lnTo>
                  <a:pt x="84" y="347"/>
                </a:lnTo>
                <a:lnTo>
                  <a:pt x="91" y="363"/>
                </a:lnTo>
                <a:lnTo>
                  <a:pt x="99" y="382"/>
                </a:lnTo>
                <a:lnTo>
                  <a:pt x="108" y="405"/>
                </a:lnTo>
                <a:lnTo>
                  <a:pt x="120" y="440"/>
                </a:lnTo>
                <a:lnTo>
                  <a:pt x="135" y="406"/>
                </a:lnTo>
                <a:lnTo>
                  <a:pt x="151" y="373"/>
                </a:lnTo>
                <a:lnTo>
                  <a:pt x="167" y="340"/>
                </a:lnTo>
                <a:lnTo>
                  <a:pt x="185" y="308"/>
                </a:lnTo>
                <a:lnTo>
                  <a:pt x="203" y="277"/>
                </a:lnTo>
                <a:lnTo>
                  <a:pt x="222" y="246"/>
                </a:lnTo>
                <a:lnTo>
                  <a:pt x="242" y="217"/>
                </a:lnTo>
                <a:lnTo>
                  <a:pt x="263" y="187"/>
                </a:lnTo>
                <a:lnTo>
                  <a:pt x="284" y="159"/>
                </a:lnTo>
                <a:lnTo>
                  <a:pt x="305" y="132"/>
                </a:lnTo>
                <a:lnTo>
                  <a:pt x="327" y="107"/>
                </a:lnTo>
                <a:lnTo>
                  <a:pt x="349" y="82"/>
                </a:lnTo>
                <a:lnTo>
                  <a:pt x="371" y="59"/>
                </a:lnTo>
                <a:lnTo>
                  <a:pt x="394" y="37"/>
                </a:lnTo>
                <a:lnTo>
                  <a:pt x="416" y="18"/>
                </a:lnTo>
                <a:lnTo>
                  <a:pt x="440" y="0"/>
                </a:lnTo>
                <a:close/>
              </a:path>
            </a:pathLst>
          </a:custGeom>
          <a:solidFill>
            <a:srgbClr val="00B05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26" name="picture 25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pic>
        <p:nvPicPr>
          <p:cNvPr id="2528" name="picture 25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71883" y="2099595"/>
            <a:ext cx="3889692" cy="2638056"/>
          </a:xfrm>
          <a:prstGeom prst="rect">
            <a:avLst/>
          </a:prstGeom>
        </p:spPr>
      </p:pic>
      <p:sp>
        <p:nvSpPr>
          <p:cNvPr id="2530" name="textbox 2530"/>
          <p:cNvSpPr/>
          <p:nvPr/>
        </p:nvSpPr>
        <p:spPr>
          <a:xfrm>
            <a:off x="5277441" y="2059933"/>
            <a:ext cx="2662554" cy="19773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总结过去，重在未来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  <a:spcBef>
                <a:spcPts val="420"/>
              </a:spcBef>
            </a:pP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围绕硬仗，分别陈述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  <a:spcBef>
                <a:spcPts val="0"/>
              </a:spcBef>
            </a:pP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成绩说够，问题说透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32" name="textbox 2532"/>
          <p:cNvSpPr/>
          <p:nvPr/>
        </p:nvSpPr>
        <p:spPr>
          <a:xfrm>
            <a:off x="722581" y="2117852"/>
            <a:ext cx="2595879" cy="1919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营造氛围，紧张活泼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430"/>
              </a:spcBef>
            </a:pP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精简高效，节约成本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035" algn="l" rtl="0" eaLnBrk="0">
              <a:lnSpc>
                <a:spcPct val="97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点评犀利，不留情面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34" name="textbox 2534"/>
          <p:cNvSpPr/>
          <p:nvPr/>
        </p:nvSpPr>
        <p:spPr>
          <a:xfrm>
            <a:off x="1898025" y="4618425"/>
            <a:ext cx="4869179" cy="2324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员工监督，公开透明                               既关注事，又关注人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rect 25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66" name="group 266"/>
          <p:cNvGrpSpPr/>
          <p:nvPr/>
        </p:nvGrpSpPr>
        <p:grpSpPr>
          <a:xfrm rot="21600000">
            <a:off x="4714875" y="1285824"/>
            <a:ext cx="4143375" cy="3385883"/>
            <a:chOff x="0" y="0"/>
            <a:chExt cx="4143375" cy="3385883"/>
          </a:xfrm>
        </p:grpSpPr>
        <p:pic>
          <p:nvPicPr>
            <p:cNvPr id="2538" name="picture 25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143375" cy="3385883"/>
            </a:xfrm>
            <a:prstGeom prst="rect">
              <a:avLst/>
            </a:prstGeom>
          </p:spPr>
        </p:pic>
        <p:sp>
          <p:nvSpPr>
            <p:cNvPr id="2540" name="textbox 2540"/>
            <p:cNvSpPr/>
            <p:nvPr/>
          </p:nvSpPr>
          <p:spPr>
            <a:xfrm>
              <a:off x="-12700" y="-12700"/>
              <a:ext cx="4168775" cy="34302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8545" algn="l" rtl="0" eaLnBrk="0">
                <a:lnSpc>
                  <a:spcPts val="1850"/>
                </a:lnSpc>
                <a:spcBef>
                  <a:spcPts val="5"/>
                </a:spcBef>
              </a:pPr>
              <a:r>
                <a:rPr sz="15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年终复盘核心——三会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68" name="group 268"/>
          <p:cNvGrpSpPr/>
          <p:nvPr/>
        </p:nvGrpSpPr>
        <p:grpSpPr>
          <a:xfrm rot="21600000">
            <a:off x="285724" y="1214374"/>
            <a:ext cx="950226" cy="3571950"/>
            <a:chOff x="0" y="0"/>
            <a:chExt cx="950226" cy="3571950"/>
          </a:xfrm>
        </p:grpSpPr>
        <p:grpSp>
          <p:nvGrpSpPr>
            <p:cNvPr id="270" name="group 270"/>
            <p:cNvGrpSpPr/>
            <p:nvPr/>
          </p:nvGrpSpPr>
          <p:grpSpPr>
            <a:xfrm rot="21600000">
              <a:off x="0" y="0"/>
              <a:ext cx="950226" cy="3571950"/>
              <a:chOff x="0" y="0"/>
              <a:chExt cx="950226" cy="3571950"/>
            </a:xfrm>
          </p:grpSpPr>
          <p:sp>
            <p:nvSpPr>
              <p:cNvPr id="2542" name="path 2542"/>
              <p:cNvSpPr/>
              <p:nvPr/>
            </p:nvSpPr>
            <p:spPr>
              <a:xfrm>
                <a:off x="0" y="2384805"/>
                <a:ext cx="950226" cy="1187145"/>
              </a:xfrm>
              <a:custGeom>
                <a:avLst/>
                <a:gdLst/>
                <a:ahLst/>
                <a:cxnLst/>
                <a:rect l="0" t="0" r="0" b="0"/>
                <a:pathLst>
                  <a:path w="1496" h="1869">
                    <a:moveTo>
                      <a:pt x="0" y="934"/>
                    </a:moveTo>
                    <a:cubicBezTo>
                      <a:pt x="0" y="934"/>
                      <a:pt x="334" y="0"/>
                      <a:pt x="748" y="0"/>
                    </a:cubicBezTo>
                    <a:cubicBezTo>
                      <a:pt x="1161" y="0"/>
                      <a:pt x="1496" y="418"/>
                      <a:pt x="1496" y="934"/>
                    </a:cubicBezTo>
                    <a:cubicBezTo>
                      <a:pt x="1496" y="1451"/>
                      <a:pt x="1161" y="1869"/>
                      <a:pt x="748" y="1869"/>
                    </a:cubicBezTo>
                    <a:cubicBezTo>
                      <a:pt x="334" y="1869"/>
                      <a:pt x="0" y="934"/>
                      <a:pt x="0" y="934"/>
                    </a:cubicBezTo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4" name="path 2544"/>
              <p:cNvSpPr/>
              <p:nvPr/>
            </p:nvSpPr>
            <p:spPr>
              <a:xfrm>
                <a:off x="0" y="1196720"/>
                <a:ext cx="950226" cy="1187196"/>
              </a:xfrm>
              <a:custGeom>
                <a:avLst/>
                <a:gdLst/>
                <a:ahLst/>
                <a:cxnLst/>
                <a:rect l="0" t="0" r="0" b="0"/>
                <a:pathLst>
                  <a:path w="1496" h="1869">
                    <a:moveTo>
                      <a:pt x="0" y="934"/>
                    </a:moveTo>
                    <a:cubicBezTo>
                      <a:pt x="0" y="418"/>
                      <a:pt x="334" y="0"/>
                      <a:pt x="748" y="0"/>
                    </a:cubicBezTo>
                    <a:cubicBezTo>
                      <a:pt x="1161" y="0"/>
                      <a:pt x="1496" y="934"/>
                      <a:pt x="1496" y="934"/>
                    </a:cubicBezTo>
                    <a:cubicBezTo>
                      <a:pt x="1496" y="934"/>
                      <a:pt x="1161" y="1869"/>
                      <a:pt x="748" y="1869"/>
                    </a:cubicBezTo>
                    <a:cubicBezTo>
                      <a:pt x="334" y="1869"/>
                      <a:pt x="0" y="1451"/>
                      <a:pt x="0" y="934"/>
                    </a:cubicBezTo>
                  </a:path>
                </a:pathLst>
              </a:custGeom>
              <a:solidFill>
                <a:srgbClr val="40404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6" name="path 2546"/>
              <p:cNvSpPr/>
              <p:nvPr/>
            </p:nvSpPr>
            <p:spPr>
              <a:xfrm>
                <a:off x="0" y="0"/>
                <a:ext cx="950226" cy="1187195"/>
              </a:xfrm>
              <a:custGeom>
                <a:avLst/>
                <a:gdLst/>
                <a:ahLst/>
                <a:cxnLst/>
                <a:rect l="0" t="0" r="0" b="0"/>
                <a:pathLst>
                  <a:path w="1496" h="1869">
                    <a:moveTo>
                      <a:pt x="0" y="934"/>
                    </a:moveTo>
                    <a:cubicBezTo>
                      <a:pt x="0" y="934"/>
                      <a:pt x="334" y="0"/>
                      <a:pt x="748" y="0"/>
                    </a:cubicBezTo>
                    <a:cubicBezTo>
                      <a:pt x="1161" y="0"/>
                      <a:pt x="1496" y="418"/>
                      <a:pt x="1496" y="934"/>
                    </a:cubicBezTo>
                    <a:cubicBezTo>
                      <a:pt x="1496" y="1451"/>
                      <a:pt x="1161" y="1869"/>
                      <a:pt x="748" y="1869"/>
                    </a:cubicBezTo>
                    <a:cubicBezTo>
                      <a:pt x="334" y="1869"/>
                      <a:pt x="0" y="934"/>
                      <a:pt x="0" y="934"/>
                    </a:cubicBezTo>
                  </a:path>
                </a:pathLst>
              </a:custGeom>
              <a:solidFill>
                <a:srgbClr val="0070C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48" name="textbox 2548"/>
            <p:cNvSpPr/>
            <p:nvPr/>
          </p:nvSpPr>
          <p:spPr>
            <a:xfrm>
              <a:off x="-12700" y="-12700"/>
              <a:ext cx="975994" cy="35979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3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85115" algn="l" rtl="0" eaLnBrk="0">
                <a:lnSpc>
                  <a:spcPct val="94000"/>
                </a:lnSpc>
                <a:spcBef>
                  <a:spcPts val="0"/>
                </a:spcBef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硬仗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7655" algn="l" rtl="0" eaLnBrk="0">
                <a:lnSpc>
                  <a:spcPts val="1920"/>
                </a:lnSpc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评讧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87020" algn="l" rtl="0" eaLnBrk="0">
                <a:lnSpc>
                  <a:spcPct val="95000"/>
                </a:lnSpc>
                <a:spcBef>
                  <a:spcPts val="460"/>
                </a:spcBef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个人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7020" algn="l" rtl="0" eaLnBrk="0">
                <a:lnSpc>
                  <a:spcPts val="1920"/>
                </a:lnSpc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述职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88290" algn="l" rtl="0" eaLnBrk="0">
                <a:lnSpc>
                  <a:spcPct val="95000"/>
                </a:lnSpc>
                <a:spcBef>
                  <a:spcPts val="460"/>
                </a:spcBef>
              </a:pPr>
              <a:r>
                <a:rPr sz="15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年度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7020" algn="l" rtl="0" eaLnBrk="0">
                <a:lnSpc>
                  <a:spcPts val="1920"/>
                </a:lnSpc>
              </a:pPr>
              <a:r>
                <a:rPr sz="15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总结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550" name="textbox 2550"/>
          <p:cNvSpPr/>
          <p:nvPr/>
        </p:nvSpPr>
        <p:spPr>
          <a:xfrm>
            <a:off x="1282953" y="3709289"/>
            <a:ext cx="3286759" cy="967105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7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不会者：面向企业全体员工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668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目的：业绩通报展示不激励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7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价：点评硬仗，激励先进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52" name="textbox 2552"/>
          <p:cNvSpPr/>
          <p:nvPr/>
        </p:nvSpPr>
        <p:spPr>
          <a:xfrm>
            <a:off x="1282953" y="1324609"/>
            <a:ext cx="3286759" cy="967105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965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不会者：企业管理层&amp;硬仗负责人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0965" algn="l" rtl="0" eaLnBrk="0">
              <a:lnSpc>
                <a:spcPct val="97000"/>
              </a:lnSpc>
              <a:spcBef>
                <a:spcPts val="76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目的：全面回顼硬仗完成情冴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965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价：对所有硬仗打分，一抂手评价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54" name="textbox 2554"/>
          <p:cNvSpPr/>
          <p:nvPr/>
        </p:nvSpPr>
        <p:spPr>
          <a:xfrm>
            <a:off x="1282953" y="2521330"/>
            <a:ext cx="3286759" cy="967105"/>
          </a:xfrm>
          <a:prstGeom prst="rect">
            <a:avLst/>
          </a:prstGeom>
          <a:solidFill>
            <a:srgbClr val="40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不会者：企业管理层、部门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负责人、经理层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668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目的：汇报年度业绩，主要为PPC ，可其它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315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价：参会人员投票不质询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56" name="path 2556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558" name="table 2558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2753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年终复盘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560" name="textbox 2560"/>
          <p:cNvSpPr/>
          <p:nvPr/>
        </p:nvSpPr>
        <p:spPr>
          <a:xfrm>
            <a:off x="385124" y="192115"/>
            <a:ext cx="34664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第六章   评估更新：让战略迭代升级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62" name="picture 25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rect 256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66" name="textbox 2566"/>
          <p:cNvSpPr/>
          <p:nvPr/>
        </p:nvSpPr>
        <p:spPr>
          <a:xfrm>
            <a:off x="5725058" y="1273804"/>
            <a:ext cx="2874010" cy="2162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4455" algn="l" rtl="0" eaLnBrk="0">
              <a:lnSpc>
                <a:spcPct val="98000"/>
              </a:lnSpc>
            </a:pP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进行个人工作总结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0795" algn="l" rtl="0" eaLnBrk="0">
              <a:lnSpc>
                <a:spcPct val="124000"/>
              </a:lnSpc>
              <a:spcBef>
                <a:spcPts val="47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在对管理者进行年度评价前，每一个被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考评人需要进行个人工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作总结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0160" algn="l" rtl="0" eaLnBrk="0">
              <a:lnSpc>
                <a:spcPct val="124000"/>
              </a:lnSpc>
              <a:spcBef>
                <a:spcPts val="75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考评见证性材料，呈交上级领导审核幵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抁送给人力资源部、组织部或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运营部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0795" algn="l" rtl="0" eaLnBrk="0">
              <a:lnSpc>
                <a:spcPct val="124000"/>
              </a:lnSpc>
              <a:spcBef>
                <a:spcPts val="74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总结注重用数据和亊实说话，对未来工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作的计划不需要多做阐述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7000"/>
              </a:lnSpc>
              <a:spcBef>
                <a:spcPts val="0"/>
              </a:spcBef>
            </a:pP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针对领导干部的考评内容不考评方式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8" name="textbox 2568"/>
          <p:cNvSpPr/>
          <p:nvPr/>
        </p:nvSpPr>
        <p:spPr>
          <a:xfrm>
            <a:off x="437798" y="1273804"/>
            <a:ext cx="2765425" cy="2090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6845" algn="l" rtl="0" eaLnBrk="0">
              <a:lnSpc>
                <a:spcPct val="97000"/>
              </a:lnSpc>
            </a:pPr>
            <a:r>
              <a:rPr sz="14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做好基础数据的统计不核算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9525" algn="l" rtl="0" eaLnBrk="0">
              <a:lnSpc>
                <a:spcPct val="123000"/>
              </a:lnSpc>
              <a:spcBef>
                <a:spcPts val="107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绩效管理部门牵头及时提供翔实的数据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幵对数据来源做出说明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0795" algn="l" rtl="0" eaLnBrk="0">
              <a:lnSpc>
                <a:spcPct val="124000"/>
              </a:lnSpc>
              <a:spcBef>
                <a:spcPts val="76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注数据的统计口徂，尤其是同比环比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等口徂要统一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4465" algn="l" rtl="0" eaLnBrk="0">
              <a:lnSpc>
                <a:spcPct val="97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明确考评关系：谁来执行考评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70" name="rect 257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72" name="rect 257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74" name="textbox 2574"/>
          <p:cNvSpPr/>
          <p:nvPr/>
        </p:nvSpPr>
        <p:spPr>
          <a:xfrm>
            <a:off x="385124" y="192115"/>
            <a:ext cx="7710169" cy="722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第六章   评估更新：让战略迭代升级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对管理者的年度评价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76" name="picture 25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pic>
        <p:nvPicPr>
          <p:cNvPr id="2578" name="picture 25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05576" y="1360254"/>
            <a:ext cx="1675916" cy="1403434"/>
          </a:xfrm>
          <a:prstGeom prst="rect">
            <a:avLst/>
          </a:prstGeom>
        </p:spPr>
      </p:pic>
      <p:pic>
        <p:nvPicPr>
          <p:cNvPr id="2580" name="picture 25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45258" y="1482344"/>
            <a:ext cx="1713887" cy="2521472"/>
          </a:xfrm>
          <a:prstGeom prst="rect">
            <a:avLst/>
          </a:prstGeom>
        </p:spPr>
      </p:pic>
      <p:pic>
        <p:nvPicPr>
          <p:cNvPr id="2582" name="picture 25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33662" y="1349586"/>
            <a:ext cx="1677152" cy="2620217"/>
          </a:xfrm>
          <a:prstGeom prst="rect">
            <a:avLst/>
          </a:prstGeom>
        </p:spPr>
      </p:pic>
      <p:pic>
        <p:nvPicPr>
          <p:cNvPr id="2584" name="picture 25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667379" y="1472438"/>
            <a:ext cx="1817646" cy="2537883"/>
          </a:xfrm>
          <a:prstGeom prst="rect">
            <a:avLst/>
          </a:prstGeom>
        </p:spPr>
      </p:pic>
      <p:sp>
        <p:nvSpPr>
          <p:cNvPr id="2586" name="path 2586"/>
          <p:cNvSpPr/>
          <p:nvPr/>
        </p:nvSpPr>
        <p:spPr>
          <a:xfrm>
            <a:off x="3754501" y="2730627"/>
            <a:ext cx="1608454" cy="1247520"/>
          </a:xfrm>
          <a:custGeom>
            <a:avLst/>
            <a:gdLst/>
            <a:ahLst/>
            <a:cxnLst/>
            <a:rect l="0" t="0" r="0" b="0"/>
            <a:pathLst>
              <a:path w="2532" h="1964">
                <a:moveTo>
                  <a:pt x="2384" y="1963"/>
                </a:moveTo>
                <a:lnTo>
                  <a:pt x="1723" y="1941"/>
                </a:lnTo>
                <a:lnTo>
                  <a:pt x="1714" y="1940"/>
                </a:lnTo>
                <a:lnTo>
                  <a:pt x="1698" y="1939"/>
                </a:lnTo>
                <a:cubicBezTo>
                  <a:pt x="1632" y="1937"/>
                  <a:pt x="1577" y="1882"/>
                  <a:pt x="1575" y="1815"/>
                </a:cubicBezTo>
                <a:cubicBezTo>
                  <a:pt x="1572" y="1749"/>
                  <a:pt x="1624" y="1697"/>
                  <a:pt x="1691" y="1699"/>
                </a:cubicBezTo>
                <a:lnTo>
                  <a:pt x="1700" y="1699"/>
                </a:lnTo>
                <a:lnTo>
                  <a:pt x="897" y="897"/>
                </a:lnTo>
                <a:lnTo>
                  <a:pt x="897" y="897"/>
                </a:lnTo>
                <a:lnTo>
                  <a:pt x="0" y="0"/>
                </a:lnTo>
                <a:lnTo>
                  <a:pt x="1137" y="0"/>
                </a:lnTo>
                <a:lnTo>
                  <a:pt x="1465" y="328"/>
                </a:lnTo>
                <a:lnTo>
                  <a:pt x="1465" y="328"/>
                </a:lnTo>
                <a:lnTo>
                  <a:pt x="2268" y="1131"/>
                </a:lnTo>
                <a:lnTo>
                  <a:pt x="2268" y="1122"/>
                </a:lnTo>
                <a:cubicBezTo>
                  <a:pt x="2265" y="1056"/>
                  <a:pt x="2317" y="1004"/>
                  <a:pt x="2384" y="1006"/>
                </a:cubicBezTo>
                <a:cubicBezTo>
                  <a:pt x="2450" y="1008"/>
                  <a:pt x="2505" y="1064"/>
                  <a:pt x="2508" y="1130"/>
                </a:cubicBezTo>
                <a:lnTo>
                  <a:pt x="2508" y="1146"/>
                </a:lnTo>
                <a:lnTo>
                  <a:pt x="2510" y="1155"/>
                </a:lnTo>
                <a:lnTo>
                  <a:pt x="2531" y="1816"/>
                </a:lnTo>
                <a:cubicBezTo>
                  <a:pt x="2532" y="1858"/>
                  <a:pt x="2517" y="1895"/>
                  <a:pt x="2490" y="1922"/>
                </a:cubicBezTo>
                <a:cubicBezTo>
                  <a:pt x="2463" y="1948"/>
                  <a:pt x="2426" y="1964"/>
                  <a:pt x="2384" y="1963"/>
                </a:cubicBez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8" name="textbox 2588"/>
          <p:cNvSpPr/>
          <p:nvPr/>
        </p:nvSpPr>
        <p:spPr>
          <a:xfrm>
            <a:off x="3871277" y="3613086"/>
            <a:ext cx="4690745" cy="1029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2300" kern="0" spc="0" baseline="-1100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03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                             </a:t>
            </a:r>
            <a:r>
              <a:rPr sz="2300" kern="0" spc="0" baseline="-500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04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        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   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工作业绩考评：关注价值贡献，数量型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38020" algn="l" rtl="0" eaLnBrk="0">
              <a:lnSpc>
                <a:spcPct val="97000"/>
              </a:lnSpc>
              <a:spcBef>
                <a:spcPts val="525"/>
              </a:spcBef>
            </a:pP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指标和任务型指标为主</a:t>
            </a: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38655" indent="9525" algn="l" rtl="0" eaLnBrk="0">
              <a:lnSpc>
                <a:spcPct val="139000"/>
              </a:lnSpc>
              <a:spcBef>
                <a:spcPts val="31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能力态度考评：关注行为特征，指标类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型以行为类指标为主。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90" name="textbox 2590"/>
          <p:cNvSpPr/>
          <p:nvPr/>
        </p:nvSpPr>
        <p:spPr>
          <a:xfrm>
            <a:off x="368147" y="3545281"/>
            <a:ext cx="3350259" cy="10217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97000"/>
              </a:lnSpc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数量型指标，上级主管；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8890" algn="l" rtl="0" eaLnBrk="0">
              <a:lnSpc>
                <a:spcPct val="124000"/>
              </a:lnSpc>
              <a:spcBef>
                <a:spcPts val="75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务型指标，考评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人以被考评人的上级主管为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主，其他人为辅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94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行为类指标，往往由员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工评讧（如360度考评）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92" name="textbox 2592"/>
          <p:cNvSpPr/>
          <p:nvPr/>
        </p:nvSpPr>
        <p:spPr>
          <a:xfrm>
            <a:off x="3871277" y="1676717"/>
            <a:ext cx="1360169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</a:pPr>
            <a:r>
              <a:rPr sz="1500" kern="0" spc="-3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01</a:t>
            </a:r>
            <a:r>
              <a:rPr sz="1500" kern="0" spc="1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                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</a:t>
            </a:r>
            <a:r>
              <a:rPr sz="1500" kern="0" spc="-3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02</a:t>
            </a:r>
            <a:endParaRPr sz="1500" dirty="0">
              <a:latin typeface="Impact" panose="020B0806030902050204"/>
              <a:ea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rect 259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96" name="picture 2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29000" y="3071825"/>
            <a:ext cx="5143500" cy="1799082"/>
          </a:xfrm>
          <a:prstGeom prst="rect">
            <a:avLst/>
          </a:prstGeom>
        </p:spPr>
      </p:pic>
      <p:pic>
        <p:nvPicPr>
          <p:cNvPr id="2598" name="picture 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34520" y="1232257"/>
            <a:ext cx="5141551" cy="1580762"/>
          </a:xfrm>
          <a:prstGeom prst="rect">
            <a:avLst/>
          </a:prstGeom>
        </p:spPr>
      </p:pic>
      <p:sp>
        <p:nvSpPr>
          <p:cNvPr id="2600" name="rect 260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02" name="rect 260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04" name="textbox 2604"/>
          <p:cNvSpPr/>
          <p:nvPr/>
        </p:nvSpPr>
        <p:spPr>
          <a:xfrm>
            <a:off x="385124" y="192115"/>
            <a:ext cx="7710169" cy="7219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第六章   评估更新：让战略迭代升级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5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对一般员工的年度评价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06" name="picture 26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608" name="textbox 2608"/>
          <p:cNvSpPr/>
          <p:nvPr/>
        </p:nvSpPr>
        <p:spPr>
          <a:xfrm>
            <a:off x="211632" y="3674440"/>
            <a:ext cx="2765425" cy="10280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0160" algn="l" rtl="0" eaLnBrk="0">
              <a:lnSpc>
                <a:spcPct val="122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一般将等级分为五个或四个：卐越、优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秀、良好、需改进、（不可掍叐）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0160" algn="l" rtl="0" eaLnBrk="0">
              <a:lnSpc>
                <a:spcPct val="124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比例挄照偏态分布，但需要严格挄照比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10" name="textbox 2610"/>
          <p:cNvSpPr/>
          <p:nvPr/>
        </p:nvSpPr>
        <p:spPr>
          <a:xfrm>
            <a:off x="212242" y="1816430"/>
            <a:ext cx="2764789" cy="10267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行个人总结，逐级进行绩效反馈即可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9525" algn="l" rtl="0" eaLnBrk="0">
              <a:lnSpc>
                <a:spcPct val="124000"/>
              </a:lnSpc>
              <a:spcBef>
                <a:spcPts val="75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对一般员工也可以进行工作业绩、能力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态度的考评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权重，没有统一标准，根据实际情冴定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12" name="textbox 2612"/>
          <p:cNvSpPr/>
          <p:nvPr/>
        </p:nvSpPr>
        <p:spPr>
          <a:xfrm>
            <a:off x="559231" y="1343659"/>
            <a:ext cx="2143125" cy="2857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17550" algn="l" rtl="0" eaLnBrk="0">
              <a:lnSpc>
                <a:spcPct val="98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评价内容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14" name="textbox 2614"/>
          <p:cNvSpPr/>
          <p:nvPr/>
        </p:nvSpPr>
        <p:spPr>
          <a:xfrm>
            <a:off x="559231" y="3058160"/>
            <a:ext cx="2143125" cy="2857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17550" algn="l" rtl="0" eaLnBrk="0">
              <a:lnSpc>
                <a:spcPct val="98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评价等级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rect 26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618" name="table 2618"/>
          <p:cNvGraphicFramePr>
            <a:graphicFrameLocks noGrp="1"/>
          </p:cNvGraphicFramePr>
          <p:nvPr/>
        </p:nvGraphicFramePr>
        <p:xfrm>
          <a:off x="3041269" y="1500124"/>
          <a:ext cx="2970529" cy="3143250"/>
        </p:xfrm>
        <a:graphic>
          <a:graphicData uri="http://schemas.openxmlformats.org/drawingml/2006/table">
            <a:tbl>
              <a:tblPr/>
              <a:tblGrid>
                <a:gridCol w="2970529"/>
              </a:tblGrid>
              <a:tr h="923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9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8455" indent="10795" algn="l" rtl="0" eaLnBrk="0">
                        <a:lnSpc>
                          <a:spcPct val="1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u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工作考核结果决定年度绩效兑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现系数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9250" algn="l" rtl="0" eaLnBrk="0">
                        <a:lnSpc>
                          <a:spcPct val="89000"/>
                        </a:lnSpc>
                        <a:spcBef>
                          <a:spcPts val="148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u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工作考核结果影响职级晋升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97510" algn="l" rtl="0" eaLnBrk="0">
                        <a:lnSpc>
                          <a:spcPts val="2880"/>
                        </a:lnSpc>
                      </a:pP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（通常以过去三年为基准）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20" name="rect 2620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22" name="rect 2622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24" name="textbox 2624"/>
          <p:cNvSpPr/>
          <p:nvPr/>
        </p:nvSpPr>
        <p:spPr>
          <a:xfrm>
            <a:off x="385124" y="192115"/>
            <a:ext cx="7710169" cy="722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第六章   评估更新：让战略迭代升级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对考评结果的奖惩兑现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26" name="picture 26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628" name="textbox 2628"/>
          <p:cNvSpPr/>
          <p:nvPr/>
        </p:nvSpPr>
        <p:spPr>
          <a:xfrm>
            <a:off x="420878" y="2827731"/>
            <a:ext cx="2315845" cy="16675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比例式：CEO根据年初硬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88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仗完成情冴确定比例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0795" algn="l" rtl="0" eaLnBrk="0">
              <a:lnSpc>
                <a:spcPct val="190000"/>
              </a:lnSpc>
              <a:spcBef>
                <a:spcPts val="41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打分掋名式：民主集中制打分，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给出掋名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一抂手拍板式：由一抂手决定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30" name="textbox 2630"/>
          <p:cNvSpPr/>
          <p:nvPr/>
        </p:nvSpPr>
        <p:spPr>
          <a:xfrm>
            <a:off x="6368948" y="2899105"/>
            <a:ext cx="2459989" cy="1303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作为绩效分配的依据，但是会影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685" algn="l" rtl="0" eaLnBrk="0">
              <a:lnSpc>
                <a:spcPts val="288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响评优、选拔、培讦等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0160" algn="l" rtl="0" eaLnBrk="0">
              <a:lnSpc>
                <a:spcPct val="190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能力态度考评不佳的也要制定提升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32" name="textbox 2632"/>
          <p:cNvSpPr/>
          <p:nvPr/>
        </p:nvSpPr>
        <p:spPr>
          <a:xfrm>
            <a:off x="357162" y="1500136"/>
            <a:ext cx="2334260" cy="92456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5575" algn="l" rtl="0" eaLnBrk="0">
              <a:lnSpc>
                <a:spcPts val="1850"/>
              </a:lnSpc>
            </a:pP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对硬仗完成结果的激励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34" name="textbox 2634"/>
          <p:cNvSpPr/>
          <p:nvPr/>
        </p:nvSpPr>
        <p:spPr>
          <a:xfrm>
            <a:off x="3357498" y="1500136"/>
            <a:ext cx="2334260" cy="924560"/>
          </a:xfrm>
          <a:prstGeom prst="rect">
            <a:avLst/>
          </a:prstGeom>
          <a:solidFill>
            <a:srgbClr val="40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62940" indent="-201930" algn="l" rtl="0" eaLnBrk="0">
              <a:lnSpc>
                <a:spcPct val="105000"/>
              </a:lnSpc>
            </a:pP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对个人业绩考评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结果的应用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36" name="textbox 2636"/>
          <p:cNvSpPr/>
          <p:nvPr/>
        </p:nvSpPr>
        <p:spPr>
          <a:xfrm>
            <a:off x="6286500" y="1500136"/>
            <a:ext cx="2334260" cy="92456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63575" indent="-405130" algn="l" rtl="0" eaLnBrk="0">
              <a:lnSpc>
                <a:spcPct val="105000"/>
              </a:lnSpc>
            </a:pP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对个人能力态度考评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结果的应用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rect 26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640" name="table 2640"/>
          <p:cNvGraphicFramePr>
            <a:graphicFrameLocks noGrp="1"/>
          </p:cNvGraphicFramePr>
          <p:nvPr/>
        </p:nvGraphicFramePr>
        <p:xfrm>
          <a:off x="636562" y="1850974"/>
          <a:ext cx="2941319" cy="2226945"/>
        </p:xfrm>
        <a:graphic>
          <a:graphicData uri="http://schemas.openxmlformats.org/drawingml/2006/table">
            <a:tbl>
              <a:tblPr>
                <a:solidFill>
                  <a:srgbClr val="F2F2F2"/>
                </a:solidFill>
              </a:tblPr>
              <a:tblGrid>
                <a:gridCol w="683259"/>
                <a:gridCol w="2258060"/>
              </a:tblGrid>
              <a:tr h="22269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205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855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一致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272" name="group 272"/>
          <p:cNvGrpSpPr/>
          <p:nvPr/>
        </p:nvGrpSpPr>
        <p:grpSpPr>
          <a:xfrm rot="21600000">
            <a:off x="5390007" y="1633473"/>
            <a:ext cx="1850897" cy="2577541"/>
            <a:chOff x="0" y="0"/>
            <a:chExt cx="1850897" cy="2577541"/>
          </a:xfrm>
        </p:grpSpPr>
        <p:grpSp>
          <p:nvGrpSpPr>
            <p:cNvPr id="274" name="group 274"/>
            <p:cNvGrpSpPr/>
            <p:nvPr/>
          </p:nvGrpSpPr>
          <p:grpSpPr>
            <a:xfrm rot="21600000">
              <a:off x="0" y="0"/>
              <a:ext cx="1850897" cy="2577541"/>
              <a:chOff x="0" y="0"/>
              <a:chExt cx="1850897" cy="2577541"/>
            </a:xfrm>
          </p:grpSpPr>
          <p:sp>
            <p:nvSpPr>
              <p:cNvPr id="2642" name="path 2642"/>
              <p:cNvSpPr/>
              <p:nvPr/>
            </p:nvSpPr>
            <p:spPr>
              <a:xfrm>
                <a:off x="52577" y="496659"/>
                <a:ext cx="1760728" cy="2025636"/>
              </a:xfrm>
              <a:custGeom>
                <a:avLst/>
                <a:gdLst/>
                <a:ahLst/>
                <a:cxnLst/>
                <a:rect l="0" t="0" r="0" b="0"/>
                <a:pathLst>
                  <a:path w="2772" h="3189">
                    <a:moveTo>
                      <a:pt x="2762" y="2386"/>
                    </a:moveTo>
                    <a:lnTo>
                      <a:pt x="2762" y="803"/>
                    </a:lnTo>
                    <a:lnTo>
                      <a:pt x="1386" y="8"/>
                    </a:lnTo>
                    <a:lnTo>
                      <a:pt x="10" y="803"/>
                    </a:lnTo>
                    <a:lnTo>
                      <a:pt x="10" y="2386"/>
                    </a:lnTo>
                    <a:lnTo>
                      <a:pt x="1386" y="3181"/>
                    </a:lnTo>
                    <a:lnTo>
                      <a:pt x="2762" y="2386"/>
                    </a:lnTo>
                    <a:close/>
                    <a:moveTo>
                      <a:pt x="10" y="803"/>
                    </a:moveTo>
                    <a:lnTo>
                      <a:pt x="2762" y="803"/>
                    </a:lnTo>
                    <a:lnTo>
                      <a:pt x="1386" y="3177"/>
                    </a:lnTo>
                    <a:lnTo>
                      <a:pt x="10" y="803"/>
                    </a:lnTo>
                    <a:close/>
                    <a:moveTo>
                      <a:pt x="1386" y="12"/>
                    </a:moveTo>
                    <a:lnTo>
                      <a:pt x="10" y="2386"/>
                    </a:lnTo>
                    <a:lnTo>
                      <a:pt x="2762" y="2386"/>
                    </a:lnTo>
                    <a:lnTo>
                      <a:pt x="1386" y="12"/>
                    </a:lnTo>
                    <a:close/>
                    <a:moveTo>
                      <a:pt x="10" y="803"/>
                    </a:moveTo>
                    <a:lnTo>
                      <a:pt x="2762" y="2386"/>
                    </a:lnTo>
                    <a:moveTo>
                      <a:pt x="10" y="2386"/>
                    </a:moveTo>
                    <a:lnTo>
                      <a:pt x="2762" y="803"/>
                    </a:lnTo>
                    <a:moveTo>
                      <a:pt x="1386" y="12"/>
                    </a:moveTo>
                    <a:lnTo>
                      <a:pt x="1386" y="3177"/>
                    </a:lnTo>
                  </a:path>
                </a:pathLst>
              </a:custGeom>
              <a:noFill/>
              <a:ln w="12700" cap="flat">
                <a:solidFill>
                  <a:srgbClr val="BFBFBF"/>
                </a:solidFill>
                <a:prstDash val="solid"/>
                <a:miter lim="8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4" name="path 2644"/>
              <p:cNvSpPr/>
              <p:nvPr/>
            </p:nvSpPr>
            <p:spPr>
              <a:xfrm>
                <a:off x="61976" y="510666"/>
                <a:ext cx="1739391" cy="1499616"/>
              </a:xfrm>
              <a:custGeom>
                <a:avLst/>
                <a:gdLst/>
                <a:ahLst/>
                <a:cxnLst/>
                <a:rect l="0" t="0" r="0" b="0"/>
                <a:pathLst>
                  <a:path w="2739" h="2361">
                    <a:moveTo>
                      <a:pt x="0" y="2361"/>
                    </a:moveTo>
                    <a:lnTo>
                      <a:pt x="1369" y="0"/>
                    </a:lnTo>
                    <a:lnTo>
                      <a:pt x="2739" y="2361"/>
                    </a:lnTo>
                    <a:lnTo>
                      <a:pt x="0" y="2361"/>
                    </a:lnTo>
                    <a:close/>
                  </a:path>
                </a:pathLst>
              </a:custGeom>
              <a:solidFill>
                <a:srgbClr val="000000">
                  <a:alpha val="5098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6" name="path 2646"/>
              <p:cNvSpPr/>
              <p:nvPr/>
            </p:nvSpPr>
            <p:spPr>
              <a:xfrm>
                <a:off x="19050" y="985266"/>
                <a:ext cx="77723" cy="77723"/>
              </a:xfrm>
              <a:custGeom>
                <a:avLst/>
                <a:gdLst/>
                <a:ahLst/>
                <a:cxnLst/>
                <a:rect l="0" t="0" r="0" b="0"/>
                <a:pathLst>
                  <a:path w="122" h="122">
                    <a:moveTo>
                      <a:pt x="0" y="61"/>
                    </a:moveTo>
                    <a:cubicBezTo>
                      <a:pt x="0" y="27"/>
                      <a:pt x="27" y="0"/>
                      <a:pt x="61" y="0"/>
                    </a:cubicBez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cubicBezTo>
                      <a:pt x="95" y="0"/>
                      <a:pt x="122" y="27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lnTo>
                      <a:pt x="122" y="61"/>
                    </a:lnTo>
                    <a:cubicBezTo>
                      <a:pt x="122" y="95"/>
                      <a:pt x="95" y="122"/>
                      <a:pt x="61" y="122"/>
                    </a:cubicBezTo>
                    <a:cubicBezTo>
                      <a:pt x="61" y="122"/>
                      <a:pt x="61" y="122"/>
                      <a:pt x="61" y="122"/>
                    </a:cubicBezTo>
                    <a:lnTo>
                      <a:pt x="61" y="122"/>
                    </a:lnTo>
                    <a:cubicBezTo>
                      <a:pt x="27" y="122"/>
                      <a:pt x="0" y="95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8" name="path 2648"/>
              <p:cNvSpPr/>
              <p:nvPr/>
            </p:nvSpPr>
            <p:spPr>
              <a:xfrm>
                <a:off x="0" y="966216"/>
                <a:ext cx="115823" cy="115823"/>
              </a:xfrm>
              <a:custGeom>
                <a:avLst/>
                <a:gdLst/>
                <a:ahLst/>
                <a:cxnLst/>
                <a:rect l="0" t="0" r="0" b="0"/>
                <a:pathLst>
                  <a:path w="182" h="182">
                    <a:moveTo>
                      <a:pt x="30" y="91"/>
                    </a:moveTo>
                    <a:cubicBezTo>
                      <a:pt x="30" y="57"/>
                      <a:pt x="57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lnTo>
                      <a:pt x="91" y="30"/>
                    </a:lnTo>
                    <a:cubicBezTo>
                      <a:pt x="125" y="30"/>
                      <a:pt x="152" y="57"/>
                      <a:pt x="152" y="91"/>
                    </a:cubicBezTo>
                    <a:cubicBezTo>
                      <a:pt x="152" y="91"/>
                      <a:pt x="152" y="91"/>
                      <a:pt x="152" y="91"/>
                    </a:cubicBezTo>
                    <a:lnTo>
                      <a:pt x="152" y="91"/>
                    </a:lnTo>
                    <a:cubicBezTo>
                      <a:pt x="152" y="125"/>
                      <a:pt x="125" y="152"/>
                      <a:pt x="91" y="152"/>
                    </a:cubicBezTo>
                    <a:cubicBezTo>
                      <a:pt x="91" y="152"/>
                      <a:pt x="91" y="152"/>
                      <a:pt x="91" y="152"/>
                    </a:cubicBezTo>
                    <a:lnTo>
                      <a:pt x="91" y="152"/>
                    </a:lnTo>
                    <a:cubicBezTo>
                      <a:pt x="57" y="152"/>
                      <a:pt x="30" y="125"/>
                      <a:pt x="30" y="91"/>
                    </a:cubicBezTo>
                    <a:cubicBezTo>
                      <a:pt x="30" y="91"/>
                      <a:pt x="30" y="91"/>
                      <a:pt x="30" y="91"/>
                    </a:cubicBezTo>
                  </a:path>
                </a:pathLst>
              </a:custGeom>
              <a:noFill/>
              <a:ln w="38100" cap="flat">
                <a:solidFill>
                  <a:srgbClr val="7F7F7F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0" name="path 2650"/>
              <p:cNvSpPr/>
              <p:nvPr/>
            </p:nvSpPr>
            <p:spPr>
              <a:xfrm>
                <a:off x="1754124" y="985266"/>
                <a:ext cx="77723" cy="77723"/>
              </a:xfrm>
              <a:custGeom>
                <a:avLst/>
                <a:gdLst/>
                <a:ahLst/>
                <a:cxnLst/>
                <a:rect l="0" t="0" r="0" b="0"/>
                <a:pathLst>
                  <a:path w="122" h="122">
                    <a:moveTo>
                      <a:pt x="0" y="61"/>
                    </a:moveTo>
                    <a:cubicBezTo>
                      <a:pt x="0" y="27"/>
                      <a:pt x="27" y="0"/>
                      <a:pt x="61" y="0"/>
                    </a:cubicBez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cubicBezTo>
                      <a:pt x="95" y="0"/>
                      <a:pt x="122" y="27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lnTo>
                      <a:pt x="122" y="61"/>
                    </a:lnTo>
                    <a:cubicBezTo>
                      <a:pt x="122" y="95"/>
                      <a:pt x="95" y="122"/>
                      <a:pt x="61" y="122"/>
                    </a:cubicBezTo>
                    <a:cubicBezTo>
                      <a:pt x="61" y="122"/>
                      <a:pt x="61" y="122"/>
                      <a:pt x="61" y="122"/>
                    </a:cubicBezTo>
                    <a:lnTo>
                      <a:pt x="61" y="122"/>
                    </a:lnTo>
                    <a:cubicBezTo>
                      <a:pt x="27" y="122"/>
                      <a:pt x="0" y="95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2" name="path 2652"/>
              <p:cNvSpPr/>
              <p:nvPr/>
            </p:nvSpPr>
            <p:spPr>
              <a:xfrm>
                <a:off x="1735074" y="966216"/>
                <a:ext cx="115823" cy="115823"/>
              </a:xfrm>
              <a:custGeom>
                <a:avLst/>
                <a:gdLst/>
                <a:ahLst/>
                <a:cxnLst/>
                <a:rect l="0" t="0" r="0" b="0"/>
                <a:pathLst>
                  <a:path w="182" h="182">
                    <a:moveTo>
                      <a:pt x="30" y="91"/>
                    </a:moveTo>
                    <a:cubicBezTo>
                      <a:pt x="30" y="57"/>
                      <a:pt x="57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lnTo>
                      <a:pt x="91" y="30"/>
                    </a:lnTo>
                    <a:cubicBezTo>
                      <a:pt x="125" y="30"/>
                      <a:pt x="152" y="57"/>
                      <a:pt x="152" y="91"/>
                    </a:cubicBezTo>
                    <a:cubicBezTo>
                      <a:pt x="152" y="91"/>
                      <a:pt x="152" y="91"/>
                      <a:pt x="152" y="91"/>
                    </a:cubicBezTo>
                    <a:lnTo>
                      <a:pt x="152" y="91"/>
                    </a:lnTo>
                    <a:cubicBezTo>
                      <a:pt x="152" y="125"/>
                      <a:pt x="125" y="152"/>
                      <a:pt x="91" y="152"/>
                    </a:cubicBezTo>
                    <a:cubicBezTo>
                      <a:pt x="91" y="152"/>
                      <a:pt x="91" y="152"/>
                      <a:pt x="91" y="152"/>
                    </a:cubicBezTo>
                    <a:lnTo>
                      <a:pt x="91" y="152"/>
                    </a:lnTo>
                    <a:cubicBezTo>
                      <a:pt x="57" y="152"/>
                      <a:pt x="30" y="125"/>
                      <a:pt x="30" y="91"/>
                    </a:cubicBezTo>
                    <a:cubicBezTo>
                      <a:pt x="30" y="91"/>
                      <a:pt x="30" y="91"/>
                      <a:pt x="30" y="91"/>
                    </a:cubicBezTo>
                  </a:path>
                </a:pathLst>
              </a:custGeom>
              <a:noFill/>
              <a:ln w="38100" cap="flat">
                <a:solidFill>
                  <a:srgbClr val="7F7F7F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4" name="path 2654"/>
              <p:cNvSpPr/>
              <p:nvPr/>
            </p:nvSpPr>
            <p:spPr>
              <a:xfrm>
                <a:off x="893064" y="2480805"/>
                <a:ext cx="77723" cy="77685"/>
              </a:xfrm>
              <a:custGeom>
                <a:avLst/>
                <a:gdLst/>
                <a:ahLst/>
                <a:cxnLst/>
                <a:rect l="0" t="0" r="0" b="0"/>
                <a:pathLst>
                  <a:path w="122" h="122">
                    <a:moveTo>
                      <a:pt x="0" y="61"/>
                    </a:moveTo>
                    <a:cubicBezTo>
                      <a:pt x="0" y="27"/>
                      <a:pt x="27" y="0"/>
                      <a:pt x="61" y="0"/>
                    </a:cubicBez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cubicBezTo>
                      <a:pt x="94" y="0"/>
                      <a:pt x="122" y="27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lnTo>
                      <a:pt x="122" y="61"/>
                    </a:lnTo>
                    <a:cubicBezTo>
                      <a:pt x="122" y="94"/>
                      <a:pt x="94" y="122"/>
                      <a:pt x="61" y="122"/>
                    </a:cubicBezTo>
                    <a:cubicBezTo>
                      <a:pt x="61" y="122"/>
                      <a:pt x="61" y="122"/>
                      <a:pt x="61" y="122"/>
                    </a:cubicBezTo>
                    <a:lnTo>
                      <a:pt x="61" y="122"/>
                    </a:lnTo>
                    <a:cubicBezTo>
                      <a:pt x="27" y="122"/>
                      <a:pt x="0" y="94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6" name="path 2656"/>
              <p:cNvSpPr/>
              <p:nvPr/>
            </p:nvSpPr>
            <p:spPr>
              <a:xfrm>
                <a:off x="874014" y="2461755"/>
                <a:ext cx="115823" cy="115785"/>
              </a:xfrm>
              <a:custGeom>
                <a:avLst/>
                <a:gdLst/>
                <a:ahLst/>
                <a:cxnLst/>
                <a:rect l="0" t="0" r="0" b="0"/>
                <a:pathLst>
                  <a:path w="182" h="182">
                    <a:moveTo>
                      <a:pt x="30" y="91"/>
                    </a:moveTo>
                    <a:cubicBezTo>
                      <a:pt x="30" y="57"/>
                      <a:pt x="57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lnTo>
                      <a:pt x="91" y="30"/>
                    </a:lnTo>
                    <a:cubicBezTo>
                      <a:pt x="124" y="30"/>
                      <a:pt x="152" y="57"/>
                      <a:pt x="152" y="91"/>
                    </a:cubicBezTo>
                    <a:cubicBezTo>
                      <a:pt x="152" y="91"/>
                      <a:pt x="152" y="91"/>
                      <a:pt x="152" y="91"/>
                    </a:cubicBezTo>
                    <a:lnTo>
                      <a:pt x="152" y="91"/>
                    </a:lnTo>
                    <a:cubicBezTo>
                      <a:pt x="152" y="124"/>
                      <a:pt x="124" y="152"/>
                      <a:pt x="91" y="152"/>
                    </a:cubicBezTo>
                    <a:cubicBezTo>
                      <a:pt x="91" y="152"/>
                      <a:pt x="91" y="152"/>
                      <a:pt x="91" y="152"/>
                    </a:cubicBezTo>
                    <a:lnTo>
                      <a:pt x="91" y="152"/>
                    </a:lnTo>
                    <a:cubicBezTo>
                      <a:pt x="57" y="152"/>
                      <a:pt x="30" y="124"/>
                      <a:pt x="30" y="91"/>
                    </a:cubicBezTo>
                    <a:cubicBezTo>
                      <a:pt x="30" y="91"/>
                      <a:pt x="30" y="91"/>
                      <a:pt x="30" y="91"/>
                    </a:cubicBezTo>
                  </a:path>
                </a:pathLst>
              </a:custGeom>
              <a:noFill/>
              <a:ln w="38100" cap="flat">
                <a:solidFill>
                  <a:srgbClr val="7F7F7F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8" name="path 2658"/>
              <p:cNvSpPr/>
              <p:nvPr/>
            </p:nvSpPr>
            <p:spPr>
              <a:xfrm>
                <a:off x="513079" y="9525"/>
                <a:ext cx="824738" cy="824738"/>
              </a:xfrm>
              <a:custGeom>
                <a:avLst/>
                <a:gdLst/>
                <a:ahLst/>
                <a:cxnLst/>
                <a:rect l="0" t="0" r="0" b="0"/>
                <a:pathLst>
                  <a:path w="1298" h="1298">
                    <a:moveTo>
                      <a:pt x="0" y="649"/>
                    </a:moveTo>
                    <a:cubicBezTo>
                      <a:pt x="0" y="290"/>
                      <a:pt x="290" y="0"/>
                      <a:pt x="649" y="0"/>
                    </a:cubicBezTo>
                    <a:cubicBezTo>
                      <a:pt x="649" y="0"/>
                      <a:pt x="649" y="0"/>
                      <a:pt x="649" y="0"/>
                    </a:cubicBezTo>
                    <a:lnTo>
                      <a:pt x="649" y="0"/>
                    </a:lnTo>
                    <a:cubicBezTo>
                      <a:pt x="1008" y="0"/>
                      <a:pt x="1298" y="290"/>
                      <a:pt x="1298" y="649"/>
                    </a:cubicBezTo>
                    <a:cubicBezTo>
                      <a:pt x="1298" y="649"/>
                      <a:pt x="1298" y="649"/>
                      <a:pt x="1298" y="649"/>
                    </a:cubicBezTo>
                    <a:lnTo>
                      <a:pt x="1298" y="649"/>
                    </a:lnTo>
                    <a:cubicBezTo>
                      <a:pt x="1298" y="1008"/>
                      <a:pt x="1008" y="1298"/>
                      <a:pt x="649" y="1298"/>
                    </a:cubicBezTo>
                    <a:cubicBezTo>
                      <a:pt x="649" y="1298"/>
                      <a:pt x="649" y="1298"/>
                      <a:pt x="649" y="1298"/>
                    </a:cubicBezTo>
                    <a:lnTo>
                      <a:pt x="649" y="1298"/>
                    </a:lnTo>
                    <a:cubicBezTo>
                      <a:pt x="290" y="1298"/>
                      <a:pt x="0" y="1008"/>
                      <a:pt x="0" y="649"/>
                    </a:cubicBezTo>
                    <a:cubicBezTo>
                      <a:pt x="0" y="649"/>
                      <a:pt x="0" y="649"/>
                      <a:pt x="0" y="649"/>
                    </a:cubicBezTo>
                  </a:path>
                </a:pathLst>
              </a:custGeom>
              <a:solidFill>
                <a:srgbClr val="006666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0" name="path 2660"/>
              <p:cNvSpPr/>
              <p:nvPr/>
            </p:nvSpPr>
            <p:spPr>
              <a:xfrm>
                <a:off x="503554" y="0"/>
                <a:ext cx="843788" cy="843788"/>
              </a:xfrm>
              <a:custGeom>
                <a:avLst/>
                <a:gdLst/>
                <a:ahLst/>
                <a:cxnLst/>
                <a:rect l="0" t="0" r="0" b="0"/>
                <a:pathLst>
                  <a:path w="1328" h="1328">
                    <a:moveTo>
                      <a:pt x="15" y="664"/>
                    </a:moveTo>
                    <a:cubicBezTo>
                      <a:pt x="15" y="305"/>
                      <a:pt x="305" y="15"/>
                      <a:pt x="664" y="15"/>
                    </a:cubicBezTo>
                    <a:cubicBezTo>
                      <a:pt x="664" y="15"/>
                      <a:pt x="664" y="15"/>
                      <a:pt x="664" y="15"/>
                    </a:cubicBezTo>
                    <a:lnTo>
                      <a:pt x="664" y="15"/>
                    </a:lnTo>
                    <a:cubicBezTo>
                      <a:pt x="1023" y="15"/>
                      <a:pt x="1313" y="305"/>
                      <a:pt x="1313" y="664"/>
                    </a:cubicBezTo>
                    <a:cubicBezTo>
                      <a:pt x="1313" y="664"/>
                      <a:pt x="1313" y="664"/>
                      <a:pt x="1313" y="664"/>
                    </a:cubicBezTo>
                    <a:lnTo>
                      <a:pt x="1313" y="664"/>
                    </a:lnTo>
                    <a:cubicBezTo>
                      <a:pt x="1313" y="1023"/>
                      <a:pt x="1023" y="1313"/>
                      <a:pt x="664" y="1313"/>
                    </a:cubicBezTo>
                    <a:cubicBezTo>
                      <a:pt x="664" y="1313"/>
                      <a:pt x="664" y="1313"/>
                      <a:pt x="664" y="1313"/>
                    </a:cubicBezTo>
                    <a:lnTo>
                      <a:pt x="664" y="1313"/>
                    </a:lnTo>
                    <a:cubicBezTo>
                      <a:pt x="305" y="1313"/>
                      <a:pt x="15" y="1023"/>
                      <a:pt x="15" y="664"/>
                    </a:cubicBezTo>
                    <a:cubicBezTo>
                      <a:pt x="15" y="664"/>
                      <a:pt x="15" y="664"/>
                      <a:pt x="15" y="664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2" name="path 2662"/>
              <p:cNvSpPr/>
              <p:nvPr/>
            </p:nvSpPr>
            <p:spPr>
              <a:xfrm>
                <a:off x="729106" y="231775"/>
                <a:ext cx="406780" cy="406908"/>
              </a:xfrm>
              <a:custGeom>
                <a:avLst/>
                <a:gdLst/>
                <a:ahLst/>
                <a:cxnLst/>
                <a:rect l="0" t="0" r="0" b="0"/>
                <a:pathLst>
                  <a:path w="640" h="64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7" y="640"/>
                      <a:pt x="640" y="497"/>
                      <a:pt x="640" y="320"/>
                    </a:cubicBezTo>
                    <a:cubicBezTo>
                      <a:pt x="640" y="143"/>
                      <a:pt x="497" y="0"/>
                      <a:pt x="320" y="0"/>
                    </a:cubicBezTo>
                    <a:moveTo>
                      <a:pt x="356" y="574"/>
                    </a:moveTo>
                    <a:cubicBezTo>
                      <a:pt x="356" y="524"/>
                      <a:pt x="356" y="524"/>
                      <a:pt x="356" y="524"/>
                    </a:cubicBezTo>
                    <a:cubicBezTo>
                      <a:pt x="356" y="505"/>
                      <a:pt x="339" y="491"/>
                      <a:pt x="323" y="491"/>
                    </a:cubicBezTo>
                    <a:cubicBezTo>
                      <a:pt x="303" y="491"/>
                      <a:pt x="290" y="505"/>
                      <a:pt x="290" y="524"/>
                    </a:cubicBezTo>
                    <a:cubicBezTo>
                      <a:pt x="290" y="574"/>
                      <a:pt x="290" y="574"/>
                      <a:pt x="290" y="574"/>
                    </a:cubicBezTo>
                    <a:cubicBezTo>
                      <a:pt x="174" y="560"/>
                      <a:pt x="83" y="469"/>
                      <a:pt x="69" y="356"/>
                    </a:cubicBezTo>
                    <a:cubicBezTo>
                      <a:pt x="116" y="356"/>
                      <a:pt x="116" y="356"/>
                      <a:pt x="116" y="356"/>
                    </a:cubicBezTo>
                    <a:cubicBezTo>
                      <a:pt x="132" y="356"/>
                      <a:pt x="146" y="339"/>
                      <a:pt x="146" y="323"/>
                    </a:cubicBezTo>
                    <a:cubicBezTo>
                      <a:pt x="146" y="303"/>
                      <a:pt x="132" y="290"/>
                      <a:pt x="116" y="290"/>
                    </a:cubicBezTo>
                    <a:cubicBezTo>
                      <a:pt x="66" y="290"/>
                      <a:pt x="66" y="290"/>
                      <a:pt x="66" y="290"/>
                    </a:cubicBezTo>
                    <a:cubicBezTo>
                      <a:pt x="80" y="174"/>
                      <a:pt x="174" y="83"/>
                      <a:pt x="287" y="69"/>
                    </a:cubicBez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7" y="129"/>
                      <a:pt x="301" y="146"/>
                      <a:pt x="320" y="146"/>
                    </a:cubicBezTo>
                    <a:cubicBezTo>
                      <a:pt x="337" y="146"/>
                      <a:pt x="353" y="129"/>
                      <a:pt x="353" y="113"/>
                    </a:cubicBezTo>
                    <a:cubicBezTo>
                      <a:pt x="353" y="69"/>
                      <a:pt x="353" y="69"/>
                      <a:pt x="353" y="69"/>
                    </a:cubicBezTo>
                    <a:cubicBezTo>
                      <a:pt x="466" y="83"/>
                      <a:pt x="557" y="174"/>
                      <a:pt x="574" y="287"/>
                    </a:cubicBezTo>
                    <a:cubicBezTo>
                      <a:pt x="524" y="287"/>
                      <a:pt x="524" y="287"/>
                      <a:pt x="524" y="287"/>
                    </a:cubicBezTo>
                    <a:cubicBezTo>
                      <a:pt x="508" y="287"/>
                      <a:pt x="494" y="301"/>
                      <a:pt x="494" y="320"/>
                    </a:cubicBezTo>
                    <a:cubicBezTo>
                      <a:pt x="494" y="337"/>
                      <a:pt x="508" y="353"/>
                      <a:pt x="524" y="353"/>
                    </a:cubicBezTo>
                    <a:cubicBezTo>
                      <a:pt x="574" y="353"/>
                      <a:pt x="574" y="353"/>
                      <a:pt x="574" y="353"/>
                    </a:cubicBezTo>
                    <a:cubicBezTo>
                      <a:pt x="560" y="466"/>
                      <a:pt x="469" y="557"/>
                      <a:pt x="356" y="574"/>
                    </a:cubicBezTo>
                    <a:moveTo>
                      <a:pt x="342" y="259"/>
                    </a:moveTo>
                    <a:cubicBezTo>
                      <a:pt x="193" y="190"/>
                      <a:pt x="193" y="190"/>
                      <a:pt x="193" y="190"/>
                    </a:cubicBezTo>
                    <a:cubicBezTo>
                      <a:pt x="259" y="342"/>
                      <a:pt x="259" y="342"/>
                      <a:pt x="259" y="342"/>
                    </a:cubicBezTo>
                    <a:cubicBezTo>
                      <a:pt x="268" y="356"/>
                      <a:pt x="284" y="375"/>
                      <a:pt x="301" y="381"/>
                    </a:cubicBezTo>
                    <a:cubicBezTo>
                      <a:pt x="450" y="450"/>
                      <a:pt x="450" y="450"/>
                      <a:pt x="450" y="450"/>
                    </a:cubicBezTo>
                    <a:cubicBezTo>
                      <a:pt x="381" y="298"/>
                      <a:pt x="381" y="298"/>
                      <a:pt x="381" y="298"/>
                    </a:cubicBezTo>
                    <a:cubicBezTo>
                      <a:pt x="375" y="284"/>
                      <a:pt x="359" y="265"/>
                      <a:pt x="342" y="259"/>
                    </a:cubicBezTo>
                    <a:moveTo>
                      <a:pt x="339" y="339"/>
                    </a:moveTo>
                    <a:cubicBezTo>
                      <a:pt x="328" y="348"/>
                      <a:pt x="312" y="348"/>
                      <a:pt x="303" y="339"/>
                    </a:cubicBezTo>
                    <a:cubicBezTo>
                      <a:pt x="292" y="328"/>
                      <a:pt x="292" y="312"/>
                      <a:pt x="303" y="301"/>
                    </a:cubicBezTo>
                    <a:cubicBezTo>
                      <a:pt x="312" y="292"/>
                      <a:pt x="328" y="292"/>
                      <a:pt x="339" y="301"/>
                    </a:cubicBezTo>
                    <a:cubicBezTo>
                      <a:pt x="350" y="312"/>
                      <a:pt x="350" y="328"/>
                      <a:pt x="339" y="339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64" name="textbox 2664"/>
            <p:cNvSpPr/>
            <p:nvPr/>
          </p:nvSpPr>
          <p:spPr>
            <a:xfrm>
              <a:off x="-12700" y="-12700"/>
              <a:ext cx="1876425" cy="26238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50545" algn="l" rtl="0" eaLnBrk="0">
                <a:lnSpc>
                  <a:spcPts val="1860"/>
                </a:lnSpc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战略评估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76" name="group 276"/>
          <p:cNvGrpSpPr/>
          <p:nvPr/>
        </p:nvGrpSpPr>
        <p:grpSpPr>
          <a:xfrm rot="21600000">
            <a:off x="1357249" y="2368423"/>
            <a:ext cx="1646701" cy="1192529"/>
            <a:chOff x="0" y="0"/>
            <a:chExt cx="1646701" cy="1192529"/>
          </a:xfrm>
        </p:grpSpPr>
        <p:sp>
          <p:nvSpPr>
            <p:cNvPr id="2666" name="path 2666"/>
            <p:cNvSpPr/>
            <p:nvPr/>
          </p:nvSpPr>
          <p:spPr>
            <a:xfrm>
              <a:off x="0" y="0"/>
              <a:ext cx="1500250" cy="1192529"/>
            </a:xfrm>
            <a:custGeom>
              <a:avLst/>
              <a:gdLst/>
              <a:ahLst/>
              <a:cxnLst/>
              <a:rect l="0" t="0" r="0" b="0"/>
              <a:pathLst>
                <a:path w="2362" h="1877">
                  <a:moveTo>
                    <a:pt x="0" y="938"/>
                  </a:moveTo>
                  <a:cubicBezTo>
                    <a:pt x="0" y="420"/>
                    <a:pt x="529" y="0"/>
                    <a:pt x="1181" y="0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181" y="0"/>
                  </a:lnTo>
                  <a:cubicBezTo>
                    <a:pt x="1833" y="0"/>
                    <a:pt x="2362" y="420"/>
                    <a:pt x="2362" y="938"/>
                  </a:cubicBezTo>
                  <a:cubicBezTo>
                    <a:pt x="2362" y="938"/>
                    <a:pt x="2362" y="938"/>
                    <a:pt x="2362" y="938"/>
                  </a:cubicBezTo>
                  <a:lnTo>
                    <a:pt x="2362" y="938"/>
                  </a:lnTo>
                  <a:cubicBezTo>
                    <a:pt x="2362" y="1457"/>
                    <a:pt x="1833" y="1877"/>
                    <a:pt x="1181" y="1877"/>
                  </a:cubicBezTo>
                  <a:cubicBezTo>
                    <a:pt x="1181" y="1877"/>
                    <a:pt x="1181" y="1877"/>
                    <a:pt x="1181" y="1877"/>
                  </a:cubicBezTo>
                  <a:lnTo>
                    <a:pt x="1181" y="1877"/>
                  </a:lnTo>
                  <a:cubicBezTo>
                    <a:pt x="529" y="1877"/>
                    <a:pt x="0" y="1457"/>
                    <a:pt x="0" y="938"/>
                  </a:cubicBezTo>
                  <a:cubicBezTo>
                    <a:pt x="0" y="938"/>
                    <a:pt x="0" y="938"/>
                    <a:pt x="0" y="938"/>
                  </a:cubicBezTo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68" name="path 2668"/>
            <p:cNvSpPr/>
            <p:nvPr/>
          </p:nvSpPr>
          <p:spPr>
            <a:xfrm>
              <a:off x="1139424" y="761324"/>
              <a:ext cx="507276" cy="351236"/>
            </a:xfrm>
            <a:custGeom>
              <a:avLst/>
              <a:gdLst/>
              <a:ahLst/>
              <a:cxnLst/>
              <a:rect l="0" t="0" r="0" b="0"/>
              <a:pathLst>
                <a:path w="798" h="553">
                  <a:moveTo>
                    <a:pt x="5" y="8"/>
                  </a:moveTo>
                  <a:lnTo>
                    <a:pt x="793" y="544"/>
                  </a:lnTo>
                </a:path>
              </a:pathLst>
            </a:custGeom>
            <a:noFill/>
            <a:ln w="12700" cap="flat">
              <a:solidFill>
                <a:srgbClr val="0D0D0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670" name="path 2670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672" name="table 2672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474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战略评估不升级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674" name="textbox 2674"/>
          <p:cNvSpPr/>
          <p:nvPr/>
        </p:nvSpPr>
        <p:spPr>
          <a:xfrm>
            <a:off x="730961" y="1201032"/>
            <a:ext cx="7129144" cy="233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战略评估让“RIDER”模型实现了闭环，可劣企业在“循环往复”中实现螺旋式迭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代前进！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76" name="textbox 2676"/>
          <p:cNvSpPr/>
          <p:nvPr/>
        </p:nvSpPr>
        <p:spPr>
          <a:xfrm>
            <a:off x="6665039" y="1758524"/>
            <a:ext cx="2432050" cy="462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检查企业战略制定时的内外部环境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5905" algn="l" rtl="0" eaLnBrk="0">
              <a:lnSpc>
                <a:spcPts val="216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逡辑假设条件是否仍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然成立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78" name="textbox 2678"/>
          <p:cNvSpPr/>
          <p:nvPr/>
        </p:nvSpPr>
        <p:spPr>
          <a:xfrm>
            <a:off x="6790258" y="4331309"/>
            <a:ext cx="1852295" cy="462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怃考是否采取纠偏行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以确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0665" algn="l" rtl="0" eaLnBrk="0">
              <a:lnSpc>
                <a:spcPts val="216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保绩效结果符合预期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80" name="textbox 2680"/>
          <p:cNvSpPr/>
          <p:nvPr/>
        </p:nvSpPr>
        <p:spPr>
          <a:xfrm>
            <a:off x="4117695" y="4331309"/>
            <a:ext cx="1846579" cy="462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比较预期结果和实际结果的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1280" algn="l" rtl="0" eaLnBrk="0">
              <a:lnSpc>
                <a:spcPts val="216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差异，怃考是否可以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掍叐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82" name="textbox 2682"/>
          <p:cNvSpPr/>
          <p:nvPr/>
        </p:nvSpPr>
        <p:spPr>
          <a:xfrm>
            <a:off x="385124" y="192115"/>
            <a:ext cx="346646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第六章   评估更新：让战略迭代升级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84" name="picture 26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grpSp>
        <p:nvGrpSpPr>
          <p:cNvPr id="278" name="group 278"/>
          <p:cNvGrpSpPr/>
          <p:nvPr/>
        </p:nvGrpSpPr>
        <p:grpSpPr>
          <a:xfrm rot="21600000">
            <a:off x="6939279" y="3221735"/>
            <a:ext cx="843788" cy="843813"/>
            <a:chOff x="0" y="0"/>
            <a:chExt cx="843788" cy="843813"/>
          </a:xfrm>
        </p:grpSpPr>
        <p:sp>
          <p:nvSpPr>
            <p:cNvPr id="2686" name="path 2686"/>
            <p:cNvSpPr/>
            <p:nvPr/>
          </p:nvSpPr>
          <p:spPr>
            <a:xfrm>
              <a:off x="9525" y="9525"/>
              <a:ext cx="824738" cy="824763"/>
            </a:xfrm>
            <a:custGeom>
              <a:avLst/>
              <a:gdLst/>
              <a:ahLst/>
              <a:cxnLst/>
              <a:rect l="0" t="0" r="0" b="0"/>
              <a:pathLst>
                <a:path w="1298" h="1298">
                  <a:moveTo>
                    <a:pt x="0" y="649"/>
                  </a:moveTo>
                  <a:cubicBezTo>
                    <a:pt x="0" y="290"/>
                    <a:pt x="290" y="0"/>
                    <a:pt x="649" y="0"/>
                  </a:cubicBezTo>
                  <a:cubicBezTo>
                    <a:pt x="649" y="0"/>
                    <a:pt x="649" y="0"/>
                    <a:pt x="649" y="0"/>
                  </a:cubicBezTo>
                  <a:lnTo>
                    <a:pt x="649" y="0"/>
                  </a:lnTo>
                  <a:cubicBezTo>
                    <a:pt x="1008" y="0"/>
                    <a:pt x="1298" y="290"/>
                    <a:pt x="1298" y="649"/>
                  </a:cubicBezTo>
                  <a:cubicBezTo>
                    <a:pt x="1298" y="649"/>
                    <a:pt x="1298" y="649"/>
                    <a:pt x="1298" y="649"/>
                  </a:cubicBezTo>
                  <a:lnTo>
                    <a:pt x="1298" y="649"/>
                  </a:lnTo>
                  <a:cubicBezTo>
                    <a:pt x="1298" y="1008"/>
                    <a:pt x="1008" y="1298"/>
                    <a:pt x="649" y="1298"/>
                  </a:cubicBezTo>
                  <a:cubicBezTo>
                    <a:pt x="649" y="1298"/>
                    <a:pt x="649" y="1298"/>
                    <a:pt x="649" y="1298"/>
                  </a:cubicBezTo>
                  <a:lnTo>
                    <a:pt x="649" y="1298"/>
                  </a:lnTo>
                  <a:cubicBezTo>
                    <a:pt x="290" y="1298"/>
                    <a:pt x="0" y="1008"/>
                    <a:pt x="0" y="649"/>
                  </a:cubicBezTo>
                  <a:cubicBezTo>
                    <a:pt x="0" y="649"/>
                    <a:pt x="0" y="649"/>
                    <a:pt x="0" y="649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88" name="path 2688"/>
            <p:cNvSpPr/>
            <p:nvPr/>
          </p:nvSpPr>
          <p:spPr>
            <a:xfrm>
              <a:off x="0" y="0"/>
              <a:ext cx="843788" cy="843813"/>
            </a:xfrm>
            <a:custGeom>
              <a:avLst/>
              <a:gdLst/>
              <a:ahLst/>
              <a:cxnLst/>
              <a:rect l="0" t="0" r="0" b="0"/>
              <a:pathLst>
                <a:path w="1328" h="1328">
                  <a:moveTo>
                    <a:pt x="15" y="664"/>
                  </a:moveTo>
                  <a:cubicBezTo>
                    <a:pt x="15" y="305"/>
                    <a:pt x="305" y="15"/>
                    <a:pt x="664" y="15"/>
                  </a:cubicBezTo>
                  <a:cubicBezTo>
                    <a:pt x="664" y="15"/>
                    <a:pt x="664" y="15"/>
                    <a:pt x="664" y="15"/>
                  </a:cubicBezTo>
                  <a:lnTo>
                    <a:pt x="664" y="15"/>
                  </a:lnTo>
                  <a:cubicBezTo>
                    <a:pt x="1023" y="15"/>
                    <a:pt x="1313" y="305"/>
                    <a:pt x="1313" y="664"/>
                  </a:cubicBezTo>
                  <a:cubicBezTo>
                    <a:pt x="1313" y="664"/>
                    <a:pt x="1313" y="664"/>
                    <a:pt x="1313" y="664"/>
                  </a:cubicBezTo>
                  <a:lnTo>
                    <a:pt x="1313" y="664"/>
                  </a:lnTo>
                  <a:cubicBezTo>
                    <a:pt x="1313" y="1023"/>
                    <a:pt x="1023" y="1313"/>
                    <a:pt x="664" y="1313"/>
                  </a:cubicBezTo>
                  <a:cubicBezTo>
                    <a:pt x="664" y="1313"/>
                    <a:pt x="664" y="1313"/>
                    <a:pt x="664" y="1313"/>
                  </a:cubicBezTo>
                  <a:lnTo>
                    <a:pt x="664" y="1313"/>
                  </a:lnTo>
                  <a:cubicBezTo>
                    <a:pt x="305" y="1313"/>
                    <a:pt x="15" y="1023"/>
                    <a:pt x="15" y="664"/>
                  </a:cubicBezTo>
                  <a:cubicBezTo>
                    <a:pt x="15" y="664"/>
                    <a:pt x="15" y="664"/>
                    <a:pt x="15" y="664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90" name="path 2690"/>
            <p:cNvSpPr/>
            <p:nvPr/>
          </p:nvSpPr>
          <p:spPr>
            <a:xfrm>
              <a:off x="239649" y="207518"/>
              <a:ext cx="405002" cy="405002"/>
            </a:xfrm>
            <a:custGeom>
              <a:avLst/>
              <a:gdLst/>
              <a:ahLst/>
              <a:cxnLst/>
              <a:rect l="0" t="0" r="0" b="0"/>
              <a:pathLst>
                <a:path w="637" h="637">
                  <a:moveTo>
                    <a:pt x="451" y="259"/>
                  </a:moveTo>
                  <a:cubicBezTo>
                    <a:pt x="465" y="286"/>
                    <a:pt x="473" y="316"/>
                    <a:pt x="473" y="350"/>
                  </a:cubicBezTo>
                  <a:cubicBezTo>
                    <a:pt x="473" y="453"/>
                    <a:pt x="390" y="537"/>
                    <a:pt x="286" y="537"/>
                  </a:cubicBezTo>
                  <a:cubicBezTo>
                    <a:pt x="186" y="537"/>
                    <a:pt x="103" y="453"/>
                    <a:pt x="103" y="350"/>
                  </a:cubicBezTo>
                  <a:cubicBezTo>
                    <a:pt x="103" y="245"/>
                    <a:pt x="186" y="161"/>
                    <a:pt x="286" y="161"/>
                  </a:cubicBezTo>
                  <a:cubicBezTo>
                    <a:pt x="321" y="161"/>
                    <a:pt x="350" y="171"/>
                    <a:pt x="377" y="186"/>
                  </a:cubicBezTo>
                  <a:cubicBezTo>
                    <a:pt x="448" y="112"/>
                    <a:pt x="448" y="112"/>
                    <a:pt x="448" y="112"/>
                  </a:cubicBezTo>
                  <a:cubicBezTo>
                    <a:pt x="404" y="81"/>
                    <a:pt x="345" y="61"/>
                    <a:pt x="286" y="61"/>
                  </a:cubicBezTo>
                  <a:cubicBezTo>
                    <a:pt x="127" y="61"/>
                    <a:pt x="0" y="191"/>
                    <a:pt x="0" y="350"/>
                  </a:cubicBezTo>
                  <a:cubicBezTo>
                    <a:pt x="0" y="507"/>
                    <a:pt x="127" y="637"/>
                    <a:pt x="286" y="637"/>
                  </a:cubicBezTo>
                  <a:cubicBezTo>
                    <a:pt x="444" y="637"/>
                    <a:pt x="571" y="507"/>
                    <a:pt x="571" y="350"/>
                  </a:cubicBezTo>
                  <a:cubicBezTo>
                    <a:pt x="571" y="289"/>
                    <a:pt x="554" y="235"/>
                    <a:pt x="522" y="188"/>
                  </a:cubicBezTo>
                  <a:cubicBezTo>
                    <a:pt x="451" y="259"/>
                    <a:pt x="451" y="259"/>
                    <a:pt x="451" y="259"/>
                  </a:cubicBezTo>
                  <a:moveTo>
                    <a:pt x="551" y="85"/>
                  </a:moveTo>
                  <a:cubicBezTo>
                    <a:pt x="551" y="85"/>
                    <a:pt x="551" y="85"/>
                    <a:pt x="551" y="85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497" y="56"/>
                    <a:pt x="497" y="56"/>
                    <a:pt x="497" y="56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340" y="272"/>
                    <a:pt x="340" y="272"/>
                    <a:pt x="340" y="272"/>
                  </a:cubicBezTo>
                  <a:cubicBezTo>
                    <a:pt x="326" y="259"/>
                    <a:pt x="306" y="255"/>
                    <a:pt x="286" y="255"/>
                  </a:cubicBezTo>
                  <a:cubicBezTo>
                    <a:pt x="235" y="255"/>
                    <a:pt x="193" y="296"/>
                    <a:pt x="193" y="350"/>
                  </a:cubicBezTo>
                  <a:cubicBezTo>
                    <a:pt x="193" y="402"/>
                    <a:pt x="235" y="443"/>
                    <a:pt x="286" y="443"/>
                  </a:cubicBezTo>
                  <a:cubicBezTo>
                    <a:pt x="338" y="443"/>
                    <a:pt x="380" y="402"/>
                    <a:pt x="380" y="350"/>
                  </a:cubicBezTo>
                  <a:cubicBezTo>
                    <a:pt x="380" y="333"/>
                    <a:pt x="377" y="316"/>
                    <a:pt x="367" y="301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81" y="142"/>
                    <a:pt x="581" y="142"/>
                    <a:pt x="581" y="142"/>
                  </a:cubicBezTo>
                  <a:cubicBezTo>
                    <a:pt x="637" y="85"/>
                    <a:pt x="637" y="85"/>
                    <a:pt x="637" y="85"/>
                  </a:cubicBezTo>
                  <a:cubicBezTo>
                    <a:pt x="551" y="85"/>
                    <a:pt x="551" y="85"/>
                    <a:pt x="551" y="8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80" name="group 280"/>
          <p:cNvGrpSpPr/>
          <p:nvPr/>
        </p:nvGrpSpPr>
        <p:grpSpPr>
          <a:xfrm rot="21600000">
            <a:off x="4848225" y="3221735"/>
            <a:ext cx="843788" cy="843813"/>
            <a:chOff x="0" y="0"/>
            <a:chExt cx="843788" cy="843813"/>
          </a:xfrm>
        </p:grpSpPr>
        <p:sp>
          <p:nvSpPr>
            <p:cNvPr id="2692" name="path 2692"/>
            <p:cNvSpPr/>
            <p:nvPr/>
          </p:nvSpPr>
          <p:spPr>
            <a:xfrm>
              <a:off x="9525" y="9525"/>
              <a:ext cx="824738" cy="824763"/>
            </a:xfrm>
            <a:custGeom>
              <a:avLst/>
              <a:gdLst/>
              <a:ahLst/>
              <a:cxnLst/>
              <a:rect l="0" t="0" r="0" b="0"/>
              <a:pathLst>
                <a:path w="1298" h="1298">
                  <a:moveTo>
                    <a:pt x="0" y="649"/>
                  </a:moveTo>
                  <a:cubicBezTo>
                    <a:pt x="0" y="290"/>
                    <a:pt x="290" y="0"/>
                    <a:pt x="649" y="0"/>
                  </a:cubicBezTo>
                  <a:cubicBezTo>
                    <a:pt x="649" y="0"/>
                    <a:pt x="649" y="0"/>
                    <a:pt x="649" y="0"/>
                  </a:cubicBezTo>
                  <a:lnTo>
                    <a:pt x="649" y="0"/>
                  </a:lnTo>
                  <a:cubicBezTo>
                    <a:pt x="1007" y="0"/>
                    <a:pt x="1298" y="290"/>
                    <a:pt x="1298" y="649"/>
                  </a:cubicBezTo>
                  <a:cubicBezTo>
                    <a:pt x="1298" y="649"/>
                    <a:pt x="1298" y="649"/>
                    <a:pt x="1298" y="649"/>
                  </a:cubicBezTo>
                  <a:lnTo>
                    <a:pt x="1298" y="649"/>
                  </a:lnTo>
                  <a:cubicBezTo>
                    <a:pt x="1298" y="1008"/>
                    <a:pt x="1007" y="1298"/>
                    <a:pt x="649" y="1298"/>
                  </a:cubicBezTo>
                  <a:cubicBezTo>
                    <a:pt x="649" y="1298"/>
                    <a:pt x="649" y="1298"/>
                    <a:pt x="649" y="1298"/>
                  </a:cubicBezTo>
                  <a:lnTo>
                    <a:pt x="649" y="1298"/>
                  </a:lnTo>
                  <a:cubicBezTo>
                    <a:pt x="290" y="1298"/>
                    <a:pt x="0" y="1008"/>
                    <a:pt x="0" y="649"/>
                  </a:cubicBezTo>
                  <a:cubicBezTo>
                    <a:pt x="0" y="649"/>
                    <a:pt x="0" y="649"/>
                    <a:pt x="0" y="649"/>
                  </a:cubicBezTo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94" name="path 2694"/>
            <p:cNvSpPr/>
            <p:nvPr/>
          </p:nvSpPr>
          <p:spPr>
            <a:xfrm>
              <a:off x="0" y="0"/>
              <a:ext cx="843788" cy="843813"/>
            </a:xfrm>
            <a:custGeom>
              <a:avLst/>
              <a:gdLst/>
              <a:ahLst/>
              <a:cxnLst/>
              <a:rect l="0" t="0" r="0" b="0"/>
              <a:pathLst>
                <a:path w="1328" h="1328">
                  <a:moveTo>
                    <a:pt x="15" y="664"/>
                  </a:moveTo>
                  <a:cubicBezTo>
                    <a:pt x="15" y="305"/>
                    <a:pt x="305" y="15"/>
                    <a:pt x="664" y="15"/>
                  </a:cubicBezTo>
                  <a:cubicBezTo>
                    <a:pt x="664" y="15"/>
                    <a:pt x="664" y="15"/>
                    <a:pt x="664" y="15"/>
                  </a:cubicBezTo>
                  <a:lnTo>
                    <a:pt x="664" y="15"/>
                  </a:lnTo>
                  <a:cubicBezTo>
                    <a:pt x="1022" y="15"/>
                    <a:pt x="1313" y="305"/>
                    <a:pt x="1313" y="664"/>
                  </a:cubicBezTo>
                  <a:cubicBezTo>
                    <a:pt x="1313" y="664"/>
                    <a:pt x="1313" y="664"/>
                    <a:pt x="1313" y="664"/>
                  </a:cubicBezTo>
                  <a:lnTo>
                    <a:pt x="1313" y="664"/>
                  </a:lnTo>
                  <a:cubicBezTo>
                    <a:pt x="1313" y="1023"/>
                    <a:pt x="1022" y="1313"/>
                    <a:pt x="664" y="1313"/>
                  </a:cubicBezTo>
                  <a:cubicBezTo>
                    <a:pt x="664" y="1313"/>
                    <a:pt x="664" y="1313"/>
                    <a:pt x="664" y="1313"/>
                  </a:cubicBezTo>
                  <a:lnTo>
                    <a:pt x="664" y="1313"/>
                  </a:lnTo>
                  <a:cubicBezTo>
                    <a:pt x="305" y="1313"/>
                    <a:pt x="15" y="1023"/>
                    <a:pt x="15" y="664"/>
                  </a:cubicBezTo>
                  <a:cubicBezTo>
                    <a:pt x="15" y="664"/>
                    <a:pt x="15" y="664"/>
                    <a:pt x="15" y="664"/>
                  </a:cubicBez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96" name="path 2696"/>
            <p:cNvSpPr/>
            <p:nvPr/>
          </p:nvSpPr>
          <p:spPr>
            <a:xfrm>
              <a:off x="216788" y="219456"/>
              <a:ext cx="405003" cy="405002"/>
            </a:xfrm>
            <a:custGeom>
              <a:avLst/>
              <a:gdLst/>
              <a:ahLst/>
              <a:cxnLst/>
              <a:rect l="0" t="0" r="0" b="0"/>
              <a:pathLst>
                <a:path w="637" h="637">
                  <a:moveTo>
                    <a:pt x="491" y="294"/>
                  </a:moveTo>
                  <a:cubicBezTo>
                    <a:pt x="464" y="289"/>
                    <a:pt x="435" y="283"/>
                    <a:pt x="424" y="278"/>
                  </a:cubicBezTo>
                  <a:cubicBezTo>
                    <a:pt x="413" y="275"/>
                    <a:pt x="386" y="272"/>
                    <a:pt x="362" y="275"/>
                  </a:cubicBezTo>
                  <a:cubicBezTo>
                    <a:pt x="337" y="278"/>
                    <a:pt x="321" y="294"/>
                    <a:pt x="324" y="307"/>
                  </a:cubicBezTo>
                  <a:cubicBezTo>
                    <a:pt x="327" y="321"/>
                    <a:pt x="324" y="340"/>
                    <a:pt x="318" y="348"/>
                  </a:cubicBezTo>
                  <a:cubicBezTo>
                    <a:pt x="316" y="356"/>
                    <a:pt x="318" y="372"/>
                    <a:pt x="329" y="380"/>
                  </a:cubicBezTo>
                  <a:cubicBezTo>
                    <a:pt x="343" y="389"/>
                    <a:pt x="356" y="407"/>
                    <a:pt x="364" y="421"/>
                  </a:cubicBezTo>
                  <a:cubicBezTo>
                    <a:pt x="373" y="437"/>
                    <a:pt x="378" y="472"/>
                    <a:pt x="375" y="499"/>
                  </a:cubicBezTo>
                  <a:cubicBezTo>
                    <a:pt x="375" y="526"/>
                    <a:pt x="391" y="543"/>
                    <a:pt x="410" y="535"/>
                  </a:cubicBezTo>
                  <a:cubicBezTo>
                    <a:pt x="432" y="526"/>
                    <a:pt x="451" y="505"/>
                    <a:pt x="456" y="486"/>
                  </a:cubicBezTo>
                  <a:cubicBezTo>
                    <a:pt x="462" y="470"/>
                    <a:pt x="483" y="432"/>
                    <a:pt x="505" y="405"/>
                  </a:cubicBezTo>
                  <a:cubicBezTo>
                    <a:pt x="527" y="378"/>
                    <a:pt x="543" y="343"/>
                    <a:pt x="540" y="329"/>
                  </a:cubicBezTo>
                  <a:cubicBezTo>
                    <a:pt x="540" y="313"/>
                    <a:pt x="516" y="299"/>
                    <a:pt x="491" y="294"/>
                  </a:cubicBezTo>
                  <a:moveTo>
                    <a:pt x="318" y="0"/>
                  </a:moveTo>
                  <a:cubicBezTo>
                    <a:pt x="143" y="0"/>
                    <a:pt x="0" y="143"/>
                    <a:pt x="0" y="318"/>
                  </a:cubicBezTo>
                  <a:cubicBezTo>
                    <a:pt x="0" y="494"/>
                    <a:pt x="143" y="637"/>
                    <a:pt x="318" y="637"/>
                  </a:cubicBezTo>
                  <a:cubicBezTo>
                    <a:pt x="494" y="637"/>
                    <a:pt x="637" y="494"/>
                    <a:pt x="637" y="318"/>
                  </a:cubicBezTo>
                  <a:cubicBezTo>
                    <a:pt x="637" y="143"/>
                    <a:pt x="494" y="0"/>
                    <a:pt x="318" y="0"/>
                  </a:cubicBezTo>
                  <a:moveTo>
                    <a:pt x="340" y="572"/>
                  </a:moveTo>
                  <a:cubicBezTo>
                    <a:pt x="343" y="570"/>
                    <a:pt x="346" y="564"/>
                    <a:pt x="346" y="562"/>
                  </a:cubicBezTo>
                  <a:cubicBezTo>
                    <a:pt x="351" y="543"/>
                    <a:pt x="346" y="516"/>
                    <a:pt x="337" y="502"/>
                  </a:cubicBezTo>
                  <a:cubicBezTo>
                    <a:pt x="327" y="489"/>
                    <a:pt x="302" y="489"/>
                    <a:pt x="283" y="502"/>
                  </a:cubicBezTo>
                  <a:cubicBezTo>
                    <a:pt x="262" y="516"/>
                    <a:pt x="254" y="540"/>
                    <a:pt x="264" y="559"/>
                  </a:cubicBezTo>
                  <a:cubicBezTo>
                    <a:pt x="267" y="562"/>
                    <a:pt x="270" y="567"/>
                    <a:pt x="275" y="570"/>
                  </a:cubicBezTo>
                  <a:cubicBezTo>
                    <a:pt x="194" y="556"/>
                    <a:pt x="127" y="505"/>
                    <a:pt x="91" y="435"/>
                  </a:cubicBezTo>
                  <a:cubicBezTo>
                    <a:pt x="100" y="435"/>
                    <a:pt x="108" y="429"/>
                    <a:pt x="118" y="424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54" y="399"/>
                    <a:pt x="200" y="380"/>
                    <a:pt x="218" y="383"/>
                  </a:cubicBezTo>
                  <a:cubicBezTo>
                    <a:pt x="240" y="383"/>
                    <a:pt x="240" y="353"/>
                    <a:pt x="218" y="318"/>
                  </a:cubicBezTo>
                  <a:cubicBezTo>
                    <a:pt x="200" y="283"/>
                    <a:pt x="167" y="253"/>
                    <a:pt x="148" y="253"/>
                  </a:cubicBezTo>
                  <a:cubicBezTo>
                    <a:pt x="129" y="253"/>
                    <a:pt x="97" y="248"/>
                    <a:pt x="75" y="243"/>
                  </a:cubicBezTo>
                  <a:cubicBezTo>
                    <a:pt x="100" y="167"/>
                    <a:pt x="156" y="110"/>
                    <a:pt x="227" y="81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32" y="105"/>
                    <a:pt x="256" y="135"/>
                    <a:pt x="275" y="151"/>
                  </a:cubicBezTo>
                  <a:cubicBezTo>
                    <a:pt x="297" y="167"/>
                    <a:pt x="318" y="194"/>
                    <a:pt x="324" y="213"/>
                  </a:cubicBezTo>
                  <a:cubicBezTo>
                    <a:pt x="329" y="229"/>
                    <a:pt x="343" y="251"/>
                    <a:pt x="354" y="261"/>
                  </a:cubicBezTo>
                  <a:cubicBezTo>
                    <a:pt x="367" y="270"/>
                    <a:pt x="383" y="259"/>
                    <a:pt x="394" y="237"/>
                  </a:cubicBezTo>
                  <a:cubicBezTo>
                    <a:pt x="405" y="216"/>
                    <a:pt x="443" y="189"/>
                    <a:pt x="478" y="178"/>
                  </a:cubicBezTo>
                  <a:cubicBezTo>
                    <a:pt x="494" y="172"/>
                    <a:pt x="505" y="164"/>
                    <a:pt x="513" y="153"/>
                  </a:cubicBezTo>
                  <a:cubicBezTo>
                    <a:pt x="551" y="199"/>
                    <a:pt x="573" y="256"/>
                    <a:pt x="573" y="318"/>
                  </a:cubicBezTo>
                  <a:cubicBezTo>
                    <a:pt x="573" y="453"/>
                    <a:pt x="470" y="562"/>
                    <a:pt x="340" y="57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698" name="textbox 2698"/>
          <p:cNvSpPr/>
          <p:nvPr/>
        </p:nvSpPr>
        <p:spPr>
          <a:xfrm>
            <a:off x="1798853" y="2567990"/>
            <a:ext cx="694055" cy="7696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协课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940"/>
              </a:lnSpc>
            </a:pPr>
            <a:r>
              <a:rPr sz="18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优越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00" name="textbox 2700"/>
          <p:cNvSpPr/>
          <p:nvPr/>
        </p:nvSpPr>
        <p:spPr>
          <a:xfrm>
            <a:off x="653592" y="4486147"/>
            <a:ext cx="296227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英国战略学家理查德.努梅特的战略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评价模型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02" name="textbox 2702"/>
          <p:cNvSpPr/>
          <p:nvPr/>
        </p:nvSpPr>
        <p:spPr>
          <a:xfrm>
            <a:off x="2869103" y="2177046"/>
            <a:ext cx="427355" cy="263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70"/>
              </a:lnSpc>
            </a:pPr>
            <a:r>
              <a:rPr sz="15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可行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04" name="textbox 2704"/>
          <p:cNvSpPr/>
          <p:nvPr/>
        </p:nvSpPr>
        <p:spPr>
          <a:xfrm>
            <a:off x="3009954" y="3447116"/>
            <a:ext cx="328929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rect 270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2" name="group 282"/>
          <p:cNvGrpSpPr/>
          <p:nvPr/>
        </p:nvGrpSpPr>
        <p:grpSpPr>
          <a:xfrm rot="21600000">
            <a:off x="44450" y="1362075"/>
            <a:ext cx="3599941" cy="2700642"/>
            <a:chOff x="0" y="0"/>
            <a:chExt cx="3599941" cy="2700642"/>
          </a:xfrm>
        </p:grpSpPr>
        <p:pic>
          <p:nvPicPr>
            <p:cNvPr id="2708" name="picture 27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599941" cy="2700642"/>
            </a:xfrm>
            <a:prstGeom prst="rect">
              <a:avLst/>
            </a:prstGeom>
          </p:spPr>
        </p:pic>
        <p:sp>
          <p:nvSpPr>
            <p:cNvPr id="2710" name="textbox 2710"/>
            <p:cNvSpPr/>
            <p:nvPr/>
          </p:nvSpPr>
          <p:spPr>
            <a:xfrm>
              <a:off x="-12700" y="-12700"/>
              <a:ext cx="3625850" cy="28289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015" algn="l" rtl="0" eaLnBrk="0">
                <a:lnSpc>
                  <a:spcPct val="76000"/>
                </a:lnSpc>
                <a:spcBef>
                  <a:spcPts val="5"/>
                </a:spcBef>
              </a:pPr>
              <a:r>
                <a:rPr sz="3600" b="1" kern="0" spc="-60" dirty="0">
                  <a:solidFill>
                    <a:srgbClr val="0070C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PART FOUR</a:t>
              </a:r>
              <a:endParaRPr sz="36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712" name="textbox 2712"/>
          <p:cNvSpPr/>
          <p:nvPr/>
        </p:nvSpPr>
        <p:spPr>
          <a:xfrm>
            <a:off x="4312503" y="1190898"/>
            <a:ext cx="4784090" cy="1301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60470" indent="55880" algn="l" rtl="0" eaLnBrk="0">
              <a:lnSpc>
                <a:spcPct val="99000"/>
              </a:lnSpc>
            </a:pPr>
            <a:endParaRPr sz="800" kern="0" spc="-5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1910"/>
              </a:spcBef>
            </a:pP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1910"/>
              </a:spcBef>
            </a:pPr>
            <a:r>
              <a:rPr sz="2700" b="1" kern="0" spc="6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战略解码的成功保障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17750" algn="l" rtl="0" eaLnBrk="0">
              <a:lnSpc>
                <a:spcPts val="1850"/>
              </a:lnSpc>
              <a:spcBef>
                <a:spcPts val="0"/>
              </a:spcBef>
            </a:pP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——动力支持不导入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14" name="textbox 2714"/>
          <p:cNvSpPr/>
          <p:nvPr/>
        </p:nvSpPr>
        <p:spPr>
          <a:xfrm>
            <a:off x="4309101" y="2995416"/>
            <a:ext cx="1938654" cy="10883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战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略解码的动力系统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42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战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略解码的组织系统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企业如何导入战略解码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16" name="picture 27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21801" y="3875718"/>
            <a:ext cx="126598" cy="130878"/>
          </a:xfrm>
          <a:prstGeom prst="rect">
            <a:avLst/>
          </a:prstGeom>
        </p:spPr>
      </p:pic>
      <p:pic>
        <p:nvPicPr>
          <p:cNvPr id="2718" name="picture 27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321801" y="3448743"/>
            <a:ext cx="126598" cy="130878"/>
          </a:xfrm>
          <a:prstGeom prst="rect">
            <a:avLst/>
          </a:prstGeom>
        </p:spPr>
      </p:pic>
      <p:pic>
        <p:nvPicPr>
          <p:cNvPr id="2720" name="picture 27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21801" y="3022024"/>
            <a:ext cx="126598" cy="130878"/>
          </a:xfrm>
          <a:prstGeom prst="rect">
            <a:avLst/>
          </a:prstGeom>
        </p:spPr>
      </p:pic>
      <p:sp>
        <p:nvSpPr>
          <p:cNvPr id="2724" name="textbox 2724"/>
          <p:cNvSpPr/>
          <p:nvPr/>
        </p:nvSpPr>
        <p:spPr>
          <a:xfrm>
            <a:off x="5379110" y="4923593"/>
            <a:ext cx="3484879" cy="186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endParaRPr sz="1200" kern="0" spc="0" dirty="0">
              <a:solidFill>
                <a:srgbClr val="59595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5">
                <a:extLst>
                  <a:ext uri="{DAF060AB-1E55-43B9-8AAB-6FB025537F2F}">
                    <wpsdc:hlinkClr xmlns:wpsdc="http://www.wps.cn/officeDocument/2017/drawingmlCustomData" val="595959"/>
                    <wpsdc:folHlinkClr xmlns:wpsdc="http://www.wps.cn/officeDocument/2017/drawingmlCustomData" val="595959"/>
                    <wpsdc:hlinkUnderline xmlns:wpsdc="http://www.wps.cn/officeDocument/2017/drawingmlCustomData" val="0"/>
                  </a:ext>
                </a:extLst>
              </a:hlinkClick>
            </a:endParaRPr>
          </a:p>
        </p:txBody>
      </p:sp>
      <p:pic>
        <p:nvPicPr>
          <p:cNvPr id="2726" name="picture 27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932173" y="2507488"/>
            <a:ext cx="4684776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rect 27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30" name="picture 27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2524" y="1303340"/>
            <a:ext cx="8296692" cy="3297614"/>
          </a:xfrm>
          <a:prstGeom prst="rect">
            <a:avLst/>
          </a:prstGeom>
        </p:spPr>
      </p:pic>
      <p:sp>
        <p:nvSpPr>
          <p:cNvPr id="2732" name="rect 2732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34" name="rect 2734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36" name="textbox 2736"/>
          <p:cNvSpPr/>
          <p:nvPr/>
        </p:nvSpPr>
        <p:spPr>
          <a:xfrm>
            <a:off x="385124" y="192115"/>
            <a:ext cx="7710169" cy="722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第七章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略解码的动力系</a:t>
            </a:r>
            <a:r>
              <a:rPr sz="15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权责到位——责任分明、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权利清晰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38" name="picture 27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rect 27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42" name="picture 27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4349" y="1928863"/>
            <a:ext cx="2286000" cy="2793619"/>
          </a:xfrm>
          <a:prstGeom prst="rect">
            <a:avLst/>
          </a:prstGeom>
        </p:spPr>
      </p:pic>
      <p:sp>
        <p:nvSpPr>
          <p:cNvPr id="2744" name="rect 2744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6" name="rect 2746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8" name="textbox 2748"/>
          <p:cNvSpPr/>
          <p:nvPr/>
        </p:nvSpPr>
        <p:spPr>
          <a:xfrm>
            <a:off x="385124" y="192115"/>
            <a:ext cx="7710169" cy="722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第七章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略解码的动力系</a:t>
            </a:r>
            <a:r>
              <a:rPr sz="15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权责到位——权责对等，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授权到位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50" name="picture 27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752" name="textbox 2752"/>
          <p:cNvSpPr/>
          <p:nvPr/>
        </p:nvSpPr>
        <p:spPr>
          <a:xfrm>
            <a:off x="4296961" y="3330905"/>
            <a:ext cx="4057015" cy="9182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责权对等，授权到位”，是出于人员激励的需要，更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是出于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3185" algn="l" rtl="0" eaLnBrk="0">
              <a:lnSpc>
                <a:spcPts val="216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提高组织效率的需要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0"/>
              </a:lnSpc>
              <a:spcBef>
                <a:spcPts val="5"/>
              </a:spcBef>
            </a:pPr>
            <a:r>
              <a:rPr sz="1500" b="1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54" name="textbox 2754"/>
          <p:cNvSpPr/>
          <p:nvPr/>
        </p:nvSpPr>
        <p:spPr>
          <a:xfrm>
            <a:off x="1367579" y="1206760"/>
            <a:ext cx="3839209" cy="7804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0"/>
              </a:lnSpc>
            </a:pPr>
            <a:r>
              <a:rPr sz="1500" kern="0" spc="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没有无义务的权力，也没有无权力的义务。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40685" algn="l" rtl="0" eaLnBrk="0">
              <a:lnSpc>
                <a:spcPts val="1855"/>
              </a:lnSpc>
              <a:spcBef>
                <a:spcPts val="0"/>
              </a:spcBef>
            </a:pPr>
            <a:r>
              <a:rPr sz="1500" b="1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必要条件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56" name="textbox 2756"/>
          <p:cNvSpPr/>
          <p:nvPr/>
        </p:nvSpPr>
        <p:spPr>
          <a:xfrm>
            <a:off x="4296409" y="4402632"/>
            <a:ext cx="3993515" cy="462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充分授权，划清底线，同时采用“高压线”政策，避免权力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165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失掎，滋生职务犯罪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58" name="textbox 2758"/>
          <p:cNvSpPr/>
          <p:nvPr/>
        </p:nvSpPr>
        <p:spPr>
          <a:xfrm>
            <a:off x="4439411" y="2187397"/>
            <a:ext cx="399351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要保证做决策的人拥有资源分配自主权，拥有资源分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配权，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0" name="path 2760"/>
          <p:cNvSpPr/>
          <p:nvPr/>
        </p:nvSpPr>
        <p:spPr>
          <a:xfrm>
            <a:off x="3622167" y="1840229"/>
            <a:ext cx="605535" cy="605536"/>
          </a:xfrm>
          <a:custGeom>
            <a:avLst/>
            <a:gdLst/>
            <a:ahLst/>
            <a:cxnLst/>
            <a:rect l="0" t="0" r="0" b="0"/>
            <a:pathLst>
              <a:path w="953" h="953">
                <a:moveTo>
                  <a:pt x="0" y="476"/>
                </a:moveTo>
                <a:cubicBezTo>
                  <a:pt x="0" y="213"/>
                  <a:pt x="213" y="0"/>
                  <a:pt x="476" y="0"/>
                </a:cubicBezTo>
                <a:cubicBezTo>
                  <a:pt x="476" y="0"/>
                  <a:pt x="476" y="0"/>
                  <a:pt x="476" y="0"/>
                </a:cubicBezTo>
                <a:lnTo>
                  <a:pt x="476" y="0"/>
                </a:lnTo>
                <a:cubicBezTo>
                  <a:pt x="740" y="0"/>
                  <a:pt x="953" y="213"/>
                  <a:pt x="953" y="476"/>
                </a:cubicBezTo>
                <a:cubicBezTo>
                  <a:pt x="953" y="476"/>
                  <a:pt x="953" y="476"/>
                  <a:pt x="953" y="476"/>
                </a:cubicBezTo>
                <a:lnTo>
                  <a:pt x="953" y="476"/>
                </a:lnTo>
                <a:cubicBezTo>
                  <a:pt x="953" y="740"/>
                  <a:pt x="740" y="953"/>
                  <a:pt x="476" y="953"/>
                </a:cubicBezTo>
                <a:cubicBezTo>
                  <a:pt x="476" y="953"/>
                  <a:pt x="476" y="953"/>
                  <a:pt x="476" y="953"/>
                </a:cubicBezTo>
                <a:lnTo>
                  <a:pt x="476" y="953"/>
                </a:lnTo>
                <a:cubicBezTo>
                  <a:pt x="213" y="953"/>
                  <a:pt x="0" y="740"/>
                  <a:pt x="0" y="476"/>
                </a:cubicBezTo>
                <a:cubicBezTo>
                  <a:pt x="0" y="476"/>
                  <a:pt x="0" y="476"/>
                  <a:pt x="0" y="476"/>
                </a:cubicBez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4" name="group 284"/>
          <p:cNvGrpSpPr/>
          <p:nvPr/>
        </p:nvGrpSpPr>
        <p:grpSpPr>
          <a:xfrm rot="21600000">
            <a:off x="3622167" y="2971038"/>
            <a:ext cx="605535" cy="605535"/>
            <a:chOff x="0" y="0"/>
            <a:chExt cx="605535" cy="605535"/>
          </a:xfrm>
        </p:grpSpPr>
        <p:sp>
          <p:nvSpPr>
            <p:cNvPr id="2762" name="path 2762"/>
            <p:cNvSpPr/>
            <p:nvPr/>
          </p:nvSpPr>
          <p:spPr>
            <a:xfrm>
              <a:off x="0" y="0"/>
              <a:ext cx="605535" cy="605535"/>
            </a:xfrm>
            <a:custGeom>
              <a:avLst/>
              <a:gdLst/>
              <a:ahLst/>
              <a:cxnLst/>
              <a:rect l="0" t="0" r="0" b="0"/>
              <a:pathLst>
                <a:path w="953" h="953">
                  <a:moveTo>
                    <a:pt x="0" y="476"/>
                  </a:moveTo>
                  <a:cubicBezTo>
                    <a:pt x="0" y="213"/>
                    <a:pt x="213" y="0"/>
                    <a:pt x="476" y="0"/>
                  </a:cubicBezTo>
                  <a:cubicBezTo>
                    <a:pt x="476" y="0"/>
                    <a:pt x="476" y="0"/>
                    <a:pt x="476" y="0"/>
                  </a:cubicBezTo>
                  <a:lnTo>
                    <a:pt x="476" y="0"/>
                  </a:lnTo>
                  <a:cubicBezTo>
                    <a:pt x="740" y="0"/>
                    <a:pt x="953" y="213"/>
                    <a:pt x="953" y="476"/>
                  </a:cubicBezTo>
                  <a:cubicBezTo>
                    <a:pt x="953" y="476"/>
                    <a:pt x="953" y="476"/>
                    <a:pt x="953" y="476"/>
                  </a:cubicBezTo>
                  <a:lnTo>
                    <a:pt x="953" y="476"/>
                  </a:lnTo>
                  <a:cubicBezTo>
                    <a:pt x="953" y="740"/>
                    <a:pt x="740" y="953"/>
                    <a:pt x="476" y="953"/>
                  </a:cubicBezTo>
                  <a:cubicBezTo>
                    <a:pt x="476" y="953"/>
                    <a:pt x="476" y="953"/>
                    <a:pt x="476" y="953"/>
                  </a:cubicBezTo>
                  <a:lnTo>
                    <a:pt x="476" y="953"/>
                  </a:lnTo>
                  <a:cubicBezTo>
                    <a:pt x="213" y="953"/>
                    <a:pt x="0" y="740"/>
                    <a:pt x="0" y="476"/>
                  </a:cubicBezTo>
                  <a:cubicBezTo>
                    <a:pt x="0" y="476"/>
                    <a:pt x="0" y="476"/>
                    <a:pt x="0" y="476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64" name="path 2764"/>
            <p:cNvSpPr/>
            <p:nvPr/>
          </p:nvSpPr>
          <p:spPr>
            <a:xfrm>
              <a:off x="162178" y="111886"/>
              <a:ext cx="233172" cy="329438"/>
            </a:xfrm>
            <a:custGeom>
              <a:avLst/>
              <a:gdLst/>
              <a:ahLst/>
              <a:cxnLst/>
              <a:rect l="0" t="0" r="0" b="0"/>
              <a:pathLst>
                <a:path w="367" h="518">
                  <a:moveTo>
                    <a:pt x="351" y="434"/>
                  </a:moveTo>
                  <a:cubicBezTo>
                    <a:pt x="351" y="420"/>
                    <a:pt x="351" y="420"/>
                    <a:pt x="351" y="420"/>
                  </a:cubicBezTo>
                  <a:cubicBezTo>
                    <a:pt x="155" y="420"/>
                    <a:pt x="155" y="420"/>
                    <a:pt x="155" y="420"/>
                  </a:cubicBezTo>
                  <a:cubicBezTo>
                    <a:pt x="155" y="434"/>
                    <a:pt x="155" y="434"/>
                    <a:pt x="155" y="434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84" y="407"/>
                    <a:pt x="40" y="342"/>
                    <a:pt x="40" y="267"/>
                  </a:cubicBezTo>
                  <a:cubicBezTo>
                    <a:pt x="40" y="171"/>
                    <a:pt x="113" y="93"/>
                    <a:pt x="209" y="86"/>
                  </a:cubicBezTo>
                  <a:cubicBezTo>
                    <a:pt x="209" y="267"/>
                    <a:pt x="209" y="267"/>
                    <a:pt x="209" y="267"/>
                  </a:cubicBezTo>
                  <a:cubicBezTo>
                    <a:pt x="155" y="267"/>
                    <a:pt x="155" y="267"/>
                    <a:pt x="155" y="267"/>
                  </a:cubicBezTo>
                  <a:cubicBezTo>
                    <a:pt x="155" y="282"/>
                    <a:pt x="155" y="282"/>
                    <a:pt x="155" y="282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166" y="285"/>
                    <a:pt x="166" y="289"/>
                    <a:pt x="166" y="291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347"/>
                    <a:pt x="177" y="358"/>
                    <a:pt x="191" y="358"/>
                  </a:cubicBezTo>
                  <a:cubicBezTo>
                    <a:pt x="204" y="358"/>
                    <a:pt x="215" y="347"/>
                    <a:pt x="215" y="333"/>
                  </a:cubicBezTo>
                  <a:cubicBezTo>
                    <a:pt x="215" y="291"/>
                    <a:pt x="215" y="291"/>
                    <a:pt x="215" y="291"/>
                  </a:cubicBezTo>
                  <a:cubicBezTo>
                    <a:pt x="215" y="289"/>
                    <a:pt x="213" y="285"/>
                    <a:pt x="213" y="282"/>
                  </a:cubicBezTo>
                  <a:cubicBezTo>
                    <a:pt x="231" y="282"/>
                    <a:pt x="231" y="282"/>
                    <a:pt x="231" y="282"/>
                  </a:cubicBezTo>
                  <a:cubicBezTo>
                    <a:pt x="229" y="285"/>
                    <a:pt x="229" y="289"/>
                    <a:pt x="229" y="291"/>
                  </a:cubicBezTo>
                  <a:cubicBezTo>
                    <a:pt x="229" y="362"/>
                    <a:pt x="229" y="362"/>
                    <a:pt x="229" y="362"/>
                  </a:cubicBezTo>
                  <a:cubicBezTo>
                    <a:pt x="229" y="376"/>
                    <a:pt x="240" y="387"/>
                    <a:pt x="253" y="387"/>
                  </a:cubicBezTo>
                  <a:cubicBezTo>
                    <a:pt x="267" y="387"/>
                    <a:pt x="278" y="376"/>
                    <a:pt x="278" y="362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8" y="289"/>
                    <a:pt x="278" y="285"/>
                    <a:pt x="276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1" y="285"/>
                    <a:pt x="291" y="289"/>
                    <a:pt x="291" y="291"/>
                  </a:cubicBezTo>
                  <a:cubicBezTo>
                    <a:pt x="291" y="333"/>
                    <a:pt x="291" y="333"/>
                    <a:pt x="291" y="333"/>
                  </a:cubicBezTo>
                  <a:cubicBezTo>
                    <a:pt x="291" y="347"/>
                    <a:pt x="302" y="358"/>
                    <a:pt x="316" y="358"/>
                  </a:cubicBezTo>
                  <a:cubicBezTo>
                    <a:pt x="329" y="358"/>
                    <a:pt x="340" y="347"/>
                    <a:pt x="340" y="333"/>
                  </a:cubicBezTo>
                  <a:cubicBezTo>
                    <a:pt x="340" y="291"/>
                    <a:pt x="340" y="291"/>
                    <a:pt x="340" y="291"/>
                  </a:cubicBezTo>
                  <a:cubicBezTo>
                    <a:pt x="340" y="289"/>
                    <a:pt x="340" y="285"/>
                    <a:pt x="338" y="282"/>
                  </a:cubicBezTo>
                  <a:cubicBezTo>
                    <a:pt x="351" y="282"/>
                    <a:pt x="351" y="282"/>
                    <a:pt x="351" y="282"/>
                  </a:cubicBezTo>
                  <a:cubicBezTo>
                    <a:pt x="351" y="267"/>
                    <a:pt x="351" y="267"/>
                    <a:pt x="351" y="267"/>
                  </a:cubicBezTo>
                  <a:cubicBezTo>
                    <a:pt x="298" y="267"/>
                    <a:pt x="298" y="267"/>
                    <a:pt x="298" y="267"/>
                  </a:cubicBezTo>
                  <a:cubicBezTo>
                    <a:pt x="298" y="40"/>
                    <a:pt x="298" y="40"/>
                    <a:pt x="298" y="40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91" y="53"/>
                    <a:pt x="0" y="149"/>
                    <a:pt x="0" y="267"/>
                  </a:cubicBezTo>
                  <a:cubicBezTo>
                    <a:pt x="0" y="360"/>
                    <a:pt x="57" y="441"/>
                    <a:pt x="140" y="474"/>
                  </a:cubicBezTo>
                  <a:cubicBezTo>
                    <a:pt x="140" y="518"/>
                    <a:pt x="140" y="518"/>
                    <a:pt x="140" y="518"/>
                  </a:cubicBezTo>
                  <a:cubicBezTo>
                    <a:pt x="367" y="518"/>
                    <a:pt x="367" y="518"/>
                    <a:pt x="367" y="518"/>
                  </a:cubicBezTo>
                  <a:cubicBezTo>
                    <a:pt x="367" y="434"/>
                    <a:pt x="367" y="434"/>
                    <a:pt x="367" y="434"/>
                  </a:cubicBezTo>
                  <a:lnTo>
                    <a:pt x="351" y="4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766" name="path 2766"/>
          <p:cNvSpPr/>
          <p:nvPr/>
        </p:nvSpPr>
        <p:spPr>
          <a:xfrm>
            <a:off x="3622167" y="4101769"/>
            <a:ext cx="605535" cy="605523"/>
          </a:xfrm>
          <a:custGeom>
            <a:avLst/>
            <a:gdLst/>
            <a:ahLst/>
            <a:cxnLst/>
            <a:rect l="0" t="0" r="0" b="0"/>
            <a:pathLst>
              <a:path w="953" h="953">
                <a:moveTo>
                  <a:pt x="0" y="476"/>
                </a:moveTo>
                <a:cubicBezTo>
                  <a:pt x="0" y="213"/>
                  <a:pt x="213" y="0"/>
                  <a:pt x="476" y="0"/>
                </a:cubicBezTo>
                <a:cubicBezTo>
                  <a:pt x="476" y="0"/>
                  <a:pt x="476" y="0"/>
                  <a:pt x="476" y="0"/>
                </a:cubicBezTo>
                <a:lnTo>
                  <a:pt x="476" y="0"/>
                </a:lnTo>
                <a:cubicBezTo>
                  <a:pt x="740" y="0"/>
                  <a:pt x="953" y="213"/>
                  <a:pt x="953" y="476"/>
                </a:cubicBezTo>
                <a:cubicBezTo>
                  <a:pt x="953" y="476"/>
                  <a:pt x="953" y="476"/>
                  <a:pt x="953" y="476"/>
                </a:cubicBezTo>
                <a:lnTo>
                  <a:pt x="953" y="476"/>
                </a:lnTo>
                <a:cubicBezTo>
                  <a:pt x="953" y="740"/>
                  <a:pt x="740" y="953"/>
                  <a:pt x="476" y="953"/>
                </a:cubicBezTo>
                <a:cubicBezTo>
                  <a:pt x="476" y="953"/>
                  <a:pt x="476" y="953"/>
                  <a:pt x="476" y="953"/>
                </a:cubicBezTo>
                <a:lnTo>
                  <a:pt x="476" y="953"/>
                </a:lnTo>
                <a:cubicBezTo>
                  <a:pt x="213" y="953"/>
                  <a:pt x="0" y="740"/>
                  <a:pt x="0" y="476"/>
                </a:cubicBezTo>
                <a:cubicBezTo>
                  <a:pt x="0" y="476"/>
                  <a:pt x="0" y="476"/>
                  <a:pt x="0" y="476"/>
                </a:cubicBezTo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68" name="textbox 2768"/>
          <p:cNvSpPr/>
          <p:nvPr/>
        </p:nvSpPr>
        <p:spPr>
          <a:xfrm>
            <a:off x="5486780" y="1416805"/>
            <a:ext cx="1906904" cy="227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4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——卡尔.马克思（德）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70" name="textbox 2770"/>
          <p:cNvSpPr/>
          <p:nvPr/>
        </p:nvSpPr>
        <p:spPr>
          <a:xfrm>
            <a:off x="4438194" y="2461723"/>
            <a:ext cx="2005964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是责任人履行职责的必要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72" name="textbox 2772"/>
          <p:cNvSpPr/>
          <p:nvPr/>
        </p:nvSpPr>
        <p:spPr>
          <a:xfrm>
            <a:off x="4367090" y="2850648"/>
            <a:ext cx="813435" cy="2622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65"/>
              </a:lnSpc>
            </a:pPr>
            <a:r>
              <a:rPr sz="1500" b="1" kern="0" spc="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目的需求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74" name="path 2774"/>
          <p:cNvSpPr/>
          <p:nvPr/>
        </p:nvSpPr>
        <p:spPr>
          <a:xfrm>
            <a:off x="3755771" y="4210037"/>
            <a:ext cx="338454" cy="388988"/>
          </a:xfrm>
          <a:custGeom>
            <a:avLst/>
            <a:gdLst/>
            <a:ahLst/>
            <a:cxnLst/>
            <a:rect l="0" t="0" r="0" b="0"/>
            <a:pathLst>
              <a:path w="532" h="612">
                <a:moveTo>
                  <a:pt x="82" y="51"/>
                </a:moveTo>
                <a:cubicBezTo>
                  <a:pt x="82" y="22"/>
                  <a:pt x="106" y="0"/>
                  <a:pt x="135" y="0"/>
                </a:cubicBezTo>
                <a:cubicBezTo>
                  <a:pt x="164" y="0"/>
                  <a:pt x="186" y="22"/>
                  <a:pt x="186" y="51"/>
                </a:cubicBezTo>
                <a:cubicBezTo>
                  <a:pt x="186" y="80"/>
                  <a:pt x="164" y="102"/>
                  <a:pt x="135" y="102"/>
                </a:cubicBezTo>
                <a:cubicBezTo>
                  <a:pt x="106" y="102"/>
                  <a:pt x="82" y="80"/>
                  <a:pt x="82" y="51"/>
                </a:cubicBezTo>
                <a:moveTo>
                  <a:pt x="201" y="242"/>
                </a:moveTo>
                <a:cubicBezTo>
                  <a:pt x="201" y="291"/>
                  <a:pt x="201" y="291"/>
                  <a:pt x="201" y="291"/>
                </a:cubicBezTo>
                <a:cubicBezTo>
                  <a:pt x="337" y="291"/>
                  <a:pt x="337" y="291"/>
                  <a:pt x="337" y="291"/>
                </a:cubicBezTo>
                <a:cubicBezTo>
                  <a:pt x="337" y="612"/>
                  <a:pt x="337" y="612"/>
                  <a:pt x="337" y="612"/>
                </a:cubicBezTo>
                <a:cubicBezTo>
                  <a:pt x="397" y="612"/>
                  <a:pt x="397" y="612"/>
                  <a:pt x="397" y="612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532" y="291"/>
                  <a:pt x="532" y="291"/>
                  <a:pt x="532" y="291"/>
                </a:cubicBezTo>
                <a:cubicBezTo>
                  <a:pt x="532" y="242"/>
                  <a:pt x="532" y="242"/>
                  <a:pt x="532" y="242"/>
                </a:cubicBezTo>
                <a:lnTo>
                  <a:pt x="201" y="242"/>
                </a:lnTo>
                <a:close/>
                <a:moveTo>
                  <a:pt x="268" y="323"/>
                </a:moveTo>
                <a:cubicBezTo>
                  <a:pt x="130" y="323"/>
                  <a:pt x="130" y="323"/>
                  <a:pt x="130" y="323"/>
                </a:cubicBezTo>
                <a:cubicBezTo>
                  <a:pt x="144" y="227"/>
                  <a:pt x="144" y="227"/>
                  <a:pt x="144" y="227"/>
                </a:cubicBezTo>
                <a:cubicBezTo>
                  <a:pt x="273" y="227"/>
                  <a:pt x="273" y="227"/>
                  <a:pt x="273" y="227"/>
                </a:cubicBezTo>
                <a:cubicBezTo>
                  <a:pt x="273" y="227"/>
                  <a:pt x="273" y="227"/>
                  <a:pt x="273" y="227"/>
                </a:cubicBezTo>
                <a:cubicBezTo>
                  <a:pt x="273" y="227"/>
                  <a:pt x="273" y="227"/>
                  <a:pt x="273" y="227"/>
                </a:cubicBezTo>
                <a:cubicBezTo>
                  <a:pt x="290" y="227"/>
                  <a:pt x="306" y="213"/>
                  <a:pt x="306" y="196"/>
                </a:cubicBezTo>
                <a:cubicBezTo>
                  <a:pt x="306" y="178"/>
                  <a:pt x="290" y="162"/>
                  <a:pt x="273" y="162"/>
                </a:cubicBezTo>
                <a:cubicBezTo>
                  <a:pt x="273" y="162"/>
                  <a:pt x="273" y="162"/>
                  <a:pt x="273" y="162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15"/>
                  <a:pt x="155" y="111"/>
                  <a:pt x="150" y="111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0" y="111"/>
                  <a:pt x="88" y="115"/>
                  <a:pt x="88" y="118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92"/>
                  <a:pt x="2" y="394"/>
                  <a:pt x="6" y="394"/>
                </a:cubicBezTo>
                <a:cubicBezTo>
                  <a:pt x="204" y="394"/>
                  <a:pt x="204" y="394"/>
                  <a:pt x="204" y="394"/>
                </a:cubicBezTo>
                <a:cubicBezTo>
                  <a:pt x="204" y="576"/>
                  <a:pt x="204" y="576"/>
                  <a:pt x="204" y="576"/>
                </a:cubicBezTo>
                <a:cubicBezTo>
                  <a:pt x="204" y="597"/>
                  <a:pt x="221" y="612"/>
                  <a:pt x="241" y="612"/>
                </a:cubicBezTo>
                <a:cubicBezTo>
                  <a:pt x="259" y="612"/>
                  <a:pt x="277" y="597"/>
                  <a:pt x="277" y="576"/>
                </a:cubicBezTo>
                <a:cubicBezTo>
                  <a:pt x="277" y="329"/>
                  <a:pt x="277" y="329"/>
                  <a:pt x="277" y="329"/>
                </a:cubicBezTo>
                <a:cubicBezTo>
                  <a:pt x="277" y="325"/>
                  <a:pt x="273" y="323"/>
                  <a:pt x="268" y="323"/>
                </a:cubicBezTo>
                <a:moveTo>
                  <a:pt x="15" y="438"/>
                </a:moveTo>
                <a:cubicBezTo>
                  <a:pt x="88" y="438"/>
                  <a:pt x="88" y="438"/>
                  <a:pt x="88" y="438"/>
                </a:cubicBezTo>
                <a:cubicBezTo>
                  <a:pt x="88" y="608"/>
                  <a:pt x="88" y="608"/>
                  <a:pt x="88" y="608"/>
                </a:cubicBezTo>
                <a:cubicBezTo>
                  <a:pt x="119" y="608"/>
                  <a:pt x="119" y="608"/>
                  <a:pt x="119" y="608"/>
                </a:cubicBezTo>
                <a:cubicBezTo>
                  <a:pt x="119" y="438"/>
                  <a:pt x="119" y="438"/>
                  <a:pt x="119" y="438"/>
                </a:cubicBezTo>
                <a:cubicBezTo>
                  <a:pt x="190" y="438"/>
                  <a:pt x="190" y="438"/>
                  <a:pt x="190" y="438"/>
                </a:cubicBezTo>
                <a:cubicBezTo>
                  <a:pt x="190" y="412"/>
                  <a:pt x="190" y="412"/>
                  <a:pt x="190" y="412"/>
                </a:cubicBezTo>
                <a:cubicBezTo>
                  <a:pt x="15" y="412"/>
                  <a:pt x="15" y="412"/>
                  <a:pt x="15" y="412"/>
                </a:cubicBezTo>
                <a:lnTo>
                  <a:pt x="15" y="438"/>
                </a:lnTo>
                <a:close/>
                <a:moveTo>
                  <a:pt x="483" y="175"/>
                </a:moveTo>
                <a:cubicBezTo>
                  <a:pt x="324" y="175"/>
                  <a:pt x="324" y="175"/>
                  <a:pt x="324" y="175"/>
                </a:cubicBezTo>
                <a:cubicBezTo>
                  <a:pt x="324" y="222"/>
                  <a:pt x="324" y="222"/>
                  <a:pt x="324" y="222"/>
                </a:cubicBezTo>
                <a:cubicBezTo>
                  <a:pt x="483" y="222"/>
                  <a:pt x="483" y="222"/>
                  <a:pt x="483" y="222"/>
                </a:cubicBezTo>
                <a:lnTo>
                  <a:pt x="483" y="175"/>
                </a:lnTo>
                <a:close/>
                <a:moveTo>
                  <a:pt x="357" y="167"/>
                </a:moveTo>
                <a:cubicBezTo>
                  <a:pt x="517" y="167"/>
                  <a:pt x="517" y="167"/>
                  <a:pt x="517" y="167"/>
                </a:cubicBezTo>
                <a:cubicBezTo>
                  <a:pt x="517" y="118"/>
                  <a:pt x="517" y="118"/>
                  <a:pt x="517" y="118"/>
                </a:cubicBezTo>
                <a:cubicBezTo>
                  <a:pt x="357" y="118"/>
                  <a:pt x="357" y="118"/>
                  <a:pt x="357" y="118"/>
                </a:cubicBezTo>
                <a:lnTo>
                  <a:pt x="357" y="167"/>
                </a:lnTo>
                <a:close/>
                <a:moveTo>
                  <a:pt x="355" y="109"/>
                </a:moveTo>
                <a:cubicBezTo>
                  <a:pt x="515" y="109"/>
                  <a:pt x="515" y="109"/>
                  <a:pt x="515" y="109"/>
                </a:cubicBezTo>
                <a:cubicBezTo>
                  <a:pt x="515" y="62"/>
                  <a:pt x="515" y="62"/>
                  <a:pt x="515" y="62"/>
                </a:cubicBezTo>
                <a:cubicBezTo>
                  <a:pt x="355" y="62"/>
                  <a:pt x="355" y="62"/>
                  <a:pt x="355" y="62"/>
                </a:cubicBezTo>
                <a:lnTo>
                  <a:pt x="355" y="109"/>
                </a:lnTo>
                <a:close/>
                <a:moveTo>
                  <a:pt x="492" y="4"/>
                </a:moveTo>
                <a:cubicBezTo>
                  <a:pt x="330" y="4"/>
                  <a:pt x="330" y="4"/>
                  <a:pt x="330" y="4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492" y="53"/>
                  <a:pt x="492" y="53"/>
                  <a:pt x="492" y="53"/>
                </a:cubicBezTo>
                <a:lnTo>
                  <a:pt x="492" y="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76" name="textbox 2776"/>
          <p:cNvSpPr/>
          <p:nvPr/>
        </p:nvSpPr>
        <p:spPr>
          <a:xfrm>
            <a:off x="1231950" y="4890922"/>
            <a:ext cx="827405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卡尔.马克思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78" name="path 2778"/>
          <p:cNvSpPr/>
          <p:nvPr/>
        </p:nvSpPr>
        <p:spPr>
          <a:xfrm>
            <a:off x="3736467" y="1985644"/>
            <a:ext cx="402081" cy="314705"/>
          </a:xfrm>
          <a:custGeom>
            <a:avLst/>
            <a:gdLst/>
            <a:ahLst/>
            <a:cxnLst/>
            <a:rect l="0" t="0" r="0" b="0"/>
            <a:pathLst>
              <a:path w="633" h="495">
                <a:moveTo>
                  <a:pt x="508" y="175"/>
                </a:moveTo>
                <a:cubicBezTo>
                  <a:pt x="515" y="175"/>
                  <a:pt x="519" y="182"/>
                  <a:pt x="519" y="186"/>
                </a:cubicBezTo>
                <a:cubicBezTo>
                  <a:pt x="519" y="193"/>
                  <a:pt x="515" y="197"/>
                  <a:pt x="508" y="197"/>
                </a:cubicBezTo>
                <a:cubicBezTo>
                  <a:pt x="504" y="197"/>
                  <a:pt x="499" y="193"/>
                  <a:pt x="499" y="186"/>
                </a:cubicBezTo>
                <a:cubicBezTo>
                  <a:pt x="499" y="182"/>
                  <a:pt x="504" y="175"/>
                  <a:pt x="508" y="175"/>
                </a:cubicBezTo>
                <a:moveTo>
                  <a:pt x="459" y="175"/>
                </a:moveTo>
                <a:cubicBezTo>
                  <a:pt x="448" y="175"/>
                  <a:pt x="439" y="186"/>
                  <a:pt x="439" y="197"/>
                </a:cubicBezTo>
                <a:cubicBezTo>
                  <a:pt x="439" y="211"/>
                  <a:pt x="448" y="220"/>
                  <a:pt x="459" y="220"/>
                </a:cubicBezTo>
                <a:cubicBezTo>
                  <a:pt x="473" y="220"/>
                  <a:pt x="482" y="211"/>
                  <a:pt x="482" y="197"/>
                </a:cubicBezTo>
                <a:cubicBezTo>
                  <a:pt x="482" y="186"/>
                  <a:pt x="473" y="175"/>
                  <a:pt x="459" y="175"/>
                </a:cubicBezTo>
                <a:moveTo>
                  <a:pt x="482" y="146"/>
                </a:moveTo>
                <a:cubicBezTo>
                  <a:pt x="482" y="155"/>
                  <a:pt x="488" y="162"/>
                  <a:pt x="497" y="162"/>
                </a:cubicBezTo>
                <a:cubicBezTo>
                  <a:pt x="506" y="162"/>
                  <a:pt x="513" y="155"/>
                  <a:pt x="513" y="146"/>
                </a:cubicBezTo>
                <a:cubicBezTo>
                  <a:pt x="513" y="137"/>
                  <a:pt x="506" y="133"/>
                  <a:pt x="497" y="133"/>
                </a:cubicBezTo>
                <a:cubicBezTo>
                  <a:pt x="488" y="133"/>
                  <a:pt x="482" y="137"/>
                  <a:pt x="482" y="146"/>
                </a:cubicBezTo>
                <a:moveTo>
                  <a:pt x="626" y="195"/>
                </a:moveTo>
                <a:cubicBezTo>
                  <a:pt x="621" y="202"/>
                  <a:pt x="613" y="202"/>
                  <a:pt x="606" y="195"/>
                </a:cubicBezTo>
                <a:cubicBezTo>
                  <a:pt x="599" y="189"/>
                  <a:pt x="599" y="189"/>
                  <a:pt x="599" y="189"/>
                </a:cubicBezTo>
                <a:cubicBezTo>
                  <a:pt x="420" y="371"/>
                  <a:pt x="420" y="371"/>
                  <a:pt x="420" y="371"/>
                </a:cubicBezTo>
                <a:cubicBezTo>
                  <a:pt x="326" y="213"/>
                  <a:pt x="326" y="213"/>
                  <a:pt x="326" y="213"/>
                </a:cubicBezTo>
                <a:cubicBezTo>
                  <a:pt x="475" y="64"/>
                  <a:pt x="475" y="64"/>
                  <a:pt x="475" y="64"/>
                </a:cubicBezTo>
                <a:cubicBezTo>
                  <a:pt x="468" y="57"/>
                  <a:pt x="468" y="57"/>
                  <a:pt x="468" y="57"/>
                </a:cubicBezTo>
                <a:cubicBezTo>
                  <a:pt x="464" y="53"/>
                  <a:pt x="464" y="44"/>
                  <a:pt x="468" y="37"/>
                </a:cubicBezTo>
                <a:cubicBezTo>
                  <a:pt x="475" y="33"/>
                  <a:pt x="484" y="33"/>
                  <a:pt x="488" y="37"/>
                </a:cubicBezTo>
                <a:cubicBezTo>
                  <a:pt x="626" y="175"/>
                  <a:pt x="626" y="175"/>
                  <a:pt x="626" y="175"/>
                </a:cubicBezTo>
                <a:cubicBezTo>
                  <a:pt x="633" y="182"/>
                  <a:pt x="633" y="191"/>
                  <a:pt x="626" y="195"/>
                </a:cubicBezTo>
                <a:moveTo>
                  <a:pt x="579" y="169"/>
                </a:moveTo>
                <a:cubicBezTo>
                  <a:pt x="497" y="86"/>
                  <a:pt x="497" y="86"/>
                  <a:pt x="497" y="86"/>
                </a:cubicBezTo>
                <a:cubicBezTo>
                  <a:pt x="382" y="202"/>
                  <a:pt x="382" y="202"/>
                  <a:pt x="382" y="202"/>
                </a:cubicBezTo>
                <a:cubicBezTo>
                  <a:pt x="357" y="224"/>
                  <a:pt x="357" y="224"/>
                  <a:pt x="357" y="224"/>
                </a:cubicBezTo>
                <a:cubicBezTo>
                  <a:pt x="524" y="224"/>
                  <a:pt x="524" y="224"/>
                  <a:pt x="524" y="224"/>
                </a:cubicBezTo>
                <a:lnTo>
                  <a:pt x="579" y="169"/>
                </a:lnTo>
                <a:close/>
                <a:moveTo>
                  <a:pt x="226" y="315"/>
                </a:moveTo>
                <a:cubicBezTo>
                  <a:pt x="226" y="329"/>
                  <a:pt x="237" y="340"/>
                  <a:pt x="250" y="340"/>
                </a:cubicBezTo>
                <a:cubicBezTo>
                  <a:pt x="262" y="340"/>
                  <a:pt x="273" y="329"/>
                  <a:pt x="273" y="315"/>
                </a:cubicBezTo>
                <a:cubicBezTo>
                  <a:pt x="273" y="302"/>
                  <a:pt x="262" y="293"/>
                  <a:pt x="250" y="293"/>
                </a:cubicBezTo>
                <a:cubicBezTo>
                  <a:pt x="237" y="293"/>
                  <a:pt x="226" y="302"/>
                  <a:pt x="226" y="315"/>
                </a:cubicBezTo>
                <a:moveTo>
                  <a:pt x="184" y="280"/>
                </a:moveTo>
                <a:cubicBezTo>
                  <a:pt x="170" y="280"/>
                  <a:pt x="162" y="291"/>
                  <a:pt x="162" y="304"/>
                </a:cubicBezTo>
                <a:cubicBezTo>
                  <a:pt x="162" y="315"/>
                  <a:pt x="170" y="326"/>
                  <a:pt x="184" y="326"/>
                </a:cubicBezTo>
                <a:cubicBezTo>
                  <a:pt x="197" y="326"/>
                  <a:pt x="206" y="315"/>
                  <a:pt x="206" y="304"/>
                </a:cubicBezTo>
                <a:cubicBezTo>
                  <a:pt x="206" y="291"/>
                  <a:pt x="197" y="280"/>
                  <a:pt x="184" y="280"/>
                </a:cubicBezTo>
                <a:moveTo>
                  <a:pt x="248" y="264"/>
                </a:moveTo>
                <a:cubicBezTo>
                  <a:pt x="248" y="255"/>
                  <a:pt x="240" y="246"/>
                  <a:pt x="230" y="246"/>
                </a:cubicBezTo>
                <a:cubicBezTo>
                  <a:pt x="222" y="246"/>
                  <a:pt x="215" y="255"/>
                  <a:pt x="215" y="264"/>
                </a:cubicBezTo>
                <a:cubicBezTo>
                  <a:pt x="215" y="273"/>
                  <a:pt x="222" y="280"/>
                  <a:pt x="230" y="280"/>
                </a:cubicBezTo>
                <a:cubicBezTo>
                  <a:pt x="240" y="280"/>
                  <a:pt x="248" y="273"/>
                  <a:pt x="248" y="264"/>
                </a:cubicBezTo>
                <a:moveTo>
                  <a:pt x="422" y="415"/>
                </a:moveTo>
                <a:cubicBezTo>
                  <a:pt x="437" y="455"/>
                  <a:pt x="422" y="495"/>
                  <a:pt x="377" y="495"/>
                </a:cubicBezTo>
                <a:cubicBezTo>
                  <a:pt x="60" y="495"/>
                  <a:pt x="60" y="495"/>
                  <a:pt x="60" y="495"/>
                </a:cubicBezTo>
                <a:cubicBezTo>
                  <a:pt x="15" y="495"/>
                  <a:pt x="0" y="457"/>
                  <a:pt x="13" y="415"/>
                </a:cubicBezTo>
                <a:cubicBezTo>
                  <a:pt x="13" y="415"/>
                  <a:pt x="68" y="313"/>
                  <a:pt x="157" y="166"/>
                </a:cubicBezTo>
                <a:cubicBezTo>
                  <a:pt x="157" y="80"/>
                  <a:pt x="157" y="80"/>
                  <a:pt x="157" y="80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44" y="80"/>
                  <a:pt x="137" y="73"/>
                  <a:pt x="137" y="66"/>
                </a:cubicBezTo>
                <a:cubicBezTo>
                  <a:pt x="137" y="57"/>
                  <a:pt x="144" y="51"/>
                  <a:pt x="153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62" y="0"/>
                  <a:pt x="162" y="0"/>
                  <a:pt x="162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60" y="51"/>
                  <a:pt x="260" y="51"/>
                  <a:pt x="260" y="51"/>
                </a:cubicBezTo>
                <a:cubicBezTo>
                  <a:pt x="284" y="51"/>
                  <a:pt x="284" y="51"/>
                  <a:pt x="284" y="51"/>
                </a:cubicBezTo>
                <a:cubicBezTo>
                  <a:pt x="290" y="51"/>
                  <a:pt x="297" y="57"/>
                  <a:pt x="297" y="66"/>
                </a:cubicBezTo>
                <a:cubicBezTo>
                  <a:pt x="297" y="73"/>
                  <a:pt x="290" y="80"/>
                  <a:pt x="284" y="80"/>
                </a:cubicBezTo>
                <a:cubicBezTo>
                  <a:pt x="277" y="80"/>
                  <a:pt x="277" y="80"/>
                  <a:pt x="277" y="80"/>
                </a:cubicBezTo>
                <a:cubicBezTo>
                  <a:pt x="277" y="166"/>
                  <a:pt x="277" y="166"/>
                  <a:pt x="277" y="166"/>
                </a:cubicBezTo>
                <a:cubicBezTo>
                  <a:pt x="368" y="313"/>
                  <a:pt x="422" y="415"/>
                  <a:pt x="422" y="415"/>
                </a:cubicBezTo>
                <a:moveTo>
                  <a:pt x="355" y="360"/>
                </a:moveTo>
                <a:cubicBezTo>
                  <a:pt x="348" y="346"/>
                  <a:pt x="275" y="217"/>
                  <a:pt x="253" y="182"/>
                </a:cubicBezTo>
                <a:cubicBezTo>
                  <a:pt x="248" y="175"/>
                  <a:pt x="248" y="175"/>
                  <a:pt x="248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4" y="182"/>
                  <a:pt x="184" y="182"/>
                  <a:pt x="184" y="182"/>
                </a:cubicBezTo>
                <a:cubicBezTo>
                  <a:pt x="160" y="220"/>
                  <a:pt x="91" y="342"/>
                  <a:pt x="82" y="355"/>
                </a:cubicBezTo>
                <a:cubicBezTo>
                  <a:pt x="82" y="355"/>
                  <a:pt x="82" y="357"/>
                  <a:pt x="80" y="360"/>
                </a:cubicBezTo>
                <a:cubicBezTo>
                  <a:pt x="80" y="360"/>
                  <a:pt x="80" y="360"/>
                  <a:pt x="80" y="360"/>
                </a:cubicBezTo>
                <a:lnTo>
                  <a:pt x="355" y="3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0" name="path 2780"/>
          <p:cNvSpPr/>
          <p:nvPr/>
        </p:nvSpPr>
        <p:spPr>
          <a:xfrm>
            <a:off x="7786751" y="1428750"/>
            <a:ext cx="428625" cy="285750"/>
          </a:xfrm>
          <a:custGeom>
            <a:avLst/>
            <a:gdLst/>
            <a:ahLst/>
            <a:cxnLst/>
            <a:rect l="0" t="0" r="0" b="0"/>
            <a:pathLst>
              <a:path w="675" h="450">
                <a:moveTo>
                  <a:pt x="675" y="450"/>
                </a:moveTo>
                <a:lnTo>
                  <a:pt x="0" y="450"/>
                </a:lnTo>
                <a:lnTo>
                  <a:pt x="122" y="368"/>
                </a:lnTo>
                <a:lnTo>
                  <a:pt x="610" y="368"/>
                </a:lnTo>
                <a:lnTo>
                  <a:pt x="610" y="42"/>
                </a:lnTo>
                <a:lnTo>
                  <a:pt x="675" y="0"/>
                </a:lnTo>
                <a:lnTo>
                  <a:pt x="675" y="45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2" name="textbox 2782"/>
          <p:cNvSpPr/>
          <p:nvPr/>
        </p:nvSpPr>
        <p:spPr>
          <a:xfrm>
            <a:off x="773087" y="1058798"/>
            <a:ext cx="454025" cy="311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2500" kern="0" spc="8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endParaRPr sz="2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84" name="path 2784"/>
          <p:cNvSpPr/>
          <p:nvPr/>
        </p:nvSpPr>
        <p:spPr>
          <a:xfrm>
            <a:off x="3825875" y="3423793"/>
            <a:ext cx="239776" cy="40766"/>
          </a:xfrm>
          <a:custGeom>
            <a:avLst/>
            <a:gdLst/>
            <a:ahLst/>
            <a:cxnLst/>
            <a:rect l="0" t="0" r="0" b="0"/>
            <a:pathLst>
              <a:path w="377" h="64">
                <a:moveTo>
                  <a:pt x="0" y="0"/>
                </a:moveTo>
                <a:lnTo>
                  <a:pt x="0" y="64"/>
                </a:lnTo>
                <a:lnTo>
                  <a:pt x="377" y="64"/>
                </a:lnTo>
                <a:lnTo>
                  <a:pt x="377" y="0"/>
                </a:lnTo>
                <a:lnTo>
                  <a:pt x="0" y="0"/>
                </a:lnTo>
                <a:close/>
                <a:moveTo>
                  <a:pt x="362" y="48"/>
                </a:moveTo>
                <a:lnTo>
                  <a:pt x="12" y="48"/>
                </a:lnTo>
                <a:lnTo>
                  <a:pt x="12" y="15"/>
                </a:lnTo>
                <a:lnTo>
                  <a:pt x="362" y="15"/>
                </a:lnTo>
                <a:lnTo>
                  <a:pt x="362" y="4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6" name="path 2786"/>
          <p:cNvSpPr/>
          <p:nvPr/>
        </p:nvSpPr>
        <p:spPr>
          <a:xfrm>
            <a:off x="4325111" y="2017648"/>
            <a:ext cx="182245" cy="19050"/>
          </a:xfrm>
          <a:custGeom>
            <a:avLst/>
            <a:gdLst/>
            <a:ahLst/>
            <a:cxnLst/>
            <a:rect l="0" t="0" r="0" b="0"/>
            <a:pathLst>
              <a:path w="287" h="30">
                <a:moveTo>
                  <a:pt x="0" y="15"/>
                </a:moveTo>
                <a:lnTo>
                  <a:pt x="287" y="15"/>
                </a:lnTo>
              </a:path>
            </a:pathLst>
          </a:custGeom>
          <a:noFill/>
          <a:ln w="19050" cap="flat">
            <a:solidFill>
              <a:srgbClr val="4F81B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8" name="path 2788"/>
          <p:cNvSpPr/>
          <p:nvPr/>
        </p:nvSpPr>
        <p:spPr>
          <a:xfrm>
            <a:off x="4325111" y="3203448"/>
            <a:ext cx="182245" cy="19050"/>
          </a:xfrm>
          <a:custGeom>
            <a:avLst/>
            <a:gdLst/>
            <a:ahLst/>
            <a:cxnLst/>
            <a:rect l="0" t="0" r="0" b="0"/>
            <a:pathLst>
              <a:path w="287" h="30">
                <a:moveTo>
                  <a:pt x="0" y="15"/>
                </a:moveTo>
                <a:lnTo>
                  <a:pt x="287" y="15"/>
                </a:lnTo>
              </a:path>
            </a:pathLst>
          </a:custGeom>
          <a:noFill/>
          <a:ln w="19050" cap="flat">
            <a:solidFill>
              <a:srgbClr val="4F81B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90" name="path 2790"/>
          <p:cNvSpPr/>
          <p:nvPr/>
        </p:nvSpPr>
        <p:spPr>
          <a:xfrm>
            <a:off x="4325111" y="4279138"/>
            <a:ext cx="182245" cy="19050"/>
          </a:xfrm>
          <a:custGeom>
            <a:avLst/>
            <a:gdLst/>
            <a:ahLst/>
            <a:cxnLst/>
            <a:rect l="0" t="0" r="0" b="0"/>
            <a:pathLst>
              <a:path w="287" h="30">
                <a:moveTo>
                  <a:pt x="0" y="15"/>
                </a:moveTo>
                <a:lnTo>
                  <a:pt x="287" y="15"/>
                </a:lnTo>
              </a:path>
            </a:pathLst>
          </a:custGeom>
          <a:noFill/>
          <a:ln w="19050" cap="flat">
            <a:solidFill>
              <a:srgbClr val="4F81B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" name="rect 279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94" name="rect 2794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96" name="rect 2796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98" name="textbox 2798"/>
          <p:cNvSpPr/>
          <p:nvPr/>
        </p:nvSpPr>
        <p:spPr>
          <a:xfrm>
            <a:off x="385124" y="192115"/>
            <a:ext cx="7710169" cy="15627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第七章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略解码的动力系</a:t>
            </a:r>
            <a:r>
              <a:rPr sz="15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45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权责到位——管理下沉，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挥前移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8105" algn="l" rtl="0" eaLnBrk="0">
              <a:lnSpc>
                <a:spcPct val="97000"/>
              </a:lnSpc>
              <a:spcBef>
                <a:spcPts val="42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“将在外，君命有所不叐”，要给指挥打仗的人赋予足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够的战场决策权。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8105" algn="l" rtl="0" eaLnBrk="0">
              <a:lnSpc>
                <a:spcPct val="97000"/>
              </a:lnSpc>
              <a:spcBef>
                <a:spcPts val="5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信息化时代尤其需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要管理下沉，指挥前移。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00" name="picture 28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802" name="path 2802"/>
          <p:cNvSpPr/>
          <p:nvPr/>
        </p:nvSpPr>
        <p:spPr>
          <a:xfrm>
            <a:off x="6715125" y="3011297"/>
            <a:ext cx="240410" cy="488696"/>
          </a:xfrm>
          <a:custGeom>
            <a:avLst/>
            <a:gdLst/>
            <a:ahLst/>
            <a:cxnLst/>
            <a:rect l="0" t="0" r="0" b="0"/>
            <a:pathLst>
              <a:path w="378" h="769">
                <a:moveTo>
                  <a:pt x="242" y="183"/>
                </a:moveTo>
                <a:cubicBezTo>
                  <a:pt x="240" y="183"/>
                  <a:pt x="240" y="183"/>
                  <a:pt x="240" y="183"/>
                </a:cubicBezTo>
                <a:cubicBezTo>
                  <a:pt x="264" y="165"/>
                  <a:pt x="277" y="135"/>
                  <a:pt x="277" y="99"/>
                </a:cubicBezTo>
                <a:cubicBezTo>
                  <a:pt x="277" y="45"/>
                  <a:pt x="237" y="0"/>
                  <a:pt x="189" y="0"/>
                </a:cubicBezTo>
                <a:cubicBezTo>
                  <a:pt x="141" y="0"/>
                  <a:pt x="101" y="45"/>
                  <a:pt x="101" y="99"/>
                </a:cubicBezTo>
                <a:cubicBezTo>
                  <a:pt x="101" y="135"/>
                  <a:pt x="114" y="165"/>
                  <a:pt x="138" y="183"/>
                </a:cubicBezTo>
                <a:cubicBezTo>
                  <a:pt x="135" y="183"/>
                  <a:pt x="135" y="183"/>
                  <a:pt x="135" y="183"/>
                </a:cubicBezTo>
                <a:cubicBezTo>
                  <a:pt x="61" y="183"/>
                  <a:pt x="0" y="255"/>
                  <a:pt x="0" y="348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47"/>
                  <a:pt x="18" y="469"/>
                  <a:pt x="42" y="469"/>
                </a:cubicBezTo>
                <a:cubicBezTo>
                  <a:pt x="64" y="469"/>
                  <a:pt x="82" y="447"/>
                  <a:pt x="82" y="423"/>
                </a:cubicBezTo>
                <a:cubicBezTo>
                  <a:pt x="82" y="348"/>
                  <a:pt x="82" y="348"/>
                  <a:pt x="82" y="348"/>
                </a:cubicBezTo>
                <a:cubicBezTo>
                  <a:pt x="82" y="330"/>
                  <a:pt x="87" y="315"/>
                  <a:pt x="95" y="303"/>
                </a:cubicBezTo>
                <a:cubicBezTo>
                  <a:pt x="95" y="724"/>
                  <a:pt x="95" y="724"/>
                  <a:pt x="95" y="724"/>
                </a:cubicBezTo>
                <a:cubicBezTo>
                  <a:pt x="95" y="748"/>
                  <a:pt x="114" y="769"/>
                  <a:pt x="135" y="769"/>
                </a:cubicBezTo>
                <a:cubicBezTo>
                  <a:pt x="160" y="769"/>
                  <a:pt x="178" y="748"/>
                  <a:pt x="178" y="724"/>
                </a:cubicBezTo>
                <a:cubicBezTo>
                  <a:pt x="178" y="532"/>
                  <a:pt x="178" y="532"/>
                  <a:pt x="178" y="532"/>
                </a:cubicBezTo>
                <a:cubicBezTo>
                  <a:pt x="200" y="532"/>
                  <a:pt x="200" y="532"/>
                  <a:pt x="200" y="532"/>
                </a:cubicBezTo>
                <a:cubicBezTo>
                  <a:pt x="200" y="724"/>
                  <a:pt x="200" y="724"/>
                  <a:pt x="200" y="724"/>
                </a:cubicBezTo>
                <a:cubicBezTo>
                  <a:pt x="200" y="748"/>
                  <a:pt x="218" y="769"/>
                  <a:pt x="242" y="769"/>
                </a:cubicBezTo>
                <a:cubicBezTo>
                  <a:pt x="264" y="769"/>
                  <a:pt x="282" y="748"/>
                  <a:pt x="282" y="724"/>
                </a:cubicBezTo>
                <a:cubicBezTo>
                  <a:pt x="282" y="303"/>
                  <a:pt x="282" y="303"/>
                  <a:pt x="282" y="303"/>
                </a:cubicBezTo>
                <a:cubicBezTo>
                  <a:pt x="290" y="315"/>
                  <a:pt x="295" y="330"/>
                  <a:pt x="295" y="348"/>
                </a:cubicBezTo>
                <a:cubicBezTo>
                  <a:pt x="295" y="423"/>
                  <a:pt x="295" y="423"/>
                  <a:pt x="295" y="423"/>
                </a:cubicBezTo>
                <a:cubicBezTo>
                  <a:pt x="295" y="447"/>
                  <a:pt x="314" y="469"/>
                  <a:pt x="335" y="469"/>
                </a:cubicBezTo>
                <a:cubicBezTo>
                  <a:pt x="359" y="469"/>
                  <a:pt x="378" y="447"/>
                  <a:pt x="378" y="423"/>
                </a:cubicBezTo>
                <a:cubicBezTo>
                  <a:pt x="378" y="348"/>
                  <a:pt x="378" y="348"/>
                  <a:pt x="378" y="348"/>
                </a:cubicBezTo>
                <a:cubicBezTo>
                  <a:pt x="378" y="255"/>
                  <a:pt x="317" y="183"/>
                  <a:pt x="242" y="183"/>
                </a:cubicBezTo>
              </a:path>
            </a:pathLst>
          </a:custGeom>
          <a:solidFill>
            <a:srgbClr val="5959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6" name="group 286"/>
          <p:cNvGrpSpPr/>
          <p:nvPr/>
        </p:nvGrpSpPr>
        <p:grpSpPr>
          <a:xfrm rot="21600000">
            <a:off x="5134168" y="2777511"/>
            <a:ext cx="3447663" cy="1874552"/>
            <a:chOff x="0" y="0"/>
            <a:chExt cx="3447663" cy="1874552"/>
          </a:xfrm>
        </p:grpSpPr>
        <p:sp>
          <p:nvSpPr>
            <p:cNvPr id="2804" name="path 2804"/>
            <p:cNvSpPr/>
            <p:nvPr/>
          </p:nvSpPr>
          <p:spPr>
            <a:xfrm>
              <a:off x="652333" y="662410"/>
              <a:ext cx="2169160" cy="1060170"/>
            </a:xfrm>
            <a:custGeom>
              <a:avLst/>
              <a:gdLst/>
              <a:ahLst/>
              <a:cxnLst/>
              <a:rect l="0" t="0" r="0" b="0"/>
              <a:pathLst>
                <a:path w="3416" h="1669">
                  <a:moveTo>
                    <a:pt x="1142" y="183"/>
                  </a:moveTo>
                  <a:cubicBezTo>
                    <a:pt x="1139" y="183"/>
                    <a:pt x="1139" y="183"/>
                    <a:pt x="1139" y="183"/>
                  </a:cubicBezTo>
                  <a:cubicBezTo>
                    <a:pt x="1163" y="165"/>
                    <a:pt x="1177" y="135"/>
                    <a:pt x="1177" y="99"/>
                  </a:cubicBezTo>
                  <a:cubicBezTo>
                    <a:pt x="1177" y="45"/>
                    <a:pt x="1137" y="0"/>
                    <a:pt x="1089" y="0"/>
                  </a:cubicBezTo>
                  <a:cubicBezTo>
                    <a:pt x="1041" y="0"/>
                    <a:pt x="1001" y="45"/>
                    <a:pt x="1001" y="99"/>
                  </a:cubicBezTo>
                  <a:cubicBezTo>
                    <a:pt x="1001" y="135"/>
                    <a:pt x="1014" y="165"/>
                    <a:pt x="1038" y="183"/>
                  </a:cubicBezTo>
                  <a:cubicBezTo>
                    <a:pt x="1035" y="183"/>
                    <a:pt x="1035" y="183"/>
                    <a:pt x="1035" y="183"/>
                  </a:cubicBezTo>
                  <a:cubicBezTo>
                    <a:pt x="961" y="183"/>
                    <a:pt x="900" y="255"/>
                    <a:pt x="900" y="348"/>
                  </a:cubicBezTo>
                  <a:cubicBezTo>
                    <a:pt x="900" y="423"/>
                    <a:pt x="900" y="423"/>
                    <a:pt x="900" y="423"/>
                  </a:cubicBezTo>
                  <a:cubicBezTo>
                    <a:pt x="900" y="447"/>
                    <a:pt x="918" y="469"/>
                    <a:pt x="942" y="469"/>
                  </a:cubicBezTo>
                  <a:cubicBezTo>
                    <a:pt x="963" y="469"/>
                    <a:pt x="982" y="447"/>
                    <a:pt x="982" y="423"/>
                  </a:cubicBezTo>
                  <a:cubicBezTo>
                    <a:pt x="982" y="348"/>
                    <a:pt x="982" y="348"/>
                    <a:pt x="982" y="348"/>
                  </a:cubicBezTo>
                  <a:cubicBezTo>
                    <a:pt x="982" y="330"/>
                    <a:pt x="987" y="315"/>
                    <a:pt x="995" y="303"/>
                  </a:cubicBezTo>
                  <a:cubicBezTo>
                    <a:pt x="995" y="724"/>
                    <a:pt x="995" y="724"/>
                    <a:pt x="995" y="724"/>
                  </a:cubicBezTo>
                  <a:cubicBezTo>
                    <a:pt x="995" y="748"/>
                    <a:pt x="1014" y="769"/>
                    <a:pt x="1035" y="769"/>
                  </a:cubicBezTo>
                  <a:cubicBezTo>
                    <a:pt x="1059" y="769"/>
                    <a:pt x="1078" y="748"/>
                    <a:pt x="1078" y="724"/>
                  </a:cubicBezTo>
                  <a:cubicBezTo>
                    <a:pt x="1078" y="531"/>
                    <a:pt x="1078" y="531"/>
                    <a:pt x="1078" y="531"/>
                  </a:cubicBezTo>
                  <a:cubicBezTo>
                    <a:pt x="1099" y="531"/>
                    <a:pt x="1099" y="531"/>
                    <a:pt x="1099" y="531"/>
                  </a:cubicBezTo>
                  <a:cubicBezTo>
                    <a:pt x="1099" y="724"/>
                    <a:pt x="1099" y="724"/>
                    <a:pt x="1099" y="724"/>
                  </a:cubicBezTo>
                  <a:cubicBezTo>
                    <a:pt x="1099" y="748"/>
                    <a:pt x="1118" y="769"/>
                    <a:pt x="1142" y="769"/>
                  </a:cubicBezTo>
                  <a:cubicBezTo>
                    <a:pt x="1163" y="769"/>
                    <a:pt x="1182" y="748"/>
                    <a:pt x="1182" y="724"/>
                  </a:cubicBezTo>
                  <a:cubicBezTo>
                    <a:pt x="1182" y="303"/>
                    <a:pt x="1182" y="303"/>
                    <a:pt x="1182" y="303"/>
                  </a:cubicBezTo>
                  <a:cubicBezTo>
                    <a:pt x="1190" y="315"/>
                    <a:pt x="1195" y="330"/>
                    <a:pt x="1195" y="348"/>
                  </a:cubicBezTo>
                  <a:cubicBezTo>
                    <a:pt x="1195" y="423"/>
                    <a:pt x="1195" y="423"/>
                    <a:pt x="1195" y="423"/>
                  </a:cubicBezTo>
                  <a:cubicBezTo>
                    <a:pt x="1195" y="447"/>
                    <a:pt x="1214" y="469"/>
                    <a:pt x="1235" y="469"/>
                  </a:cubicBezTo>
                  <a:cubicBezTo>
                    <a:pt x="1259" y="469"/>
                    <a:pt x="1278" y="447"/>
                    <a:pt x="1278" y="423"/>
                  </a:cubicBezTo>
                  <a:cubicBezTo>
                    <a:pt x="1278" y="348"/>
                    <a:pt x="1278" y="348"/>
                    <a:pt x="1278" y="348"/>
                  </a:cubicBezTo>
                  <a:cubicBezTo>
                    <a:pt x="1278" y="255"/>
                    <a:pt x="1217" y="183"/>
                    <a:pt x="1142" y="183"/>
                  </a:cubicBezTo>
                </a:path>
                <a:path w="3416" h="1669">
                  <a:moveTo>
                    <a:pt x="2380" y="183"/>
                  </a:moveTo>
                  <a:cubicBezTo>
                    <a:pt x="2377" y="183"/>
                    <a:pt x="2377" y="183"/>
                    <a:pt x="2377" y="183"/>
                  </a:cubicBezTo>
                  <a:cubicBezTo>
                    <a:pt x="2401" y="165"/>
                    <a:pt x="2414" y="135"/>
                    <a:pt x="2414" y="99"/>
                  </a:cubicBezTo>
                  <a:cubicBezTo>
                    <a:pt x="2414" y="45"/>
                    <a:pt x="2374" y="0"/>
                    <a:pt x="2326" y="0"/>
                  </a:cubicBezTo>
                  <a:cubicBezTo>
                    <a:pt x="2278" y="0"/>
                    <a:pt x="2238" y="45"/>
                    <a:pt x="2238" y="99"/>
                  </a:cubicBezTo>
                  <a:cubicBezTo>
                    <a:pt x="2238" y="135"/>
                    <a:pt x="2252" y="165"/>
                    <a:pt x="2276" y="183"/>
                  </a:cubicBezTo>
                  <a:cubicBezTo>
                    <a:pt x="2273" y="183"/>
                    <a:pt x="2273" y="183"/>
                    <a:pt x="2273" y="183"/>
                  </a:cubicBezTo>
                  <a:cubicBezTo>
                    <a:pt x="2198" y="183"/>
                    <a:pt x="2137" y="255"/>
                    <a:pt x="2137" y="348"/>
                  </a:cubicBezTo>
                  <a:cubicBezTo>
                    <a:pt x="2137" y="423"/>
                    <a:pt x="2137" y="423"/>
                    <a:pt x="2137" y="423"/>
                  </a:cubicBezTo>
                  <a:cubicBezTo>
                    <a:pt x="2137" y="447"/>
                    <a:pt x="2156" y="469"/>
                    <a:pt x="2180" y="469"/>
                  </a:cubicBezTo>
                  <a:cubicBezTo>
                    <a:pt x="2201" y="469"/>
                    <a:pt x="2220" y="447"/>
                    <a:pt x="2220" y="423"/>
                  </a:cubicBezTo>
                  <a:cubicBezTo>
                    <a:pt x="2220" y="348"/>
                    <a:pt x="2220" y="348"/>
                    <a:pt x="2220" y="348"/>
                  </a:cubicBezTo>
                  <a:cubicBezTo>
                    <a:pt x="2220" y="330"/>
                    <a:pt x="2225" y="315"/>
                    <a:pt x="2233" y="303"/>
                  </a:cubicBezTo>
                  <a:cubicBezTo>
                    <a:pt x="2233" y="724"/>
                    <a:pt x="2233" y="724"/>
                    <a:pt x="2233" y="724"/>
                  </a:cubicBezTo>
                  <a:cubicBezTo>
                    <a:pt x="2233" y="748"/>
                    <a:pt x="2252" y="769"/>
                    <a:pt x="2273" y="769"/>
                  </a:cubicBezTo>
                  <a:cubicBezTo>
                    <a:pt x="2297" y="769"/>
                    <a:pt x="2316" y="748"/>
                    <a:pt x="2316" y="724"/>
                  </a:cubicBezTo>
                  <a:cubicBezTo>
                    <a:pt x="2316" y="531"/>
                    <a:pt x="2316" y="531"/>
                    <a:pt x="2316" y="531"/>
                  </a:cubicBezTo>
                  <a:cubicBezTo>
                    <a:pt x="2337" y="531"/>
                    <a:pt x="2337" y="531"/>
                    <a:pt x="2337" y="531"/>
                  </a:cubicBezTo>
                  <a:cubicBezTo>
                    <a:pt x="2337" y="724"/>
                    <a:pt x="2337" y="724"/>
                    <a:pt x="2337" y="724"/>
                  </a:cubicBezTo>
                  <a:cubicBezTo>
                    <a:pt x="2337" y="748"/>
                    <a:pt x="2356" y="769"/>
                    <a:pt x="2380" y="769"/>
                  </a:cubicBezTo>
                  <a:cubicBezTo>
                    <a:pt x="2401" y="769"/>
                    <a:pt x="2420" y="748"/>
                    <a:pt x="2420" y="724"/>
                  </a:cubicBezTo>
                  <a:cubicBezTo>
                    <a:pt x="2420" y="303"/>
                    <a:pt x="2420" y="303"/>
                    <a:pt x="2420" y="303"/>
                  </a:cubicBezTo>
                  <a:cubicBezTo>
                    <a:pt x="2428" y="315"/>
                    <a:pt x="2433" y="330"/>
                    <a:pt x="2433" y="348"/>
                  </a:cubicBezTo>
                  <a:cubicBezTo>
                    <a:pt x="2433" y="423"/>
                    <a:pt x="2433" y="423"/>
                    <a:pt x="2433" y="423"/>
                  </a:cubicBezTo>
                  <a:cubicBezTo>
                    <a:pt x="2433" y="447"/>
                    <a:pt x="2452" y="469"/>
                    <a:pt x="2473" y="469"/>
                  </a:cubicBezTo>
                  <a:cubicBezTo>
                    <a:pt x="2497" y="469"/>
                    <a:pt x="2516" y="447"/>
                    <a:pt x="2516" y="423"/>
                  </a:cubicBezTo>
                  <a:cubicBezTo>
                    <a:pt x="2516" y="348"/>
                    <a:pt x="2516" y="348"/>
                    <a:pt x="2516" y="348"/>
                  </a:cubicBezTo>
                  <a:cubicBezTo>
                    <a:pt x="2516" y="255"/>
                    <a:pt x="2454" y="183"/>
                    <a:pt x="2380" y="183"/>
                  </a:cubicBezTo>
                </a:path>
                <a:path w="3416" h="1669">
                  <a:moveTo>
                    <a:pt x="917" y="1083"/>
                  </a:moveTo>
                  <a:cubicBezTo>
                    <a:pt x="914" y="1083"/>
                    <a:pt x="914" y="1083"/>
                    <a:pt x="914" y="1083"/>
                  </a:cubicBezTo>
                  <a:cubicBezTo>
                    <a:pt x="938" y="1065"/>
                    <a:pt x="952" y="1035"/>
                    <a:pt x="952" y="999"/>
                  </a:cubicBezTo>
                  <a:cubicBezTo>
                    <a:pt x="952" y="945"/>
                    <a:pt x="912" y="899"/>
                    <a:pt x="864" y="899"/>
                  </a:cubicBezTo>
                  <a:cubicBezTo>
                    <a:pt x="816" y="899"/>
                    <a:pt x="776" y="945"/>
                    <a:pt x="776" y="999"/>
                  </a:cubicBezTo>
                  <a:cubicBezTo>
                    <a:pt x="776" y="1035"/>
                    <a:pt x="789" y="1065"/>
                    <a:pt x="813" y="1083"/>
                  </a:cubicBezTo>
                  <a:cubicBezTo>
                    <a:pt x="810" y="1083"/>
                    <a:pt x="810" y="1083"/>
                    <a:pt x="810" y="1083"/>
                  </a:cubicBezTo>
                  <a:cubicBezTo>
                    <a:pt x="736" y="1083"/>
                    <a:pt x="674" y="1155"/>
                    <a:pt x="674" y="1248"/>
                  </a:cubicBezTo>
                  <a:cubicBezTo>
                    <a:pt x="674" y="1323"/>
                    <a:pt x="674" y="1323"/>
                    <a:pt x="674" y="1323"/>
                  </a:cubicBezTo>
                  <a:cubicBezTo>
                    <a:pt x="674" y="1347"/>
                    <a:pt x="693" y="1368"/>
                    <a:pt x="717" y="1368"/>
                  </a:cubicBezTo>
                  <a:cubicBezTo>
                    <a:pt x="738" y="1368"/>
                    <a:pt x="757" y="1347"/>
                    <a:pt x="757" y="1323"/>
                  </a:cubicBezTo>
                  <a:cubicBezTo>
                    <a:pt x="757" y="1248"/>
                    <a:pt x="757" y="1248"/>
                    <a:pt x="757" y="1248"/>
                  </a:cubicBezTo>
                  <a:cubicBezTo>
                    <a:pt x="757" y="1230"/>
                    <a:pt x="762" y="1215"/>
                    <a:pt x="770" y="1203"/>
                  </a:cubicBezTo>
                  <a:cubicBezTo>
                    <a:pt x="770" y="1624"/>
                    <a:pt x="770" y="1624"/>
                    <a:pt x="770" y="1624"/>
                  </a:cubicBezTo>
                  <a:cubicBezTo>
                    <a:pt x="770" y="1648"/>
                    <a:pt x="789" y="1669"/>
                    <a:pt x="810" y="1669"/>
                  </a:cubicBezTo>
                  <a:cubicBezTo>
                    <a:pt x="834" y="1669"/>
                    <a:pt x="853" y="1648"/>
                    <a:pt x="853" y="1624"/>
                  </a:cubicBezTo>
                  <a:cubicBezTo>
                    <a:pt x="853" y="1432"/>
                    <a:pt x="853" y="1432"/>
                    <a:pt x="853" y="1432"/>
                  </a:cubicBezTo>
                  <a:cubicBezTo>
                    <a:pt x="874" y="1432"/>
                    <a:pt x="874" y="1432"/>
                    <a:pt x="874" y="1432"/>
                  </a:cubicBezTo>
                  <a:cubicBezTo>
                    <a:pt x="874" y="1624"/>
                    <a:pt x="874" y="1624"/>
                    <a:pt x="874" y="1624"/>
                  </a:cubicBezTo>
                  <a:cubicBezTo>
                    <a:pt x="874" y="1648"/>
                    <a:pt x="893" y="1669"/>
                    <a:pt x="917" y="1669"/>
                  </a:cubicBezTo>
                  <a:cubicBezTo>
                    <a:pt x="938" y="1669"/>
                    <a:pt x="957" y="1648"/>
                    <a:pt x="957" y="1624"/>
                  </a:cubicBezTo>
                  <a:cubicBezTo>
                    <a:pt x="957" y="1203"/>
                    <a:pt x="957" y="1203"/>
                    <a:pt x="957" y="1203"/>
                  </a:cubicBezTo>
                  <a:cubicBezTo>
                    <a:pt x="965" y="1215"/>
                    <a:pt x="970" y="1230"/>
                    <a:pt x="970" y="1248"/>
                  </a:cubicBezTo>
                  <a:cubicBezTo>
                    <a:pt x="970" y="1323"/>
                    <a:pt x="970" y="1323"/>
                    <a:pt x="970" y="1323"/>
                  </a:cubicBezTo>
                  <a:cubicBezTo>
                    <a:pt x="970" y="1347"/>
                    <a:pt x="989" y="1368"/>
                    <a:pt x="1010" y="1368"/>
                  </a:cubicBezTo>
                  <a:cubicBezTo>
                    <a:pt x="1034" y="1368"/>
                    <a:pt x="1053" y="1347"/>
                    <a:pt x="1053" y="1323"/>
                  </a:cubicBezTo>
                  <a:cubicBezTo>
                    <a:pt x="1053" y="1248"/>
                    <a:pt x="1053" y="1248"/>
                    <a:pt x="1053" y="1248"/>
                  </a:cubicBezTo>
                  <a:cubicBezTo>
                    <a:pt x="1053" y="1155"/>
                    <a:pt x="992" y="1083"/>
                    <a:pt x="917" y="1083"/>
                  </a:cubicBezTo>
                </a:path>
                <a:path w="3416" h="1669">
                  <a:moveTo>
                    <a:pt x="242" y="1083"/>
                  </a:moveTo>
                  <a:cubicBezTo>
                    <a:pt x="239" y="1083"/>
                    <a:pt x="239" y="1083"/>
                    <a:pt x="239" y="1083"/>
                  </a:cubicBezTo>
                  <a:cubicBezTo>
                    <a:pt x="263" y="1065"/>
                    <a:pt x="277" y="1035"/>
                    <a:pt x="277" y="999"/>
                  </a:cubicBezTo>
                  <a:cubicBezTo>
                    <a:pt x="277" y="945"/>
                    <a:pt x="237" y="899"/>
                    <a:pt x="189" y="899"/>
                  </a:cubicBezTo>
                  <a:cubicBezTo>
                    <a:pt x="141" y="899"/>
                    <a:pt x="101" y="945"/>
                    <a:pt x="101" y="999"/>
                  </a:cubicBezTo>
                  <a:cubicBezTo>
                    <a:pt x="101" y="1035"/>
                    <a:pt x="114" y="1065"/>
                    <a:pt x="138" y="1083"/>
                  </a:cubicBezTo>
                  <a:cubicBezTo>
                    <a:pt x="135" y="1083"/>
                    <a:pt x="135" y="1083"/>
                    <a:pt x="135" y="1083"/>
                  </a:cubicBezTo>
                  <a:cubicBezTo>
                    <a:pt x="61" y="1083"/>
                    <a:pt x="0" y="1155"/>
                    <a:pt x="0" y="1248"/>
                  </a:cubicBezTo>
                  <a:cubicBezTo>
                    <a:pt x="0" y="1323"/>
                    <a:pt x="0" y="1323"/>
                    <a:pt x="0" y="1323"/>
                  </a:cubicBezTo>
                  <a:cubicBezTo>
                    <a:pt x="0" y="1347"/>
                    <a:pt x="18" y="1368"/>
                    <a:pt x="42" y="1368"/>
                  </a:cubicBezTo>
                  <a:cubicBezTo>
                    <a:pt x="63" y="1368"/>
                    <a:pt x="82" y="1347"/>
                    <a:pt x="82" y="1323"/>
                  </a:cubicBezTo>
                  <a:cubicBezTo>
                    <a:pt x="82" y="1248"/>
                    <a:pt x="82" y="1248"/>
                    <a:pt x="82" y="1248"/>
                  </a:cubicBezTo>
                  <a:cubicBezTo>
                    <a:pt x="82" y="1230"/>
                    <a:pt x="87" y="1215"/>
                    <a:pt x="95" y="1203"/>
                  </a:cubicBezTo>
                  <a:cubicBezTo>
                    <a:pt x="95" y="1624"/>
                    <a:pt x="95" y="1624"/>
                    <a:pt x="95" y="1624"/>
                  </a:cubicBezTo>
                  <a:cubicBezTo>
                    <a:pt x="95" y="1648"/>
                    <a:pt x="114" y="1669"/>
                    <a:pt x="135" y="1669"/>
                  </a:cubicBezTo>
                  <a:cubicBezTo>
                    <a:pt x="159" y="1669"/>
                    <a:pt x="178" y="1648"/>
                    <a:pt x="178" y="1624"/>
                  </a:cubicBezTo>
                  <a:cubicBezTo>
                    <a:pt x="178" y="1432"/>
                    <a:pt x="178" y="1432"/>
                    <a:pt x="178" y="1432"/>
                  </a:cubicBezTo>
                  <a:cubicBezTo>
                    <a:pt x="199" y="1432"/>
                    <a:pt x="199" y="1432"/>
                    <a:pt x="199" y="1432"/>
                  </a:cubicBezTo>
                  <a:cubicBezTo>
                    <a:pt x="199" y="1624"/>
                    <a:pt x="199" y="1624"/>
                    <a:pt x="199" y="1624"/>
                  </a:cubicBezTo>
                  <a:cubicBezTo>
                    <a:pt x="199" y="1648"/>
                    <a:pt x="218" y="1669"/>
                    <a:pt x="242" y="1669"/>
                  </a:cubicBezTo>
                  <a:cubicBezTo>
                    <a:pt x="263" y="1669"/>
                    <a:pt x="282" y="1648"/>
                    <a:pt x="282" y="1624"/>
                  </a:cubicBezTo>
                  <a:cubicBezTo>
                    <a:pt x="282" y="1203"/>
                    <a:pt x="282" y="1203"/>
                    <a:pt x="282" y="1203"/>
                  </a:cubicBezTo>
                  <a:cubicBezTo>
                    <a:pt x="290" y="1215"/>
                    <a:pt x="295" y="1230"/>
                    <a:pt x="295" y="1248"/>
                  </a:cubicBezTo>
                  <a:cubicBezTo>
                    <a:pt x="295" y="1323"/>
                    <a:pt x="295" y="1323"/>
                    <a:pt x="295" y="1323"/>
                  </a:cubicBezTo>
                  <a:cubicBezTo>
                    <a:pt x="295" y="1347"/>
                    <a:pt x="314" y="1368"/>
                    <a:pt x="335" y="1368"/>
                  </a:cubicBezTo>
                  <a:cubicBezTo>
                    <a:pt x="359" y="1368"/>
                    <a:pt x="378" y="1347"/>
                    <a:pt x="378" y="1323"/>
                  </a:cubicBezTo>
                  <a:cubicBezTo>
                    <a:pt x="378" y="1248"/>
                    <a:pt x="378" y="1248"/>
                    <a:pt x="378" y="1248"/>
                  </a:cubicBezTo>
                  <a:cubicBezTo>
                    <a:pt x="378" y="1155"/>
                    <a:pt x="317" y="1083"/>
                    <a:pt x="242" y="1083"/>
                  </a:cubicBezTo>
                </a:path>
                <a:path w="3416" h="1669">
                  <a:moveTo>
                    <a:pt x="1592" y="1083"/>
                  </a:moveTo>
                  <a:cubicBezTo>
                    <a:pt x="1589" y="1083"/>
                    <a:pt x="1589" y="1083"/>
                    <a:pt x="1589" y="1083"/>
                  </a:cubicBezTo>
                  <a:cubicBezTo>
                    <a:pt x="1613" y="1065"/>
                    <a:pt x="1627" y="1035"/>
                    <a:pt x="1627" y="999"/>
                  </a:cubicBezTo>
                  <a:cubicBezTo>
                    <a:pt x="1627" y="945"/>
                    <a:pt x="1587" y="899"/>
                    <a:pt x="1539" y="899"/>
                  </a:cubicBezTo>
                  <a:cubicBezTo>
                    <a:pt x="1491" y="899"/>
                    <a:pt x="1451" y="945"/>
                    <a:pt x="1451" y="999"/>
                  </a:cubicBezTo>
                  <a:cubicBezTo>
                    <a:pt x="1451" y="1035"/>
                    <a:pt x="1464" y="1065"/>
                    <a:pt x="1488" y="1083"/>
                  </a:cubicBezTo>
                  <a:cubicBezTo>
                    <a:pt x="1485" y="1083"/>
                    <a:pt x="1485" y="1083"/>
                    <a:pt x="1485" y="1083"/>
                  </a:cubicBezTo>
                  <a:cubicBezTo>
                    <a:pt x="1411" y="1083"/>
                    <a:pt x="1350" y="1155"/>
                    <a:pt x="1350" y="1248"/>
                  </a:cubicBezTo>
                  <a:cubicBezTo>
                    <a:pt x="1350" y="1323"/>
                    <a:pt x="1350" y="1323"/>
                    <a:pt x="1350" y="1323"/>
                  </a:cubicBezTo>
                  <a:cubicBezTo>
                    <a:pt x="1350" y="1347"/>
                    <a:pt x="1368" y="1368"/>
                    <a:pt x="1392" y="1368"/>
                  </a:cubicBezTo>
                  <a:cubicBezTo>
                    <a:pt x="1413" y="1368"/>
                    <a:pt x="1432" y="1347"/>
                    <a:pt x="1432" y="1323"/>
                  </a:cubicBezTo>
                  <a:cubicBezTo>
                    <a:pt x="1432" y="1248"/>
                    <a:pt x="1432" y="1248"/>
                    <a:pt x="1432" y="1248"/>
                  </a:cubicBezTo>
                  <a:cubicBezTo>
                    <a:pt x="1432" y="1230"/>
                    <a:pt x="1437" y="1215"/>
                    <a:pt x="1445" y="1203"/>
                  </a:cubicBezTo>
                  <a:cubicBezTo>
                    <a:pt x="1445" y="1624"/>
                    <a:pt x="1445" y="1624"/>
                    <a:pt x="1445" y="1624"/>
                  </a:cubicBezTo>
                  <a:cubicBezTo>
                    <a:pt x="1445" y="1648"/>
                    <a:pt x="1464" y="1669"/>
                    <a:pt x="1485" y="1669"/>
                  </a:cubicBezTo>
                  <a:cubicBezTo>
                    <a:pt x="1509" y="1669"/>
                    <a:pt x="1528" y="1648"/>
                    <a:pt x="1528" y="1624"/>
                  </a:cubicBezTo>
                  <a:cubicBezTo>
                    <a:pt x="1528" y="1432"/>
                    <a:pt x="1528" y="1432"/>
                    <a:pt x="1528" y="1432"/>
                  </a:cubicBezTo>
                  <a:cubicBezTo>
                    <a:pt x="1549" y="1432"/>
                    <a:pt x="1549" y="1432"/>
                    <a:pt x="1549" y="1432"/>
                  </a:cubicBezTo>
                  <a:cubicBezTo>
                    <a:pt x="1549" y="1624"/>
                    <a:pt x="1549" y="1624"/>
                    <a:pt x="1549" y="1624"/>
                  </a:cubicBezTo>
                  <a:cubicBezTo>
                    <a:pt x="1549" y="1648"/>
                    <a:pt x="1568" y="1669"/>
                    <a:pt x="1592" y="1669"/>
                  </a:cubicBezTo>
                  <a:cubicBezTo>
                    <a:pt x="1613" y="1669"/>
                    <a:pt x="1632" y="1648"/>
                    <a:pt x="1632" y="1624"/>
                  </a:cubicBezTo>
                  <a:cubicBezTo>
                    <a:pt x="1632" y="1203"/>
                    <a:pt x="1632" y="1203"/>
                    <a:pt x="1632" y="1203"/>
                  </a:cubicBezTo>
                  <a:cubicBezTo>
                    <a:pt x="1640" y="1215"/>
                    <a:pt x="1645" y="1230"/>
                    <a:pt x="1645" y="1248"/>
                  </a:cubicBezTo>
                  <a:cubicBezTo>
                    <a:pt x="1645" y="1323"/>
                    <a:pt x="1645" y="1323"/>
                    <a:pt x="1645" y="1323"/>
                  </a:cubicBezTo>
                  <a:cubicBezTo>
                    <a:pt x="1645" y="1347"/>
                    <a:pt x="1664" y="1368"/>
                    <a:pt x="1685" y="1368"/>
                  </a:cubicBezTo>
                  <a:cubicBezTo>
                    <a:pt x="1709" y="1368"/>
                    <a:pt x="1728" y="1347"/>
                    <a:pt x="1728" y="1323"/>
                  </a:cubicBezTo>
                  <a:cubicBezTo>
                    <a:pt x="1728" y="1248"/>
                    <a:pt x="1728" y="1248"/>
                    <a:pt x="1728" y="1248"/>
                  </a:cubicBezTo>
                  <a:cubicBezTo>
                    <a:pt x="1728" y="1155"/>
                    <a:pt x="1667" y="1083"/>
                    <a:pt x="1592" y="1083"/>
                  </a:cubicBezTo>
                </a:path>
                <a:path w="3416" h="1669">
                  <a:moveTo>
                    <a:pt x="2380" y="1083"/>
                  </a:moveTo>
                  <a:cubicBezTo>
                    <a:pt x="2377" y="1083"/>
                    <a:pt x="2377" y="1083"/>
                    <a:pt x="2377" y="1083"/>
                  </a:cubicBezTo>
                  <a:cubicBezTo>
                    <a:pt x="2401" y="1065"/>
                    <a:pt x="2414" y="1035"/>
                    <a:pt x="2414" y="999"/>
                  </a:cubicBezTo>
                  <a:cubicBezTo>
                    <a:pt x="2414" y="945"/>
                    <a:pt x="2374" y="899"/>
                    <a:pt x="2326" y="899"/>
                  </a:cubicBezTo>
                  <a:cubicBezTo>
                    <a:pt x="2278" y="899"/>
                    <a:pt x="2238" y="945"/>
                    <a:pt x="2238" y="999"/>
                  </a:cubicBezTo>
                  <a:cubicBezTo>
                    <a:pt x="2238" y="1035"/>
                    <a:pt x="2252" y="1065"/>
                    <a:pt x="2276" y="1083"/>
                  </a:cubicBezTo>
                  <a:cubicBezTo>
                    <a:pt x="2273" y="1083"/>
                    <a:pt x="2273" y="1083"/>
                    <a:pt x="2273" y="1083"/>
                  </a:cubicBezTo>
                  <a:cubicBezTo>
                    <a:pt x="2198" y="1083"/>
                    <a:pt x="2137" y="1155"/>
                    <a:pt x="2137" y="1248"/>
                  </a:cubicBezTo>
                  <a:cubicBezTo>
                    <a:pt x="2137" y="1323"/>
                    <a:pt x="2137" y="1323"/>
                    <a:pt x="2137" y="1323"/>
                  </a:cubicBezTo>
                  <a:cubicBezTo>
                    <a:pt x="2137" y="1347"/>
                    <a:pt x="2156" y="1368"/>
                    <a:pt x="2180" y="1368"/>
                  </a:cubicBezTo>
                  <a:cubicBezTo>
                    <a:pt x="2201" y="1368"/>
                    <a:pt x="2220" y="1347"/>
                    <a:pt x="2220" y="1323"/>
                  </a:cubicBezTo>
                  <a:cubicBezTo>
                    <a:pt x="2220" y="1248"/>
                    <a:pt x="2220" y="1248"/>
                    <a:pt x="2220" y="1248"/>
                  </a:cubicBezTo>
                  <a:cubicBezTo>
                    <a:pt x="2220" y="1230"/>
                    <a:pt x="2225" y="1215"/>
                    <a:pt x="2233" y="1203"/>
                  </a:cubicBezTo>
                  <a:cubicBezTo>
                    <a:pt x="2233" y="1624"/>
                    <a:pt x="2233" y="1624"/>
                    <a:pt x="2233" y="1624"/>
                  </a:cubicBezTo>
                  <a:cubicBezTo>
                    <a:pt x="2233" y="1648"/>
                    <a:pt x="2252" y="1669"/>
                    <a:pt x="2273" y="1669"/>
                  </a:cubicBezTo>
                  <a:cubicBezTo>
                    <a:pt x="2297" y="1669"/>
                    <a:pt x="2316" y="1648"/>
                    <a:pt x="2316" y="1624"/>
                  </a:cubicBezTo>
                  <a:cubicBezTo>
                    <a:pt x="2316" y="1432"/>
                    <a:pt x="2316" y="1432"/>
                    <a:pt x="2316" y="1432"/>
                  </a:cubicBezTo>
                  <a:cubicBezTo>
                    <a:pt x="2337" y="1432"/>
                    <a:pt x="2337" y="1432"/>
                    <a:pt x="2337" y="1432"/>
                  </a:cubicBezTo>
                  <a:cubicBezTo>
                    <a:pt x="2337" y="1624"/>
                    <a:pt x="2337" y="1624"/>
                    <a:pt x="2337" y="1624"/>
                  </a:cubicBezTo>
                  <a:cubicBezTo>
                    <a:pt x="2337" y="1648"/>
                    <a:pt x="2356" y="1669"/>
                    <a:pt x="2380" y="1669"/>
                  </a:cubicBezTo>
                  <a:cubicBezTo>
                    <a:pt x="2401" y="1669"/>
                    <a:pt x="2420" y="1648"/>
                    <a:pt x="2420" y="1624"/>
                  </a:cubicBezTo>
                  <a:cubicBezTo>
                    <a:pt x="2420" y="1203"/>
                    <a:pt x="2420" y="1203"/>
                    <a:pt x="2420" y="1203"/>
                  </a:cubicBezTo>
                  <a:cubicBezTo>
                    <a:pt x="2428" y="1215"/>
                    <a:pt x="2433" y="1230"/>
                    <a:pt x="2433" y="1248"/>
                  </a:cubicBezTo>
                  <a:cubicBezTo>
                    <a:pt x="2433" y="1323"/>
                    <a:pt x="2433" y="1323"/>
                    <a:pt x="2433" y="1323"/>
                  </a:cubicBezTo>
                  <a:cubicBezTo>
                    <a:pt x="2433" y="1347"/>
                    <a:pt x="2452" y="1368"/>
                    <a:pt x="2473" y="1368"/>
                  </a:cubicBezTo>
                  <a:cubicBezTo>
                    <a:pt x="2497" y="1368"/>
                    <a:pt x="2516" y="1347"/>
                    <a:pt x="2516" y="1323"/>
                  </a:cubicBezTo>
                  <a:cubicBezTo>
                    <a:pt x="2516" y="1248"/>
                    <a:pt x="2516" y="1248"/>
                    <a:pt x="2516" y="1248"/>
                  </a:cubicBezTo>
                  <a:cubicBezTo>
                    <a:pt x="2516" y="1155"/>
                    <a:pt x="2454" y="1083"/>
                    <a:pt x="2380" y="1083"/>
                  </a:cubicBezTo>
                </a:path>
                <a:path w="3416" h="1669">
                  <a:moveTo>
                    <a:pt x="3280" y="1083"/>
                  </a:moveTo>
                  <a:cubicBezTo>
                    <a:pt x="3277" y="1083"/>
                    <a:pt x="3277" y="1083"/>
                    <a:pt x="3277" y="1083"/>
                  </a:cubicBezTo>
                  <a:cubicBezTo>
                    <a:pt x="3301" y="1065"/>
                    <a:pt x="3314" y="1035"/>
                    <a:pt x="3314" y="999"/>
                  </a:cubicBezTo>
                  <a:cubicBezTo>
                    <a:pt x="3314" y="945"/>
                    <a:pt x="3274" y="899"/>
                    <a:pt x="3226" y="899"/>
                  </a:cubicBezTo>
                  <a:cubicBezTo>
                    <a:pt x="3178" y="899"/>
                    <a:pt x="3138" y="945"/>
                    <a:pt x="3138" y="999"/>
                  </a:cubicBezTo>
                  <a:cubicBezTo>
                    <a:pt x="3138" y="1035"/>
                    <a:pt x="3152" y="1065"/>
                    <a:pt x="3176" y="1083"/>
                  </a:cubicBezTo>
                  <a:cubicBezTo>
                    <a:pt x="3173" y="1083"/>
                    <a:pt x="3173" y="1083"/>
                    <a:pt x="3173" y="1083"/>
                  </a:cubicBezTo>
                  <a:cubicBezTo>
                    <a:pt x="3098" y="1083"/>
                    <a:pt x="3037" y="1155"/>
                    <a:pt x="3037" y="1248"/>
                  </a:cubicBezTo>
                  <a:cubicBezTo>
                    <a:pt x="3037" y="1323"/>
                    <a:pt x="3037" y="1323"/>
                    <a:pt x="3037" y="1323"/>
                  </a:cubicBezTo>
                  <a:cubicBezTo>
                    <a:pt x="3037" y="1347"/>
                    <a:pt x="3056" y="1368"/>
                    <a:pt x="3080" y="1368"/>
                  </a:cubicBezTo>
                  <a:cubicBezTo>
                    <a:pt x="3101" y="1368"/>
                    <a:pt x="3120" y="1347"/>
                    <a:pt x="3120" y="1323"/>
                  </a:cubicBezTo>
                  <a:cubicBezTo>
                    <a:pt x="3120" y="1248"/>
                    <a:pt x="3120" y="1248"/>
                    <a:pt x="3120" y="1248"/>
                  </a:cubicBezTo>
                  <a:cubicBezTo>
                    <a:pt x="3120" y="1230"/>
                    <a:pt x="3125" y="1215"/>
                    <a:pt x="3133" y="1203"/>
                  </a:cubicBezTo>
                  <a:cubicBezTo>
                    <a:pt x="3133" y="1624"/>
                    <a:pt x="3133" y="1624"/>
                    <a:pt x="3133" y="1624"/>
                  </a:cubicBezTo>
                  <a:cubicBezTo>
                    <a:pt x="3133" y="1648"/>
                    <a:pt x="3152" y="1669"/>
                    <a:pt x="3173" y="1669"/>
                  </a:cubicBezTo>
                  <a:cubicBezTo>
                    <a:pt x="3197" y="1669"/>
                    <a:pt x="3216" y="1648"/>
                    <a:pt x="3216" y="1624"/>
                  </a:cubicBezTo>
                  <a:cubicBezTo>
                    <a:pt x="3216" y="1432"/>
                    <a:pt x="3216" y="1432"/>
                    <a:pt x="3216" y="1432"/>
                  </a:cubicBezTo>
                  <a:cubicBezTo>
                    <a:pt x="3237" y="1432"/>
                    <a:pt x="3237" y="1432"/>
                    <a:pt x="3237" y="1432"/>
                  </a:cubicBezTo>
                  <a:cubicBezTo>
                    <a:pt x="3237" y="1624"/>
                    <a:pt x="3237" y="1624"/>
                    <a:pt x="3237" y="1624"/>
                  </a:cubicBezTo>
                  <a:cubicBezTo>
                    <a:pt x="3237" y="1648"/>
                    <a:pt x="3256" y="1669"/>
                    <a:pt x="3280" y="1669"/>
                  </a:cubicBezTo>
                  <a:cubicBezTo>
                    <a:pt x="3301" y="1669"/>
                    <a:pt x="3320" y="1648"/>
                    <a:pt x="3320" y="1624"/>
                  </a:cubicBezTo>
                  <a:cubicBezTo>
                    <a:pt x="3320" y="1203"/>
                    <a:pt x="3320" y="1203"/>
                    <a:pt x="3320" y="1203"/>
                  </a:cubicBezTo>
                  <a:cubicBezTo>
                    <a:pt x="3328" y="1215"/>
                    <a:pt x="3333" y="1230"/>
                    <a:pt x="3333" y="1248"/>
                  </a:cubicBezTo>
                  <a:cubicBezTo>
                    <a:pt x="3333" y="1323"/>
                    <a:pt x="3333" y="1323"/>
                    <a:pt x="3333" y="1323"/>
                  </a:cubicBezTo>
                  <a:cubicBezTo>
                    <a:pt x="3333" y="1347"/>
                    <a:pt x="3352" y="1368"/>
                    <a:pt x="3373" y="1368"/>
                  </a:cubicBezTo>
                  <a:cubicBezTo>
                    <a:pt x="3397" y="1368"/>
                    <a:pt x="3416" y="1347"/>
                    <a:pt x="3416" y="1323"/>
                  </a:cubicBezTo>
                  <a:cubicBezTo>
                    <a:pt x="3416" y="1248"/>
                    <a:pt x="3416" y="1248"/>
                    <a:pt x="3416" y="1248"/>
                  </a:cubicBezTo>
                  <a:cubicBezTo>
                    <a:pt x="3416" y="1155"/>
                    <a:pt x="3354" y="1083"/>
                    <a:pt x="3280" y="1083"/>
                  </a:cubicBezTo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06" name="path 2806"/>
            <p:cNvSpPr/>
            <p:nvPr/>
          </p:nvSpPr>
          <p:spPr>
            <a:xfrm>
              <a:off x="0" y="0"/>
              <a:ext cx="3447663" cy="1874552"/>
            </a:xfrm>
            <a:custGeom>
              <a:avLst/>
              <a:gdLst/>
              <a:ahLst/>
              <a:cxnLst/>
              <a:rect l="0" t="0" r="0" b="0"/>
              <a:pathLst>
                <a:path w="5429" h="2952">
                  <a:moveTo>
                    <a:pt x="14" y="2938"/>
                  </a:moveTo>
                  <a:lnTo>
                    <a:pt x="2714" y="13"/>
                  </a:lnTo>
                  <a:lnTo>
                    <a:pt x="5414" y="2938"/>
                  </a:lnTo>
                </a:path>
              </a:pathLst>
            </a:custGeom>
            <a:noFill/>
            <a:ln w="254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88" name="group 288"/>
          <p:cNvGrpSpPr/>
          <p:nvPr/>
        </p:nvGrpSpPr>
        <p:grpSpPr>
          <a:xfrm rot="21600000">
            <a:off x="774709" y="2279789"/>
            <a:ext cx="2665368" cy="2376360"/>
            <a:chOff x="0" y="0"/>
            <a:chExt cx="2665368" cy="2376360"/>
          </a:xfrm>
        </p:grpSpPr>
        <p:sp>
          <p:nvSpPr>
            <p:cNvPr id="2808" name="path 2808"/>
            <p:cNvSpPr/>
            <p:nvPr/>
          </p:nvSpPr>
          <p:spPr>
            <a:xfrm>
              <a:off x="0" y="0"/>
              <a:ext cx="2665368" cy="2376360"/>
            </a:xfrm>
            <a:custGeom>
              <a:avLst/>
              <a:gdLst/>
              <a:ahLst/>
              <a:cxnLst/>
              <a:rect l="0" t="0" r="0" b="0"/>
              <a:pathLst>
                <a:path w="4197" h="3742">
                  <a:moveTo>
                    <a:pt x="17" y="3722"/>
                  </a:moveTo>
                  <a:lnTo>
                    <a:pt x="2098" y="9"/>
                  </a:lnTo>
                  <a:lnTo>
                    <a:pt x="4179" y="3722"/>
                  </a:lnTo>
                  <a:lnTo>
                    <a:pt x="17" y="3722"/>
                  </a:lnTo>
                  <a:close/>
                </a:path>
              </a:pathLst>
            </a:custGeom>
            <a:noFill/>
            <a:ln w="254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10" name="path 2810"/>
            <p:cNvSpPr/>
            <p:nvPr/>
          </p:nvSpPr>
          <p:spPr>
            <a:xfrm>
              <a:off x="439702" y="291960"/>
              <a:ext cx="1740623" cy="1917458"/>
            </a:xfrm>
            <a:custGeom>
              <a:avLst/>
              <a:gdLst/>
              <a:ahLst/>
              <a:cxnLst/>
              <a:rect l="0" t="0" r="0" b="0"/>
              <a:pathLst>
                <a:path w="2741" h="3019">
                  <a:moveTo>
                    <a:pt x="1142" y="970"/>
                  </a:moveTo>
                  <a:cubicBezTo>
                    <a:pt x="1139" y="970"/>
                    <a:pt x="1139" y="970"/>
                    <a:pt x="1139" y="970"/>
                  </a:cubicBezTo>
                  <a:cubicBezTo>
                    <a:pt x="1163" y="952"/>
                    <a:pt x="1177" y="922"/>
                    <a:pt x="1177" y="886"/>
                  </a:cubicBezTo>
                  <a:cubicBezTo>
                    <a:pt x="1177" y="832"/>
                    <a:pt x="1137" y="787"/>
                    <a:pt x="1089" y="787"/>
                  </a:cubicBezTo>
                  <a:cubicBezTo>
                    <a:pt x="1041" y="787"/>
                    <a:pt x="1001" y="832"/>
                    <a:pt x="1001" y="886"/>
                  </a:cubicBezTo>
                  <a:cubicBezTo>
                    <a:pt x="1001" y="922"/>
                    <a:pt x="1014" y="952"/>
                    <a:pt x="1038" y="970"/>
                  </a:cubicBezTo>
                  <a:cubicBezTo>
                    <a:pt x="1035" y="970"/>
                    <a:pt x="1035" y="970"/>
                    <a:pt x="1035" y="970"/>
                  </a:cubicBezTo>
                  <a:cubicBezTo>
                    <a:pt x="961" y="970"/>
                    <a:pt x="899" y="1042"/>
                    <a:pt x="899" y="1136"/>
                  </a:cubicBezTo>
                  <a:cubicBezTo>
                    <a:pt x="899" y="1211"/>
                    <a:pt x="899" y="1211"/>
                    <a:pt x="899" y="1211"/>
                  </a:cubicBezTo>
                  <a:cubicBezTo>
                    <a:pt x="899" y="1235"/>
                    <a:pt x="918" y="1256"/>
                    <a:pt x="942" y="1256"/>
                  </a:cubicBezTo>
                  <a:cubicBezTo>
                    <a:pt x="963" y="1256"/>
                    <a:pt x="982" y="1235"/>
                    <a:pt x="982" y="1211"/>
                  </a:cubicBezTo>
                  <a:cubicBezTo>
                    <a:pt x="982" y="1136"/>
                    <a:pt x="982" y="1136"/>
                    <a:pt x="982" y="1136"/>
                  </a:cubicBezTo>
                  <a:cubicBezTo>
                    <a:pt x="982" y="1118"/>
                    <a:pt x="987" y="1103"/>
                    <a:pt x="995" y="1091"/>
                  </a:cubicBezTo>
                  <a:cubicBezTo>
                    <a:pt x="995" y="1511"/>
                    <a:pt x="995" y="1511"/>
                    <a:pt x="995" y="1511"/>
                  </a:cubicBezTo>
                  <a:cubicBezTo>
                    <a:pt x="995" y="1536"/>
                    <a:pt x="1014" y="1557"/>
                    <a:pt x="1035" y="1557"/>
                  </a:cubicBezTo>
                  <a:cubicBezTo>
                    <a:pt x="1059" y="1557"/>
                    <a:pt x="1078" y="1536"/>
                    <a:pt x="1078" y="1511"/>
                  </a:cubicBezTo>
                  <a:cubicBezTo>
                    <a:pt x="1078" y="1319"/>
                    <a:pt x="1078" y="1319"/>
                    <a:pt x="1078" y="1319"/>
                  </a:cubicBezTo>
                  <a:cubicBezTo>
                    <a:pt x="1099" y="1319"/>
                    <a:pt x="1099" y="1319"/>
                    <a:pt x="1099" y="1319"/>
                  </a:cubicBezTo>
                  <a:cubicBezTo>
                    <a:pt x="1099" y="1511"/>
                    <a:pt x="1099" y="1511"/>
                    <a:pt x="1099" y="1511"/>
                  </a:cubicBezTo>
                  <a:cubicBezTo>
                    <a:pt x="1099" y="1536"/>
                    <a:pt x="1118" y="1557"/>
                    <a:pt x="1142" y="1557"/>
                  </a:cubicBezTo>
                  <a:cubicBezTo>
                    <a:pt x="1163" y="1557"/>
                    <a:pt x="1182" y="1536"/>
                    <a:pt x="1182" y="1511"/>
                  </a:cubicBezTo>
                  <a:cubicBezTo>
                    <a:pt x="1182" y="1091"/>
                    <a:pt x="1182" y="1091"/>
                    <a:pt x="1182" y="1091"/>
                  </a:cubicBezTo>
                  <a:cubicBezTo>
                    <a:pt x="1190" y="1103"/>
                    <a:pt x="1195" y="1118"/>
                    <a:pt x="1195" y="1136"/>
                  </a:cubicBezTo>
                  <a:cubicBezTo>
                    <a:pt x="1195" y="1211"/>
                    <a:pt x="1195" y="1211"/>
                    <a:pt x="1195" y="1211"/>
                  </a:cubicBezTo>
                  <a:cubicBezTo>
                    <a:pt x="1195" y="1235"/>
                    <a:pt x="1214" y="1256"/>
                    <a:pt x="1235" y="1256"/>
                  </a:cubicBezTo>
                  <a:cubicBezTo>
                    <a:pt x="1259" y="1256"/>
                    <a:pt x="1278" y="1235"/>
                    <a:pt x="1278" y="1211"/>
                  </a:cubicBezTo>
                  <a:cubicBezTo>
                    <a:pt x="1278" y="1136"/>
                    <a:pt x="1278" y="1136"/>
                    <a:pt x="1278" y="1136"/>
                  </a:cubicBezTo>
                  <a:cubicBezTo>
                    <a:pt x="1278" y="1042"/>
                    <a:pt x="1217" y="970"/>
                    <a:pt x="1142" y="970"/>
                  </a:cubicBezTo>
                </a:path>
                <a:path w="2741" h="3019">
                  <a:moveTo>
                    <a:pt x="1480" y="183"/>
                  </a:moveTo>
                  <a:cubicBezTo>
                    <a:pt x="1477" y="183"/>
                    <a:pt x="1477" y="183"/>
                    <a:pt x="1477" y="183"/>
                  </a:cubicBezTo>
                  <a:cubicBezTo>
                    <a:pt x="1501" y="165"/>
                    <a:pt x="1514" y="135"/>
                    <a:pt x="1514" y="99"/>
                  </a:cubicBezTo>
                  <a:cubicBezTo>
                    <a:pt x="1514" y="45"/>
                    <a:pt x="1474" y="0"/>
                    <a:pt x="1426" y="0"/>
                  </a:cubicBezTo>
                  <a:cubicBezTo>
                    <a:pt x="1378" y="0"/>
                    <a:pt x="1338" y="45"/>
                    <a:pt x="1338" y="99"/>
                  </a:cubicBezTo>
                  <a:cubicBezTo>
                    <a:pt x="1338" y="135"/>
                    <a:pt x="1352" y="165"/>
                    <a:pt x="1376" y="183"/>
                  </a:cubicBezTo>
                  <a:cubicBezTo>
                    <a:pt x="1373" y="183"/>
                    <a:pt x="1373" y="183"/>
                    <a:pt x="1373" y="183"/>
                  </a:cubicBezTo>
                  <a:cubicBezTo>
                    <a:pt x="1298" y="183"/>
                    <a:pt x="1237" y="255"/>
                    <a:pt x="1237" y="348"/>
                  </a:cubicBezTo>
                  <a:cubicBezTo>
                    <a:pt x="1237" y="423"/>
                    <a:pt x="1237" y="423"/>
                    <a:pt x="1237" y="423"/>
                  </a:cubicBezTo>
                  <a:cubicBezTo>
                    <a:pt x="1237" y="447"/>
                    <a:pt x="1256" y="468"/>
                    <a:pt x="1280" y="468"/>
                  </a:cubicBezTo>
                  <a:cubicBezTo>
                    <a:pt x="1301" y="468"/>
                    <a:pt x="1320" y="447"/>
                    <a:pt x="1320" y="423"/>
                  </a:cubicBezTo>
                  <a:cubicBezTo>
                    <a:pt x="1320" y="348"/>
                    <a:pt x="1320" y="348"/>
                    <a:pt x="1320" y="348"/>
                  </a:cubicBezTo>
                  <a:cubicBezTo>
                    <a:pt x="1320" y="330"/>
                    <a:pt x="1325" y="315"/>
                    <a:pt x="1333" y="303"/>
                  </a:cubicBezTo>
                  <a:cubicBezTo>
                    <a:pt x="1333" y="724"/>
                    <a:pt x="1333" y="724"/>
                    <a:pt x="1333" y="724"/>
                  </a:cubicBezTo>
                  <a:cubicBezTo>
                    <a:pt x="1333" y="748"/>
                    <a:pt x="1352" y="769"/>
                    <a:pt x="1373" y="769"/>
                  </a:cubicBezTo>
                  <a:cubicBezTo>
                    <a:pt x="1397" y="769"/>
                    <a:pt x="1416" y="748"/>
                    <a:pt x="1416" y="724"/>
                  </a:cubicBezTo>
                  <a:cubicBezTo>
                    <a:pt x="1416" y="532"/>
                    <a:pt x="1416" y="532"/>
                    <a:pt x="1416" y="532"/>
                  </a:cubicBezTo>
                  <a:cubicBezTo>
                    <a:pt x="1437" y="532"/>
                    <a:pt x="1437" y="532"/>
                    <a:pt x="1437" y="532"/>
                  </a:cubicBezTo>
                  <a:cubicBezTo>
                    <a:pt x="1437" y="724"/>
                    <a:pt x="1437" y="724"/>
                    <a:pt x="1437" y="724"/>
                  </a:cubicBezTo>
                  <a:cubicBezTo>
                    <a:pt x="1437" y="748"/>
                    <a:pt x="1456" y="769"/>
                    <a:pt x="1480" y="769"/>
                  </a:cubicBezTo>
                  <a:cubicBezTo>
                    <a:pt x="1501" y="769"/>
                    <a:pt x="1520" y="748"/>
                    <a:pt x="1520" y="724"/>
                  </a:cubicBezTo>
                  <a:cubicBezTo>
                    <a:pt x="1520" y="303"/>
                    <a:pt x="1520" y="303"/>
                    <a:pt x="1520" y="303"/>
                  </a:cubicBezTo>
                  <a:cubicBezTo>
                    <a:pt x="1528" y="315"/>
                    <a:pt x="1533" y="330"/>
                    <a:pt x="1533" y="348"/>
                  </a:cubicBezTo>
                  <a:cubicBezTo>
                    <a:pt x="1533" y="423"/>
                    <a:pt x="1533" y="423"/>
                    <a:pt x="1533" y="423"/>
                  </a:cubicBezTo>
                  <a:cubicBezTo>
                    <a:pt x="1533" y="447"/>
                    <a:pt x="1552" y="468"/>
                    <a:pt x="1573" y="468"/>
                  </a:cubicBezTo>
                  <a:cubicBezTo>
                    <a:pt x="1597" y="468"/>
                    <a:pt x="1615" y="447"/>
                    <a:pt x="1615" y="423"/>
                  </a:cubicBezTo>
                  <a:cubicBezTo>
                    <a:pt x="1615" y="348"/>
                    <a:pt x="1615" y="348"/>
                    <a:pt x="1615" y="348"/>
                  </a:cubicBezTo>
                  <a:cubicBezTo>
                    <a:pt x="1615" y="255"/>
                    <a:pt x="1554" y="183"/>
                    <a:pt x="1480" y="183"/>
                  </a:cubicBezTo>
                </a:path>
                <a:path w="2741" h="3019">
                  <a:moveTo>
                    <a:pt x="1807" y="970"/>
                  </a:moveTo>
                  <a:cubicBezTo>
                    <a:pt x="1805" y="970"/>
                    <a:pt x="1805" y="970"/>
                    <a:pt x="1805" y="970"/>
                  </a:cubicBezTo>
                  <a:cubicBezTo>
                    <a:pt x="1829" y="952"/>
                    <a:pt x="1842" y="922"/>
                    <a:pt x="1842" y="886"/>
                  </a:cubicBezTo>
                  <a:cubicBezTo>
                    <a:pt x="1842" y="832"/>
                    <a:pt x="1802" y="787"/>
                    <a:pt x="1754" y="787"/>
                  </a:cubicBezTo>
                  <a:cubicBezTo>
                    <a:pt x="1706" y="787"/>
                    <a:pt x="1666" y="832"/>
                    <a:pt x="1666" y="886"/>
                  </a:cubicBezTo>
                  <a:cubicBezTo>
                    <a:pt x="1666" y="922"/>
                    <a:pt x="1679" y="952"/>
                    <a:pt x="1703" y="970"/>
                  </a:cubicBezTo>
                  <a:cubicBezTo>
                    <a:pt x="1701" y="970"/>
                    <a:pt x="1701" y="970"/>
                    <a:pt x="1701" y="970"/>
                  </a:cubicBezTo>
                  <a:cubicBezTo>
                    <a:pt x="1626" y="970"/>
                    <a:pt x="1565" y="1042"/>
                    <a:pt x="1565" y="1136"/>
                  </a:cubicBezTo>
                  <a:cubicBezTo>
                    <a:pt x="1565" y="1211"/>
                    <a:pt x="1565" y="1211"/>
                    <a:pt x="1565" y="1211"/>
                  </a:cubicBezTo>
                  <a:cubicBezTo>
                    <a:pt x="1565" y="1235"/>
                    <a:pt x="1583" y="1256"/>
                    <a:pt x="1607" y="1256"/>
                  </a:cubicBezTo>
                  <a:cubicBezTo>
                    <a:pt x="1629" y="1256"/>
                    <a:pt x="1647" y="1235"/>
                    <a:pt x="1647" y="1211"/>
                  </a:cubicBezTo>
                  <a:cubicBezTo>
                    <a:pt x="1647" y="1136"/>
                    <a:pt x="1647" y="1136"/>
                    <a:pt x="1647" y="1136"/>
                  </a:cubicBezTo>
                  <a:cubicBezTo>
                    <a:pt x="1647" y="1118"/>
                    <a:pt x="1653" y="1103"/>
                    <a:pt x="1661" y="1091"/>
                  </a:cubicBezTo>
                  <a:cubicBezTo>
                    <a:pt x="1661" y="1511"/>
                    <a:pt x="1661" y="1511"/>
                    <a:pt x="1661" y="1511"/>
                  </a:cubicBezTo>
                  <a:cubicBezTo>
                    <a:pt x="1661" y="1536"/>
                    <a:pt x="1679" y="1557"/>
                    <a:pt x="1701" y="1557"/>
                  </a:cubicBezTo>
                  <a:cubicBezTo>
                    <a:pt x="1725" y="1557"/>
                    <a:pt x="1743" y="1536"/>
                    <a:pt x="1743" y="1511"/>
                  </a:cubicBezTo>
                  <a:cubicBezTo>
                    <a:pt x="1743" y="1319"/>
                    <a:pt x="1743" y="1319"/>
                    <a:pt x="1743" y="1319"/>
                  </a:cubicBezTo>
                  <a:cubicBezTo>
                    <a:pt x="1765" y="1319"/>
                    <a:pt x="1765" y="1319"/>
                    <a:pt x="1765" y="1319"/>
                  </a:cubicBezTo>
                  <a:cubicBezTo>
                    <a:pt x="1765" y="1511"/>
                    <a:pt x="1765" y="1511"/>
                    <a:pt x="1765" y="1511"/>
                  </a:cubicBezTo>
                  <a:cubicBezTo>
                    <a:pt x="1765" y="1536"/>
                    <a:pt x="1783" y="1557"/>
                    <a:pt x="1807" y="1557"/>
                  </a:cubicBezTo>
                  <a:cubicBezTo>
                    <a:pt x="1829" y="1557"/>
                    <a:pt x="1847" y="1536"/>
                    <a:pt x="1847" y="1511"/>
                  </a:cubicBezTo>
                  <a:cubicBezTo>
                    <a:pt x="1847" y="1091"/>
                    <a:pt x="1847" y="1091"/>
                    <a:pt x="1847" y="1091"/>
                  </a:cubicBezTo>
                  <a:cubicBezTo>
                    <a:pt x="1855" y="1103"/>
                    <a:pt x="1861" y="1118"/>
                    <a:pt x="1861" y="1136"/>
                  </a:cubicBezTo>
                  <a:cubicBezTo>
                    <a:pt x="1861" y="1211"/>
                    <a:pt x="1861" y="1211"/>
                    <a:pt x="1861" y="1211"/>
                  </a:cubicBezTo>
                  <a:cubicBezTo>
                    <a:pt x="1861" y="1235"/>
                    <a:pt x="1879" y="1256"/>
                    <a:pt x="1901" y="1256"/>
                  </a:cubicBezTo>
                  <a:cubicBezTo>
                    <a:pt x="1925" y="1256"/>
                    <a:pt x="1943" y="1235"/>
                    <a:pt x="1943" y="1211"/>
                  </a:cubicBezTo>
                  <a:cubicBezTo>
                    <a:pt x="1943" y="1136"/>
                    <a:pt x="1943" y="1136"/>
                    <a:pt x="1943" y="1136"/>
                  </a:cubicBezTo>
                  <a:cubicBezTo>
                    <a:pt x="1943" y="1042"/>
                    <a:pt x="1882" y="970"/>
                    <a:pt x="1807" y="970"/>
                  </a:cubicBezTo>
                </a:path>
                <a:path w="2741" h="3019">
                  <a:moveTo>
                    <a:pt x="692" y="1645"/>
                  </a:moveTo>
                  <a:cubicBezTo>
                    <a:pt x="689" y="1645"/>
                    <a:pt x="689" y="1645"/>
                    <a:pt x="689" y="1645"/>
                  </a:cubicBezTo>
                  <a:cubicBezTo>
                    <a:pt x="713" y="1627"/>
                    <a:pt x="727" y="1597"/>
                    <a:pt x="727" y="1561"/>
                  </a:cubicBezTo>
                  <a:cubicBezTo>
                    <a:pt x="727" y="1507"/>
                    <a:pt x="687" y="1462"/>
                    <a:pt x="639" y="1462"/>
                  </a:cubicBezTo>
                  <a:cubicBezTo>
                    <a:pt x="591" y="1462"/>
                    <a:pt x="551" y="1507"/>
                    <a:pt x="551" y="1561"/>
                  </a:cubicBezTo>
                  <a:cubicBezTo>
                    <a:pt x="551" y="1597"/>
                    <a:pt x="564" y="1627"/>
                    <a:pt x="588" y="1645"/>
                  </a:cubicBezTo>
                  <a:cubicBezTo>
                    <a:pt x="585" y="1645"/>
                    <a:pt x="585" y="1645"/>
                    <a:pt x="585" y="1645"/>
                  </a:cubicBezTo>
                  <a:cubicBezTo>
                    <a:pt x="511" y="1645"/>
                    <a:pt x="449" y="1718"/>
                    <a:pt x="449" y="1811"/>
                  </a:cubicBezTo>
                  <a:cubicBezTo>
                    <a:pt x="449" y="1886"/>
                    <a:pt x="449" y="1886"/>
                    <a:pt x="449" y="1886"/>
                  </a:cubicBezTo>
                  <a:cubicBezTo>
                    <a:pt x="449" y="1910"/>
                    <a:pt x="468" y="1931"/>
                    <a:pt x="492" y="1931"/>
                  </a:cubicBezTo>
                  <a:cubicBezTo>
                    <a:pt x="513" y="1931"/>
                    <a:pt x="532" y="1910"/>
                    <a:pt x="532" y="1886"/>
                  </a:cubicBezTo>
                  <a:cubicBezTo>
                    <a:pt x="532" y="1811"/>
                    <a:pt x="532" y="1811"/>
                    <a:pt x="532" y="1811"/>
                  </a:cubicBezTo>
                  <a:cubicBezTo>
                    <a:pt x="532" y="1793"/>
                    <a:pt x="537" y="1778"/>
                    <a:pt x="545" y="1766"/>
                  </a:cubicBezTo>
                  <a:cubicBezTo>
                    <a:pt x="545" y="2187"/>
                    <a:pt x="545" y="2187"/>
                    <a:pt x="545" y="2187"/>
                  </a:cubicBezTo>
                  <a:cubicBezTo>
                    <a:pt x="545" y="2211"/>
                    <a:pt x="564" y="2232"/>
                    <a:pt x="585" y="2232"/>
                  </a:cubicBezTo>
                  <a:cubicBezTo>
                    <a:pt x="609" y="2232"/>
                    <a:pt x="628" y="2211"/>
                    <a:pt x="628" y="2187"/>
                  </a:cubicBezTo>
                  <a:cubicBezTo>
                    <a:pt x="628" y="1994"/>
                    <a:pt x="628" y="1994"/>
                    <a:pt x="628" y="1994"/>
                  </a:cubicBezTo>
                  <a:cubicBezTo>
                    <a:pt x="649" y="1994"/>
                    <a:pt x="649" y="1994"/>
                    <a:pt x="649" y="1994"/>
                  </a:cubicBezTo>
                  <a:cubicBezTo>
                    <a:pt x="649" y="2187"/>
                    <a:pt x="649" y="2187"/>
                    <a:pt x="649" y="2187"/>
                  </a:cubicBezTo>
                  <a:cubicBezTo>
                    <a:pt x="649" y="2211"/>
                    <a:pt x="668" y="2232"/>
                    <a:pt x="692" y="2232"/>
                  </a:cubicBezTo>
                  <a:cubicBezTo>
                    <a:pt x="713" y="2232"/>
                    <a:pt x="732" y="2211"/>
                    <a:pt x="732" y="2187"/>
                  </a:cubicBezTo>
                  <a:cubicBezTo>
                    <a:pt x="732" y="1766"/>
                    <a:pt x="732" y="1766"/>
                    <a:pt x="732" y="1766"/>
                  </a:cubicBezTo>
                  <a:cubicBezTo>
                    <a:pt x="740" y="1778"/>
                    <a:pt x="745" y="1793"/>
                    <a:pt x="745" y="1811"/>
                  </a:cubicBezTo>
                  <a:cubicBezTo>
                    <a:pt x="745" y="1886"/>
                    <a:pt x="745" y="1886"/>
                    <a:pt x="745" y="1886"/>
                  </a:cubicBezTo>
                  <a:cubicBezTo>
                    <a:pt x="745" y="1910"/>
                    <a:pt x="764" y="1931"/>
                    <a:pt x="785" y="1931"/>
                  </a:cubicBezTo>
                  <a:cubicBezTo>
                    <a:pt x="809" y="1931"/>
                    <a:pt x="828" y="1910"/>
                    <a:pt x="828" y="1886"/>
                  </a:cubicBezTo>
                  <a:cubicBezTo>
                    <a:pt x="828" y="1811"/>
                    <a:pt x="828" y="1811"/>
                    <a:pt x="828" y="1811"/>
                  </a:cubicBezTo>
                  <a:cubicBezTo>
                    <a:pt x="828" y="1718"/>
                    <a:pt x="767" y="1645"/>
                    <a:pt x="692" y="1645"/>
                  </a:cubicBezTo>
                </a:path>
                <a:path w="2741" h="3019">
                  <a:moveTo>
                    <a:pt x="2155" y="1645"/>
                  </a:moveTo>
                  <a:cubicBezTo>
                    <a:pt x="2152" y="1645"/>
                    <a:pt x="2152" y="1645"/>
                    <a:pt x="2152" y="1645"/>
                  </a:cubicBezTo>
                  <a:cubicBezTo>
                    <a:pt x="2176" y="1627"/>
                    <a:pt x="2189" y="1597"/>
                    <a:pt x="2189" y="1561"/>
                  </a:cubicBezTo>
                  <a:cubicBezTo>
                    <a:pt x="2189" y="1507"/>
                    <a:pt x="2149" y="1462"/>
                    <a:pt x="2101" y="1462"/>
                  </a:cubicBezTo>
                  <a:cubicBezTo>
                    <a:pt x="2053" y="1462"/>
                    <a:pt x="2013" y="1507"/>
                    <a:pt x="2013" y="1561"/>
                  </a:cubicBezTo>
                  <a:cubicBezTo>
                    <a:pt x="2013" y="1597"/>
                    <a:pt x="2027" y="1627"/>
                    <a:pt x="2051" y="1645"/>
                  </a:cubicBezTo>
                  <a:cubicBezTo>
                    <a:pt x="2048" y="1645"/>
                    <a:pt x="2048" y="1645"/>
                    <a:pt x="2048" y="1645"/>
                  </a:cubicBezTo>
                  <a:cubicBezTo>
                    <a:pt x="1973" y="1645"/>
                    <a:pt x="1912" y="1718"/>
                    <a:pt x="1912" y="1811"/>
                  </a:cubicBezTo>
                  <a:cubicBezTo>
                    <a:pt x="1912" y="1886"/>
                    <a:pt x="1912" y="1886"/>
                    <a:pt x="1912" y="1886"/>
                  </a:cubicBezTo>
                  <a:cubicBezTo>
                    <a:pt x="1912" y="1910"/>
                    <a:pt x="1931" y="1931"/>
                    <a:pt x="1955" y="1931"/>
                  </a:cubicBezTo>
                  <a:cubicBezTo>
                    <a:pt x="1976" y="1931"/>
                    <a:pt x="1995" y="1910"/>
                    <a:pt x="1995" y="1886"/>
                  </a:cubicBezTo>
                  <a:cubicBezTo>
                    <a:pt x="1995" y="1811"/>
                    <a:pt x="1995" y="1811"/>
                    <a:pt x="1995" y="1811"/>
                  </a:cubicBezTo>
                  <a:cubicBezTo>
                    <a:pt x="1995" y="1793"/>
                    <a:pt x="2000" y="1778"/>
                    <a:pt x="2008" y="1766"/>
                  </a:cubicBezTo>
                  <a:cubicBezTo>
                    <a:pt x="2008" y="2187"/>
                    <a:pt x="2008" y="2187"/>
                    <a:pt x="2008" y="2187"/>
                  </a:cubicBezTo>
                  <a:cubicBezTo>
                    <a:pt x="2008" y="2211"/>
                    <a:pt x="2027" y="2232"/>
                    <a:pt x="2048" y="2232"/>
                  </a:cubicBezTo>
                  <a:cubicBezTo>
                    <a:pt x="2072" y="2232"/>
                    <a:pt x="2091" y="2211"/>
                    <a:pt x="2091" y="2187"/>
                  </a:cubicBezTo>
                  <a:cubicBezTo>
                    <a:pt x="2091" y="1994"/>
                    <a:pt x="2091" y="1994"/>
                    <a:pt x="2091" y="1994"/>
                  </a:cubicBezTo>
                  <a:cubicBezTo>
                    <a:pt x="2112" y="1994"/>
                    <a:pt x="2112" y="1994"/>
                    <a:pt x="2112" y="1994"/>
                  </a:cubicBezTo>
                  <a:cubicBezTo>
                    <a:pt x="2112" y="2187"/>
                    <a:pt x="2112" y="2187"/>
                    <a:pt x="2112" y="2187"/>
                  </a:cubicBezTo>
                  <a:cubicBezTo>
                    <a:pt x="2112" y="2211"/>
                    <a:pt x="2131" y="2232"/>
                    <a:pt x="2155" y="2232"/>
                  </a:cubicBezTo>
                  <a:cubicBezTo>
                    <a:pt x="2176" y="2232"/>
                    <a:pt x="2195" y="2211"/>
                    <a:pt x="2195" y="2187"/>
                  </a:cubicBezTo>
                  <a:cubicBezTo>
                    <a:pt x="2195" y="1766"/>
                    <a:pt x="2195" y="1766"/>
                    <a:pt x="2195" y="1766"/>
                  </a:cubicBezTo>
                  <a:cubicBezTo>
                    <a:pt x="2203" y="1778"/>
                    <a:pt x="2208" y="1793"/>
                    <a:pt x="2208" y="1811"/>
                  </a:cubicBezTo>
                  <a:cubicBezTo>
                    <a:pt x="2208" y="1886"/>
                    <a:pt x="2208" y="1886"/>
                    <a:pt x="2208" y="1886"/>
                  </a:cubicBezTo>
                  <a:cubicBezTo>
                    <a:pt x="2208" y="1910"/>
                    <a:pt x="2227" y="1931"/>
                    <a:pt x="2248" y="1931"/>
                  </a:cubicBezTo>
                  <a:cubicBezTo>
                    <a:pt x="2272" y="1931"/>
                    <a:pt x="2291" y="1910"/>
                    <a:pt x="2291" y="1886"/>
                  </a:cubicBezTo>
                  <a:cubicBezTo>
                    <a:pt x="2291" y="1811"/>
                    <a:pt x="2291" y="1811"/>
                    <a:pt x="2291" y="1811"/>
                  </a:cubicBezTo>
                  <a:cubicBezTo>
                    <a:pt x="2291" y="1718"/>
                    <a:pt x="2229" y="1645"/>
                    <a:pt x="2155" y="1645"/>
                  </a:cubicBezTo>
                </a:path>
                <a:path w="2741" h="3019">
                  <a:moveTo>
                    <a:pt x="1445" y="1645"/>
                  </a:moveTo>
                  <a:cubicBezTo>
                    <a:pt x="1443" y="1645"/>
                    <a:pt x="1443" y="1645"/>
                    <a:pt x="1443" y="1645"/>
                  </a:cubicBezTo>
                  <a:cubicBezTo>
                    <a:pt x="1467" y="1627"/>
                    <a:pt x="1480" y="1597"/>
                    <a:pt x="1480" y="1561"/>
                  </a:cubicBezTo>
                  <a:cubicBezTo>
                    <a:pt x="1480" y="1507"/>
                    <a:pt x="1440" y="1462"/>
                    <a:pt x="1392" y="1462"/>
                  </a:cubicBezTo>
                  <a:cubicBezTo>
                    <a:pt x="1344" y="1462"/>
                    <a:pt x="1304" y="1507"/>
                    <a:pt x="1304" y="1561"/>
                  </a:cubicBezTo>
                  <a:cubicBezTo>
                    <a:pt x="1304" y="1597"/>
                    <a:pt x="1317" y="1627"/>
                    <a:pt x="1341" y="1645"/>
                  </a:cubicBezTo>
                  <a:cubicBezTo>
                    <a:pt x="1339" y="1645"/>
                    <a:pt x="1339" y="1645"/>
                    <a:pt x="1339" y="1645"/>
                  </a:cubicBezTo>
                  <a:cubicBezTo>
                    <a:pt x="1264" y="1645"/>
                    <a:pt x="1203" y="1718"/>
                    <a:pt x="1203" y="1811"/>
                  </a:cubicBezTo>
                  <a:cubicBezTo>
                    <a:pt x="1203" y="1886"/>
                    <a:pt x="1203" y="1886"/>
                    <a:pt x="1203" y="1886"/>
                  </a:cubicBezTo>
                  <a:cubicBezTo>
                    <a:pt x="1203" y="1910"/>
                    <a:pt x="1221" y="1931"/>
                    <a:pt x="1245" y="1931"/>
                  </a:cubicBezTo>
                  <a:cubicBezTo>
                    <a:pt x="1267" y="1931"/>
                    <a:pt x="1285" y="1910"/>
                    <a:pt x="1285" y="1886"/>
                  </a:cubicBezTo>
                  <a:cubicBezTo>
                    <a:pt x="1285" y="1811"/>
                    <a:pt x="1285" y="1811"/>
                    <a:pt x="1285" y="1811"/>
                  </a:cubicBezTo>
                  <a:cubicBezTo>
                    <a:pt x="1285" y="1793"/>
                    <a:pt x="1291" y="1778"/>
                    <a:pt x="1299" y="1766"/>
                  </a:cubicBezTo>
                  <a:cubicBezTo>
                    <a:pt x="1299" y="2187"/>
                    <a:pt x="1299" y="2187"/>
                    <a:pt x="1299" y="2187"/>
                  </a:cubicBezTo>
                  <a:cubicBezTo>
                    <a:pt x="1299" y="2211"/>
                    <a:pt x="1317" y="2232"/>
                    <a:pt x="1339" y="2232"/>
                  </a:cubicBezTo>
                  <a:cubicBezTo>
                    <a:pt x="1363" y="2232"/>
                    <a:pt x="1381" y="2211"/>
                    <a:pt x="1381" y="2187"/>
                  </a:cubicBezTo>
                  <a:cubicBezTo>
                    <a:pt x="1381" y="1994"/>
                    <a:pt x="1381" y="1994"/>
                    <a:pt x="1381" y="1994"/>
                  </a:cubicBezTo>
                  <a:cubicBezTo>
                    <a:pt x="1403" y="1994"/>
                    <a:pt x="1403" y="1994"/>
                    <a:pt x="1403" y="1994"/>
                  </a:cubicBezTo>
                  <a:cubicBezTo>
                    <a:pt x="1403" y="2187"/>
                    <a:pt x="1403" y="2187"/>
                    <a:pt x="1403" y="2187"/>
                  </a:cubicBezTo>
                  <a:cubicBezTo>
                    <a:pt x="1403" y="2211"/>
                    <a:pt x="1421" y="2232"/>
                    <a:pt x="1445" y="2232"/>
                  </a:cubicBezTo>
                  <a:cubicBezTo>
                    <a:pt x="1467" y="2232"/>
                    <a:pt x="1485" y="2211"/>
                    <a:pt x="1485" y="2187"/>
                  </a:cubicBezTo>
                  <a:cubicBezTo>
                    <a:pt x="1485" y="1766"/>
                    <a:pt x="1485" y="1766"/>
                    <a:pt x="1485" y="1766"/>
                  </a:cubicBezTo>
                  <a:cubicBezTo>
                    <a:pt x="1493" y="1778"/>
                    <a:pt x="1499" y="1793"/>
                    <a:pt x="1499" y="1811"/>
                  </a:cubicBezTo>
                  <a:cubicBezTo>
                    <a:pt x="1499" y="1886"/>
                    <a:pt x="1499" y="1886"/>
                    <a:pt x="1499" y="1886"/>
                  </a:cubicBezTo>
                  <a:cubicBezTo>
                    <a:pt x="1499" y="1910"/>
                    <a:pt x="1517" y="1931"/>
                    <a:pt x="1539" y="1931"/>
                  </a:cubicBezTo>
                  <a:cubicBezTo>
                    <a:pt x="1563" y="1931"/>
                    <a:pt x="1581" y="1910"/>
                    <a:pt x="1581" y="1886"/>
                  </a:cubicBezTo>
                  <a:cubicBezTo>
                    <a:pt x="1581" y="1811"/>
                    <a:pt x="1581" y="1811"/>
                    <a:pt x="1581" y="1811"/>
                  </a:cubicBezTo>
                  <a:cubicBezTo>
                    <a:pt x="1581" y="1718"/>
                    <a:pt x="1520" y="1645"/>
                    <a:pt x="1445" y="1645"/>
                  </a:cubicBezTo>
                </a:path>
                <a:path w="2741" h="3019">
                  <a:moveTo>
                    <a:pt x="242" y="2433"/>
                  </a:moveTo>
                  <a:cubicBezTo>
                    <a:pt x="239" y="2433"/>
                    <a:pt x="239" y="2433"/>
                    <a:pt x="239" y="2433"/>
                  </a:cubicBezTo>
                  <a:cubicBezTo>
                    <a:pt x="263" y="2415"/>
                    <a:pt x="277" y="2385"/>
                    <a:pt x="277" y="2349"/>
                  </a:cubicBezTo>
                  <a:cubicBezTo>
                    <a:pt x="277" y="2295"/>
                    <a:pt x="237" y="2250"/>
                    <a:pt x="189" y="2250"/>
                  </a:cubicBezTo>
                  <a:cubicBezTo>
                    <a:pt x="141" y="2250"/>
                    <a:pt x="101" y="2295"/>
                    <a:pt x="101" y="2349"/>
                  </a:cubicBezTo>
                  <a:cubicBezTo>
                    <a:pt x="101" y="2385"/>
                    <a:pt x="114" y="2415"/>
                    <a:pt x="138" y="2433"/>
                  </a:cubicBezTo>
                  <a:cubicBezTo>
                    <a:pt x="135" y="2433"/>
                    <a:pt x="135" y="2433"/>
                    <a:pt x="135" y="2433"/>
                  </a:cubicBezTo>
                  <a:cubicBezTo>
                    <a:pt x="61" y="2433"/>
                    <a:pt x="0" y="2505"/>
                    <a:pt x="0" y="2598"/>
                  </a:cubicBezTo>
                  <a:cubicBezTo>
                    <a:pt x="0" y="2673"/>
                    <a:pt x="0" y="2673"/>
                    <a:pt x="0" y="2673"/>
                  </a:cubicBezTo>
                  <a:cubicBezTo>
                    <a:pt x="0" y="2697"/>
                    <a:pt x="18" y="2718"/>
                    <a:pt x="42" y="2718"/>
                  </a:cubicBezTo>
                  <a:cubicBezTo>
                    <a:pt x="63" y="2718"/>
                    <a:pt x="82" y="2697"/>
                    <a:pt x="82" y="2673"/>
                  </a:cubicBezTo>
                  <a:cubicBezTo>
                    <a:pt x="82" y="2598"/>
                    <a:pt x="82" y="2598"/>
                    <a:pt x="82" y="2598"/>
                  </a:cubicBezTo>
                  <a:cubicBezTo>
                    <a:pt x="82" y="2580"/>
                    <a:pt x="87" y="2565"/>
                    <a:pt x="95" y="2553"/>
                  </a:cubicBezTo>
                  <a:cubicBezTo>
                    <a:pt x="95" y="2974"/>
                    <a:pt x="95" y="2974"/>
                    <a:pt x="95" y="2974"/>
                  </a:cubicBezTo>
                  <a:cubicBezTo>
                    <a:pt x="95" y="2998"/>
                    <a:pt x="114" y="3019"/>
                    <a:pt x="135" y="3019"/>
                  </a:cubicBezTo>
                  <a:cubicBezTo>
                    <a:pt x="159" y="3019"/>
                    <a:pt x="178" y="2998"/>
                    <a:pt x="178" y="2974"/>
                  </a:cubicBezTo>
                  <a:cubicBezTo>
                    <a:pt x="178" y="2782"/>
                    <a:pt x="178" y="2782"/>
                    <a:pt x="178" y="2782"/>
                  </a:cubicBezTo>
                  <a:cubicBezTo>
                    <a:pt x="199" y="2782"/>
                    <a:pt x="199" y="2782"/>
                    <a:pt x="199" y="2782"/>
                  </a:cubicBezTo>
                  <a:cubicBezTo>
                    <a:pt x="199" y="2974"/>
                    <a:pt x="199" y="2974"/>
                    <a:pt x="199" y="2974"/>
                  </a:cubicBezTo>
                  <a:cubicBezTo>
                    <a:pt x="199" y="2998"/>
                    <a:pt x="218" y="3019"/>
                    <a:pt x="242" y="3019"/>
                  </a:cubicBezTo>
                  <a:cubicBezTo>
                    <a:pt x="263" y="3019"/>
                    <a:pt x="282" y="2998"/>
                    <a:pt x="282" y="2974"/>
                  </a:cubicBezTo>
                  <a:cubicBezTo>
                    <a:pt x="282" y="2553"/>
                    <a:pt x="282" y="2553"/>
                    <a:pt x="282" y="2553"/>
                  </a:cubicBezTo>
                  <a:cubicBezTo>
                    <a:pt x="290" y="2565"/>
                    <a:pt x="295" y="2580"/>
                    <a:pt x="295" y="2598"/>
                  </a:cubicBezTo>
                  <a:cubicBezTo>
                    <a:pt x="295" y="2673"/>
                    <a:pt x="295" y="2673"/>
                    <a:pt x="295" y="2673"/>
                  </a:cubicBezTo>
                  <a:cubicBezTo>
                    <a:pt x="295" y="2697"/>
                    <a:pt x="314" y="2718"/>
                    <a:pt x="335" y="2718"/>
                  </a:cubicBezTo>
                  <a:cubicBezTo>
                    <a:pt x="359" y="2718"/>
                    <a:pt x="378" y="2697"/>
                    <a:pt x="378" y="2673"/>
                  </a:cubicBezTo>
                  <a:cubicBezTo>
                    <a:pt x="378" y="2598"/>
                    <a:pt x="378" y="2598"/>
                    <a:pt x="378" y="2598"/>
                  </a:cubicBezTo>
                  <a:cubicBezTo>
                    <a:pt x="378" y="2505"/>
                    <a:pt x="317" y="2433"/>
                    <a:pt x="242" y="2433"/>
                  </a:cubicBezTo>
                </a:path>
                <a:path w="2741" h="3019">
                  <a:moveTo>
                    <a:pt x="1030" y="2433"/>
                  </a:moveTo>
                  <a:cubicBezTo>
                    <a:pt x="1027" y="2433"/>
                    <a:pt x="1027" y="2433"/>
                    <a:pt x="1027" y="2433"/>
                  </a:cubicBezTo>
                  <a:cubicBezTo>
                    <a:pt x="1051" y="2415"/>
                    <a:pt x="1064" y="2385"/>
                    <a:pt x="1064" y="2349"/>
                  </a:cubicBezTo>
                  <a:cubicBezTo>
                    <a:pt x="1064" y="2295"/>
                    <a:pt x="1024" y="2250"/>
                    <a:pt x="976" y="2250"/>
                  </a:cubicBezTo>
                  <a:cubicBezTo>
                    <a:pt x="928" y="2250"/>
                    <a:pt x="888" y="2295"/>
                    <a:pt x="888" y="2349"/>
                  </a:cubicBezTo>
                  <a:cubicBezTo>
                    <a:pt x="888" y="2385"/>
                    <a:pt x="902" y="2415"/>
                    <a:pt x="926" y="2433"/>
                  </a:cubicBezTo>
                  <a:cubicBezTo>
                    <a:pt x="923" y="2433"/>
                    <a:pt x="923" y="2433"/>
                    <a:pt x="923" y="2433"/>
                  </a:cubicBezTo>
                  <a:cubicBezTo>
                    <a:pt x="848" y="2433"/>
                    <a:pt x="787" y="2505"/>
                    <a:pt x="787" y="2598"/>
                  </a:cubicBezTo>
                  <a:cubicBezTo>
                    <a:pt x="787" y="2673"/>
                    <a:pt x="787" y="2673"/>
                    <a:pt x="787" y="2673"/>
                  </a:cubicBezTo>
                  <a:cubicBezTo>
                    <a:pt x="787" y="2697"/>
                    <a:pt x="806" y="2718"/>
                    <a:pt x="830" y="2718"/>
                  </a:cubicBezTo>
                  <a:cubicBezTo>
                    <a:pt x="851" y="2718"/>
                    <a:pt x="870" y="2697"/>
                    <a:pt x="870" y="2673"/>
                  </a:cubicBezTo>
                  <a:cubicBezTo>
                    <a:pt x="870" y="2598"/>
                    <a:pt x="870" y="2598"/>
                    <a:pt x="870" y="2598"/>
                  </a:cubicBezTo>
                  <a:cubicBezTo>
                    <a:pt x="870" y="2580"/>
                    <a:pt x="875" y="2565"/>
                    <a:pt x="883" y="2553"/>
                  </a:cubicBezTo>
                  <a:cubicBezTo>
                    <a:pt x="883" y="2974"/>
                    <a:pt x="883" y="2974"/>
                    <a:pt x="883" y="2974"/>
                  </a:cubicBezTo>
                  <a:cubicBezTo>
                    <a:pt x="883" y="2998"/>
                    <a:pt x="902" y="3019"/>
                    <a:pt x="923" y="3019"/>
                  </a:cubicBezTo>
                  <a:cubicBezTo>
                    <a:pt x="947" y="3019"/>
                    <a:pt x="966" y="2998"/>
                    <a:pt x="966" y="2974"/>
                  </a:cubicBezTo>
                  <a:cubicBezTo>
                    <a:pt x="966" y="2782"/>
                    <a:pt x="966" y="2782"/>
                    <a:pt x="966" y="2782"/>
                  </a:cubicBezTo>
                  <a:cubicBezTo>
                    <a:pt x="987" y="2782"/>
                    <a:pt x="987" y="2782"/>
                    <a:pt x="987" y="2782"/>
                  </a:cubicBezTo>
                  <a:cubicBezTo>
                    <a:pt x="987" y="2974"/>
                    <a:pt x="987" y="2974"/>
                    <a:pt x="987" y="2974"/>
                  </a:cubicBezTo>
                  <a:cubicBezTo>
                    <a:pt x="987" y="2998"/>
                    <a:pt x="1006" y="3019"/>
                    <a:pt x="1030" y="3019"/>
                  </a:cubicBezTo>
                  <a:cubicBezTo>
                    <a:pt x="1051" y="3019"/>
                    <a:pt x="1070" y="2998"/>
                    <a:pt x="1070" y="2974"/>
                  </a:cubicBezTo>
                  <a:cubicBezTo>
                    <a:pt x="1070" y="2553"/>
                    <a:pt x="1070" y="2553"/>
                    <a:pt x="1070" y="2553"/>
                  </a:cubicBezTo>
                  <a:cubicBezTo>
                    <a:pt x="1078" y="2565"/>
                    <a:pt x="1083" y="2580"/>
                    <a:pt x="1083" y="2598"/>
                  </a:cubicBezTo>
                  <a:cubicBezTo>
                    <a:pt x="1083" y="2673"/>
                    <a:pt x="1083" y="2673"/>
                    <a:pt x="1083" y="2673"/>
                  </a:cubicBezTo>
                  <a:cubicBezTo>
                    <a:pt x="1083" y="2697"/>
                    <a:pt x="1102" y="2718"/>
                    <a:pt x="1123" y="2718"/>
                  </a:cubicBezTo>
                  <a:cubicBezTo>
                    <a:pt x="1147" y="2718"/>
                    <a:pt x="1165" y="2697"/>
                    <a:pt x="1165" y="2673"/>
                  </a:cubicBezTo>
                  <a:cubicBezTo>
                    <a:pt x="1165" y="2598"/>
                    <a:pt x="1165" y="2598"/>
                    <a:pt x="1165" y="2598"/>
                  </a:cubicBezTo>
                  <a:cubicBezTo>
                    <a:pt x="1165" y="2505"/>
                    <a:pt x="1104" y="2433"/>
                    <a:pt x="1030" y="2433"/>
                  </a:cubicBezTo>
                </a:path>
                <a:path w="2741" h="3019">
                  <a:moveTo>
                    <a:pt x="1817" y="2433"/>
                  </a:moveTo>
                  <a:cubicBezTo>
                    <a:pt x="1814" y="2433"/>
                    <a:pt x="1814" y="2433"/>
                    <a:pt x="1814" y="2433"/>
                  </a:cubicBezTo>
                  <a:cubicBezTo>
                    <a:pt x="1838" y="2415"/>
                    <a:pt x="1852" y="2385"/>
                    <a:pt x="1852" y="2349"/>
                  </a:cubicBezTo>
                  <a:cubicBezTo>
                    <a:pt x="1852" y="2295"/>
                    <a:pt x="1812" y="2250"/>
                    <a:pt x="1764" y="2250"/>
                  </a:cubicBezTo>
                  <a:cubicBezTo>
                    <a:pt x="1716" y="2250"/>
                    <a:pt x="1676" y="2295"/>
                    <a:pt x="1676" y="2349"/>
                  </a:cubicBezTo>
                  <a:cubicBezTo>
                    <a:pt x="1676" y="2385"/>
                    <a:pt x="1689" y="2415"/>
                    <a:pt x="1713" y="2433"/>
                  </a:cubicBezTo>
                  <a:cubicBezTo>
                    <a:pt x="1710" y="2433"/>
                    <a:pt x="1710" y="2433"/>
                    <a:pt x="1710" y="2433"/>
                  </a:cubicBezTo>
                  <a:cubicBezTo>
                    <a:pt x="1636" y="2433"/>
                    <a:pt x="1574" y="2505"/>
                    <a:pt x="1574" y="2598"/>
                  </a:cubicBezTo>
                  <a:cubicBezTo>
                    <a:pt x="1574" y="2673"/>
                    <a:pt x="1574" y="2673"/>
                    <a:pt x="1574" y="2673"/>
                  </a:cubicBezTo>
                  <a:cubicBezTo>
                    <a:pt x="1574" y="2697"/>
                    <a:pt x="1593" y="2718"/>
                    <a:pt x="1617" y="2718"/>
                  </a:cubicBezTo>
                  <a:cubicBezTo>
                    <a:pt x="1638" y="2718"/>
                    <a:pt x="1657" y="2697"/>
                    <a:pt x="1657" y="2673"/>
                  </a:cubicBezTo>
                  <a:cubicBezTo>
                    <a:pt x="1657" y="2598"/>
                    <a:pt x="1657" y="2598"/>
                    <a:pt x="1657" y="2598"/>
                  </a:cubicBezTo>
                  <a:cubicBezTo>
                    <a:pt x="1657" y="2580"/>
                    <a:pt x="1662" y="2565"/>
                    <a:pt x="1670" y="2553"/>
                  </a:cubicBezTo>
                  <a:cubicBezTo>
                    <a:pt x="1670" y="2974"/>
                    <a:pt x="1670" y="2974"/>
                    <a:pt x="1670" y="2974"/>
                  </a:cubicBezTo>
                  <a:cubicBezTo>
                    <a:pt x="1670" y="2998"/>
                    <a:pt x="1689" y="3019"/>
                    <a:pt x="1710" y="3019"/>
                  </a:cubicBezTo>
                  <a:cubicBezTo>
                    <a:pt x="1734" y="3019"/>
                    <a:pt x="1753" y="2998"/>
                    <a:pt x="1753" y="2974"/>
                  </a:cubicBezTo>
                  <a:cubicBezTo>
                    <a:pt x="1753" y="2782"/>
                    <a:pt x="1753" y="2782"/>
                    <a:pt x="1753" y="2782"/>
                  </a:cubicBezTo>
                  <a:cubicBezTo>
                    <a:pt x="1774" y="2782"/>
                    <a:pt x="1774" y="2782"/>
                    <a:pt x="1774" y="2782"/>
                  </a:cubicBezTo>
                  <a:cubicBezTo>
                    <a:pt x="1774" y="2974"/>
                    <a:pt x="1774" y="2974"/>
                    <a:pt x="1774" y="2974"/>
                  </a:cubicBezTo>
                  <a:cubicBezTo>
                    <a:pt x="1774" y="2998"/>
                    <a:pt x="1793" y="3019"/>
                    <a:pt x="1817" y="3019"/>
                  </a:cubicBezTo>
                  <a:cubicBezTo>
                    <a:pt x="1838" y="3019"/>
                    <a:pt x="1857" y="2998"/>
                    <a:pt x="1857" y="2974"/>
                  </a:cubicBezTo>
                  <a:cubicBezTo>
                    <a:pt x="1857" y="2553"/>
                    <a:pt x="1857" y="2553"/>
                    <a:pt x="1857" y="2553"/>
                  </a:cubicBezTo>
                  <a:cubicBezTo>
                    <a:pt x="1865" y="2565"/>
                    <a:pt x="1870" y="2580"/>
                    <a:pt x="1870" y="2598"/>
                  </a:cubicBezTo>
                  <a:cubicBezTo>
                    <a:pt x="1870" y="2673"/>
                    <a:pt x="1870" y="2673"/>
                    <a:pt x="1870" y="2673"/>
                  </a:cubicBezTo>
                  <a:cubicBezTo>
                    <a:pt x="1870" y="2697"/>
                    <a:pt x="1889" y="2718"/>
                    <a:pt x="1910" y="2718"/>
                  </a:cubicBezTo>
                  <a:cubicBezTo>
                    <a:pt x="1934" y="2718"/>
                    <a:pt x="1953" y="2697"/>
                    <a:pt x="1953" y="2673"/>
                  </a:cubicBezTo>
                  <a:cubicBezTo>
                    <a:pt x="1953" y="2598"/>
                    <a:pt x="1953" y="2598"/>
                    <a:pt x="1953" y="2598"/>
                  </a:cubicBezTo>
                  <a:cubicBezTo>
                    <a:pt x="1953" y="2505"/>
                    <a:pt x="1892" y="2433"/>
                    <a:pt x="1817" y="2433"/>
                  </a:cubicBezTo>
                </a:path>
                <a:path w="2741" h="3019">
                  <a:moveTo>
                    <a:pt x="2605" y="2433"/>
                  </a:moveTo>
                  <a:cubicBezTo>
                    <a:pt x="2602" y="2433"/>
                    <a:pt x="2602" y="2433"/>
                    <a:pt x="2602" y="2433"/>
                  </a:cubicBezTo>
                  <a:cubicBezTo>
                    <a:pt x="2626" y="2415"/>
                    <a:pt x="2639" y="2385"/>
                    <a:pt x="2639" y="2349"/>
                  </a:cubicBezTo>
                  <a:cubicBezTo>
                    <a:pt x="2639" y="2295"/>
                    <a:pt x="2599" y="2250"/>
                    <a:pt x="2551" y="2250"/>
                  </a:cubicBezTo>
                  <a:cubicBezTo>
                    <a:pt x="2503" y="2250"/>
                    <a:pt x="2463" y="2295"/>
                    <a:pt x="2463" y="2349"/>
                  </a:cubicBezTo>
                  <a:cubicBezTo>
                    <a:pt x="2463" y="2385"/>
                    <a:pt x="2477" y="2415"/>
                    <a:pt x="2501" y="2433"/>
                  </a:cubicBezTo>
                  <a:cubicBezTo>
                    <a:pt x="2498" y="2433"/>
                    <a:pt x="2498" y="2433"/>
                    <a:pt x="2498" y="2433"/>
                  </a:cubicBezTo>
                  <a:cubicBezTo>
                    <a:pt x="2423" y="2433"/>
                    <a:pt x="2362" y="2505"/>
                    <a:pt x="2362" y="2598"/>
                  </a:cubicBezTo>
                  <a:cubicBezTo>
                    <a:pt x="2362" y="2673"/>
                    <a:pt x="2362" y="2673"/>
                    <a:pt x="2362" y="2673"/>
                  </a:cubicBezTo>
                  <a:cubicBezTo>
                    <a:pt x="2362" y="2697"/>
                    <a:pt x="2381" y="2718"/>
                    <a:pt x="2405" y="2718"/>
                  </a:cubicBezTo>
                  <a:cubicBezTo>
                    <a:pt x="2426" y="2718"/>
                    <a:pt x="2445" y="2697"/>
                    <a:pt x="2445" y="2673"/>
                  </a:cubicBezTo>
                  <a:cubicBezTo>
                    <a:pt x="2445" y="2598"/>
                    <a:pt x="2445" y="2598"/>
                    <a:pt x="2445" y="2598"/>
                  </a:cubicBezTo>
                  <a:cubicBezTo>
                    <a:pt x="2445" y="2580"/>
                    <a:pt x="2450" y="2565"/>
                    <a:pt x="2458" y="2553"/>
                  </a:cubicBezTo>
                  <a:cubicBezTo>
                    <a:pt x="2458" y="2974"/>
                    <a:pt x="2458" y="2974"/>
                    <a:pt x="2458" y="2974"/>
                  </a:cubicBezTo>
                  <a:cubicBezTo>
                    <a:pt x="2458" y="2998"/>
                    <a:pt x="2477" y="3019"/>
                    <a:pt x="2498" y="3019"/>
                  </a:cubicBezTo>
                  <a:cubicBezTo>
                    <a:pt x="2522" y="3019"/>
                    <a:pt x="2541" y="2998"/>
                    <a:pt x="2541" y="2974"/>
                  </a:cubicBezTo>
                  <a:cubicBezTo>
                    <a:pt x="2541" y="2782"/>
                    <a:pt x="2541" y="2782"/>
                    <a:pt x="2541" y="2782"/>
                  </a:cubicBezTo>
                  <a:cubicBezTo>
                    <a:pt x="2562" y="2782"/>
                    <a:pt x="2562" y="2782"/>
                    <a:pt x="2562" y="2782"/>
                  </a:cubicBezTo>
                  <a:cubicBezTo>
                    <a:pt x="2562" y="2974"/>
                    <a:pt x="2562" y="2974"/>
                    <a:pt x="2562" y="2974"/>
                  </a:cubicBezTo>
                  <a:cubicBezTo>
                    <a:pt x="2562" y="2998"/>
                    <a:pt x="2581" y="3019"/>
                    <a:pt x="2605" y="3019"/>
                  </a:cubicBezTo>
                  <a:cubicBezTo>
                    <a:pt x="2626" y="3019"/>
                    <a:pt x="2645" y="2998"/>
                    <a:pt x="2645" y="2974"/>
                  </a:cubicBezTo>
                  <a:cubicBezTo>
                    <a:pt x="2645" y="2553"/>
                    <a:pt x="2645" y="2553"/>
                    <a:pt x="2645" y="2553"/>
                  </a:cubicBezTo>
                  <a:cubicBezTo>
                    <a:pt x="2653" y="2565"/>
                    <a:pt x="2658" y="2580"/>
                    <a:pt x="2658" y="2598"/>
                  </a:cubicBezTo>
                  <a:cubicBezTo>
                    <a:pt x="2658" y="2673"/>
                    <a:pt x="2658" y="2673"/>
                    <a:pt x="2658" y="2673"/>
                  </a:cubicBezTo>
                  <a:cubicBezTo>
                    <a:pt x="2658" y="2697"/>
                    <a:pt x="2677" y="2718"/>
                    <a:pt x="2698" y="2718"/>
                  </a:cubicBezTo>
                  <a:cubicBezTo>
                    <a:pt x="2722" y="2718"/>
                    <a:pt x="2741" y="2697"/>
                    <a:pt x="2741" y="2673"/>
                  </a:cubicBezTo>
                  <a:cubicBezTo>
                    <a:pt x="2741" y="2598"/>
                    <a:pt x="2741" y="2598"/>
                    <a:pt x="2741" y="2598"/>
                  </a:cubicBezTo>
                  <a:cubicBezTo>
                    <a:pt x="2741" y="2505"/>
                    <a:pt x="2679" y="2433"/>
                    <a:pt x="2605" y="2433"/>
                  </a:cubicBezTo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90" name="group 290"/>
          <p:cNvGrpSpPr/>
          <p:nvPr/>
        </p:nvGrpSpPr>
        <p:grpSpPr>
          <a:xfrm rot="21600000">
            <a:off x="3643248" y="2562769"/>
            <a:ext cx="1794981" cy="1160960"/>
            <a:chOff x="0" y="0"/>
            <a:chExt cx="1794981" cy="1160960"/>
          </a:xfrm>
        </p:grpSpPr>
        <p:sp>
          <p:nvSpPr>
            <p:cNvPr id="2812" name="path 2812"/>
            <p:cNvSpPr/>
            <p:nvPr/>
          </p:nvSpPr>
          <p:spPr>
            <a:xfrm>
              <a:off x="0" y="8980"/>
              <a:ext cx="1786001" cy="1143000"/>
            </a:xfrm>
            <a:custGeom>
              <a:avLst/>
              <a:gdLst/>
              <a:ahLst/>
              <a:cxnLst/>
              <a:rect l="0" t="0" r="0" b="0"/>
              <a:pathLst>
                <a:path w="2812" h="1800">
                  <a:moveTo>
                    <a:pt x="0" y="450"/>
                  </a:moveTo>
                  <a:lnTo>
                    <a:pt x="1912" y="450"/>
                  </a:lnTo>
                  <a:lnTo>
                    <a:pt x="1912" y="0"/>
                  </a:lnTo>
                  <a:lnTo>
                    <a:pt x="2812" y="900"/>
                  </a:lnTo>
                  <a:lnTo>
                    <a:pt x="1912" y="1800"/>
                  </a:lnTo>
                  <a:lnTo>
                    <a:pt x="1912" y="1350"/>
                  </a:lnTo>
                  <a:lnTo>
                    <a:pt x="0" y="135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40404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14" name="path 2814"/>
            <p:cNvSpPr/>
            <p:nvPr/>
          </p:nvSpPr>
          <p:spPr>
            <a:xfrm>
              <a:off x="1205520" y="0"/>
              <a:ext cx="589460" cy="1160960"/>
            </a:xfrm>
            <a:custGeom>
              <a:avLst/>
              <a:gdLst/>
              <a:ahLst/>
              <a:cxnLst/>
              <a:rect l="0" t="0" r="0" b="0"/>
              <a:pathLst>
                <a:path w="928" h="1828">
                  <a:moveTo>
                    <a:pt x="14" y="14"/>
                  </a:moveTo>
                  <a:lnTo>
                    <a:pt x="914" y="914"/>
                  </a:lnTo>
                  <a:lnTo>
                    <a:pt x="14" y="1814"/>
                  </a:lnTo>
                </a:path>
              </a:pathLst>
            </a:custGeom>
            <a:noFill/>
            <a:ln w="25400" cap="flat">
              <a:solidFill>
                <a:srgbClr val="404040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816" name="table 2816"/>
          <p:cNvGraphicFramePr>
            <a:graphicFrameLocks noGrp="1"/>
          </p:cNvGraphicFramePr>
          <p:nvPr/>
        </p:nvGraphicFramePr>
        <p:xfrm>
          <a:off x="3630548" y="2844800"/>
          <a:ext cx="1226820" cy="596900"/>
        </p:xfrm>
        <a:graphic>
          <a:graphicData uri="http://schemas.openxmlformats.org/drawingml/2006/table">
            <a:tbl>
              <a:tblPr/>
              <a:tblGrid>
                <a:gridCol w="1226820"/>
              </a:tblGrid>
              <a:tr h="571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18" name="textbox 2818"/>
          <p:cNvSpPr/>
          <p:nvPr/>
        </p:nvSpPr>
        <p:spPr>
          <a:xfrm>
            <a:off x="3796690" y="3771696"/>
            <a:ext cx="1395094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管理下沉，指挥前移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20" name="textbox 2820"/>
          <p:cNvSpPr/>
          <p:nvPr/>
        </p:nvSpPr>
        <p:spPr>
          <a:xfrm>
            <a:off x="3940073" y="2413838"/>
            <a:ext cx="784225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200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组织扁平化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22" name="path 2822"/>
          <p:cNvSpPr/>
          <p:nvPr/>
        </p:nvSpPr>
        <p:spPr>
          <a:xfrm>
            <a:off x="5143500" y="4630750"/>
            <a:ext cx="3429000" cy="25400"/>
          </a:xfrm>
          <a:custGeom>
            <a:avLst/>
            <a:gdLst/>
            <a:ahLst/>
            <a:cxnLst/>
            <a:rect l="0" t="0" r="0" b="0"/>
            <a:pathLst>
              <a:path w="5400" h="40">
                <a:moveTo>
                  <a:pt x="5400" y="20"/>
                </a:moveTo>
                <a:lnTo>
                  <a:pt x="0" y="20"/>
                </a:lnTo>
              </a:path>
            </a:pathLst>
          </a:custGeom>
          <a:noFill/>
          <a:ln w="25400" cap="flat">
            <a:solidFill>
              <a:srgbClr val="0070C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24" name="path 2824"/>
          <p:cNvSpPr/>
          <p:nvPr/>
        </p:nvSpPr>
        <p:spPr>
          <a:xfrm>
            <a:off x="4845050" y="2571750"/>
            <a:ext cx="25400" cy="285750"/>
          </a:xfrm>
          <a:custGeom>
            <a:avLst/>
            <a:gdLst/>
            <a:ahLst/>
            <a:cxnLst/>
            <a:rect l="0" t="0" r="0" b="0"/>
            <a:pathLst>
              <a:path w="40" h="450">
                <a:moveTo>
                  <a:pt x="20" y="450"/>
                </a:moveTo>
                <a:lnTo>
                  <a:pt x="20" y="0"/>
                </a:lnTo>
              </a:path>
            </a:pathLst>
          </a:custGeom>
          <a:noFill/>
          <a:ln w="25400" cap="flat">
            <a:solidFill>
              <a:srgbClr val="40404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26" name="path 2826"/>
          <p:cNvSpPr/>
          <p:nvPr/>
        </p:nvSpPr>
        <p:spPr>
          <a:xfrm>
            <a:off x="4845050" y="3429000"/>
            <a:ext cx="25400" cy="285750"/>
          </a:xfrm>
          <a:custGeom>
            <a:avLst/>
            <a:gdLst/>
            <a:ahLst/>
            <a:cxnLst/>
            <a:rect l="0" t="0" r="0" b="0"/>
            <a:pathLst>
              <a:path w="40" h="450">
                <a:moveTo>
                  <a:pt x="20" y="450"/>
                </a:moveTo>
                <a:lnTo>
                  <a:pt x="20" y="0"/>
                </a:lnTo>
              </a:path>
            </a:pathLst>
          </a:custGeom>
          <a:noFill/>
          <a:ln w="25400" cap="flat">
            <a:solidFill>
              <a:srgbClr val="40404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 2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783208" y="1058164"/>
            <a:ext cx="7459472" cy="1917319"/>
            <a:chOff x="0" y="0"/>
            <a:chExt cx="7459472" cy="1917319"/>
          </a:xfrm>
        </p:grpSpPr>
        <p:sp>
          <p:nvSpPr>
            <p:cNvPr id="230" name="path 230"/>
            <p:cNvSpPr/>
            <p:nvPr/>
          </p:nvSpPr>
          <p:spPr>
            <a:xfrm>
              <a:off x="2772410" y="0"/>
              <a:ext cx="1917319" cy="1917319"/>
            </a:xfrm>
            <a:custGeom>
              <a:avLst/>
              <a:gdLst/>
              <a:ahLst/>
              <a:cxnLst/>
              <a:rect l="0" t="0" r="0" b="0"/>
              <a:pathLst>
                <a:path w="3019" h="3019">
                  <a:moveTo>
                    <a:pt x="0" y="1550"/>
                  </a:moveTo>
                  <a:lnTo>
                    <a:pt x="1550" y="0"/>
                  </a:lnTo>
                  <a:lnTo>
                    <a:pt x="3019" y="1468"/>
                  </a:lnTo>
                  <a:lnTo>
                    <a:pt x="1468" y="3019"/>
                  </a:lnTo>
                  <a:lnTo>
                    <a:pt x="0" y="1550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2" name="path 232"/>
            <p:cNvSpPr/>
            <p:nvPr/>
          </p:nvSpPr>
          <p:spPr>
            <a:xfrm>
              <a:off x="3274948" y="526033"/>
              <a:ext cx="913383" cy="865377"/>
            </a:xfrm>
            <a:custGeom>
              <a:avLst/>
              <a:gdLst/>
              <a:ahLst/>
              <a:cxnLst/>
              <a:rect l="0" t="0" r="0" b="0"/>
              <a:pathLst>
                <a:path w="1438" h="1362">
                  <a:moveTo>
                    <a:pt x="1438" y="681"/>
                  </a:moveTo>
                  <a:cubicBezTo>
                    <a:pt x="1438" y="1057"/>
                    <a:pt x="1116" y="1362"/>
                    <a:pt x="719" y="1362"/>
                  </a:cubicBezTo>
                  <a:cubicBezTo>
                    <a:pt x="322" y="1362"/>
                    <a:pt x="0" y="1057"/>
                    <a:pt x="0" y="681"/>
                  </a:cubicBezTo>
                  <a:cubicBezTo>
                    <a:pt x="0" y="305"/>
                    <a:pt x="322" y="0"/>
                    <a:pt x="719" y="0"/>
                  </a:cubicBezTo>
                  <a:cubicBezTo>
                    <a:pt x="1116" y="0"/>
                    <a:pt x="1438" y="305"/>
                    <a:pt x="1438" y="681"/>
                  </a:cubicBezTo>
                  <a:moveTo>
                    <a:pt x="955" y="479"/>
                  </a:moveTo>
                  <a:cubicBezTo>
                    <a:pt x="958" y="479"/>
                    <a:pt x="962" y="461"/>
                    <a:pt x="966" y="457"/>
                  </a:cubicBezTo>
                  <a:cubicBezTo>
                    <a:pt x="973" y="450"/>
                    <a:pt x="981" y="447"/>
                    <a:pt x="988" y="443"/>
                  </a:cubicBezTo>
                  <a:cubicBezTo>
                    <a:pt x="1003" y="440"/>
                    <a:pt x="1018" y="436"/>
                    <a:pt x="1037" y="432"/>
                  </a:cubicBezTo>
                  <a:cubicBezTo>
                    <a:pt x="1052" y="429"/>
                    <a:pt x="1071" y="429"/>
                    <a:pt x="1082" y="443"/>
                  </a:cubicBezTo>
                  <a:cubicBezTo>
                    <a:pt x="1082" y="440"/>
                    <a:pt x="1105" y="422"/>
                    <a:pt x="1105" y="422"/>
                  </a:cubicBezTo>
                  <a:cubicBezTo>
                    <a:pt x="1116" y="418"/>
                    <a:pt x="1127" y="418"/>
                    <a:pt x="1135" y="411"/>
                  </a:cubicBezTo>
                  <a:cubicBezTo>
                    <a:pt x="1135" y="408"/>
                    <a:pt x="1135" y="390"/>
                    <a:pt x="1135" y="390"/>
                  </a:cubicBezTo>
                  <a:cubicBezTo>
                    <a:pt x="1120" y="393"/>
                    <a:pt x="1116" y="379"/>
                    <a:pt x="1112" y="365"/>
                  </a:cubicBezTo>
                  <a:cubicBezTo>
                    <a:pt x="1112" y="369"/>
                    <a:pt x="1112" y="369"/>
                    <a:pt x="1108" y="372"/>
                  </a:cubicBezTo>
                  <a:cubicBezTo>
                    <a:pt x="1108" y="362"/>
                    <a:pt x="1090" y="369"/>
                    <a:pt x="1086" y="369"/>
                  </a:cubicBezTo>
                  <a:cubicBezTo>
                    <a:pt x="1063" y="362"/>
                    <a:pt x="1067" y="347"/>
                    <a:pt x="1060" y="333"/>
                  </a:cubicBezTo>
                  <a:cubicBezTo>
                    <a:pt x="1056" y="326"/>
                    <a:pt x="1045" y="322"/>
                    <a:pt x="1041" y="315"/>
                  </a:cubicBezTo>
                  <a:cubicBezTo>
                    <a:pt x="1037" y="308"/>
                    <a:pt x="1037" y="298"/>
                    <a:pt x="1026" y="298"/>
                  </a:cubicBezTo>
                  <a:cubicBezTo>
                    <a:pt x="1022" y="298"/>
                    <a:pt x="1011" y="315"/>
                    <a:pt x="1011" y="315"/>
                  </a:cubicBezTo>
                  <a:cubicBezTo>
                    <a:pt x="1000" y="312"/>
                    <a:pt x="996" y="315"/>
                    <a:pt x="992" y="319"/>
                  </a:cubicBezTo>
                  <a:cubicBezTo>
                    <a:pt x="985" y="322"/>
                    <a:pt x="981" y="322"/>
                    <a:pt x="973" y="326"/>
                  </a:cubicBezTo>
                  <a:cubicBezTo>
                    <a:pt x="992" y="319"/>
                    <a:pt x="966" y="312"/>
                    <a:pt x="958" y="312"/>
                  </a:cubicBezTo>
                  <a:cubicBezTo>
                    <a:pt x="973" y="308"/>
                    <a:pt x="966" y="294"/>
                    <a:pt x="958" y="290"/>
                  </a:cubicBezTo>
                  <a:cubicBezTo>
                    <a:pt x="958" y="290"/>
                    <a:pt x="962" y="290"/>
                    <a:pt x="962" y="290"/>
                  </a:cubicBezTo>
                  <a:cubicBezTo>
                    <a:pt x="962" y="280"/>
                    <a:pt x="936" y="273"/>
                    <a:pt x="925" y="269"/>
                  </a:cubicBezTo>
                  <a:cubicBezTo>
                    <a:pt x="917" y="262"/>
                    <a:pt x="872" y="255"/>
                    <a:pt x="865" y="259"/>
                  </a:cubicBezTo>
                  <a:cubicBezTo>
                    <a:pt x="854" y="266"/>
                    <a:pt x="865" y="283"/>
                    <a:pt x="865" y="294"/>
                  </a:cubicBezTo>
                  <a:cubicBezTo>
                    <a:pt x="868" y="305"/>
                    <a:pt x="854" y="305"/>
                    <a:pt x="854" y="315"/>
                  </a:cubicBezTo>
                  <a:cubicBezTo>
                    <a:pt x="854" y="330"/>
                    <a:pt x="884" y="326"/>
                    <a:pt x="876" y="347"/>
                  </a:cubicBezTo>
                  <a:cubicBezTo>
                    <a:pt x="872" y="362"/>
                    <a:pt x="854" y="362"/>
                    <a:pt x="846" y="372"/>
                  </a:cubicBezTo>
                  <a:cubicBezTo>
                    <a:pt x="838" y="383"/>
                    <a:pt x="850" y="397"/>
                    <a:pt x="857" y="404"/>
                  </a:cubicBezTo>
                  <a:cubicBezTo>
                    <a:pt x="865" y="408"/>
                    <a:pt x="842" y="418"/>
                    <a:pt x="838" y="418"/>
                  </a:cubicBezTo>
                  <a:cubicBezTo>
                    <a:pt x="824" y="425"/>
                    <a:pt x="812" y="404"/>
                    <a:pt x="808" y="390"/>
                  </a:cubicBezTo>
                  <a:cubicBezTo>
                    <a:pt x="805" y="383"/>
                    <a:pt x="805" y="369"/>
                    <a:pt x="794" y="365"/>
                  </a:cubicBezTo>
                  <a:cubicBezTo>
                    <a:pt x="786" y="362"/>
                    <a:pt x="771" y="362"/>
                    <a:pt x="767" y="365"/>
                  </a:cubicBezTo>
                  <a:cubicBezTo>
                    <a:pt x="760" y="351"/>
                    <a:pt x="741" y="347"/>
                    <a:pt x="726" y="344"/>
                  </a:cubicBezTo>
                  <a:cubicBezTo>
                    <a:pt x="707" y="337"/>
                    <a:pt x="692" y="337"/>
                    <a:pt x="674" y="340"/>
                  </a:cubicBezTo>
                  <a:cubicBezTo>
                    <a:pt x="677" y="337"/>
                    <a:pt x="670" y="312"/>
                    <a:pt x="655" y="315"/>
                  </a:cubicBezTo>
                  <a:cubicBezTo>
                    <a:pt x="659" y="305"/>
                    <a:pt x="659" y="298"/>
                    <a:pt x="659" y="287"/>
                  </a:cubicBezTo>
                  <a:cubicBezTo>
                    <a:pt x="662" y="280"/>
                    <a:pt x="666" y="273"/>
                    <a:pt x="670" y="266"/>
                  </a:cubicBezTo>
                  <a:cubicBezTo>
                    <a:pt x="674" y="262"/>
                    <a:pt x="692" y="244"/>
                    <a:pt x="685" y="241"/>
                  </a:cubicBezTo>
                  <a:cubicBezTo>
                    <a:pt x="704" y="244"/>
                    <a:pt x="722" y="244"/>
                    <a:pt x="734" y="234"/>
                  </a:cubicBezTo>
                  <a:cubicBezTo>
                    <a:pt x="741" y="223"/>
                    <a:pt x="745" y="212"/>
                    <a:pt x="756" y="202"/>
                  </a:cubicBezTo>
                  <a:cubicBezTo>
                    <a:pt x="767" y="188"/>
                    <a:pt x="782" y="205"/>
                    <a:pt x="794" y="205"/>
                  </a:cubicBezTo>
                  <a:cubicBezTo>
                    <a:pt x="812" y="209"/>
                    <a:pt x="812" y="188"/>
                    <a:pt x="801" y="180"/>
                  </a:cubicBezTo>
                  <a:cubicBezTo>
                    <a:pt x="816" y="180"/>
                    <a:pt x="805" y="159"/>
                    <a:pt x="797" y="156"/>
                  </a:cubicBezTo>
                  <a:cubicBezTo>
                    <a:pt x="790" y="152"/>
                    <a:pt x="756" y="163"/>
                    <a:pt x="775" y="166"/>
                  </a:cubicBezTo>
                  <a:cubicBezTo>
                    <a:pt x="771" y="166"/>
                    <a:pt x="749" y="209"/>
                    <a:pt x="734" y="188"/>
                  </a:cubicBezTo>
                  <a:cubicBezTo>
                    <a:pt x="730" y="184"/>
                    <a:pt x="730" y="166"/>
                    <a:pt x="722" y="163"/>
                  </a:cubicBezTo>
                  <a:cubicBezTo>
                    <a:pt x="711" y="163"/>
                    <a:pt x="707" y="173"/>
                    <a:pt x="704" y="177"/>
                  </a:cubicBezTo>
                  <a:cubicBezTo>
                    <a:pt x="711" y="166"/>
                    <a:pt x="677" y="159"/>
                    <a:pt x="674" y="156"/>
                  </a:cubicBezTo>
                  <a:cubicBezTo>
                    <a:pt x="685" y="149"/>
                    <a:pt x="674" y="138"/>
                    <a:pt x="666" y="134"/>
                  </a:cubicBezTo>
                  <a:cubicBezTo>
                    <a:pt x="659" y="127"/>
                    <a:pt x="632" y="124"/>
                    <a:pt x="629" y="131"/>
                  </a:cubicBezTo>
                  <a:cubicBezTo>
                    <a:pt x="610" y="152"/>
                    <a:pt x="647" y="156"/>
                    <a:pt x="655" y="159"/>
                  </a:cubicBezTo>
                  <a:cubicBezTo>
                    <a:pt x="659" y="163"/>
                    <a:pt x="670" y="170"/>
                    <a:pt x="662" y="173"/>
                  </a:cubicBezTo>
                  <a:cubicBezTo>
                    <a:pt x="659" y="177"/>
                    <a:pt x="640" y="180"/>
                    <a:pt x="640" y="184"/>
                  </a:cubicBezTo>
                  <a:cubicBezTo>
                    <a:pt x="632" y="191"/>
                    <a:pt x="644" y="202"/>
                    <a:pt x="636" y="209"/>
                  </a:cubicBezTo>
                  <a:cubicBezTo>
                    <a:pt x="629" y="202"/>
                    <a:pt x="629" y="188"/>
                    <a:pt x="621" y="177"/>
                  </a:cubicBezTo>
                  <a:cubicBezTo>
                    <a:pt x="629" y="188"/>
                    <a:pt x="587" y="184"/>
                    <a:pt x="587" y="184"/>
                  </a:cubicBezTo>
                  <a:cubicBezTo>
                    <a:pt x="576" y="184"/>
                    <a:pt x="554" y="191"/>
                    <a:pt x="542" y="177"/>
                  </a:cubicBezTo>
                  <a:cubicBezTo>
                    <a:pt x="539" y="173"/>
                    <a:pt x="539" y="156"/>
                    <a:pt x="546" y="159"/>
                  </a:cubicBezTo>
                  <a:cubicBezTo>
                    <a:pt x="539" y="152"/>
                    <a:pt x="531" y="145"/>
                    <a:pt x="527" y="142"/>
                  </a:cubicBezTo>
                  <a:cubicBezTo>
                    <a:pt x="494" y="152"/>
                    <a:pt x="468" y="166"/>
                    <a:pt x="438" y="180"/>
                  </a:cubicBezTo>
                  <a:cubicBezTo>
                    <a:pt x="442" y="180"/>
                    <a:pt x="445" y="180"/>
                    <a:pt x="449" y="177"/>
                  </a:cubicBezTo>
                  <a:cubicBezTo>
                    <a:pt x="456" y="177"/>
                    <a:pt x="464" y="170"/>
                    <a:pt x="471" y="166"/>
                  </a:cubicBezTo>
                  <a:cubicBezTo>
                    <a:pt x="479" y="163"/>
                    <a:pt x="501" y="152"/>
                    <a:pt x="509" y="163"/>
                  </a:cubicBezTo>
                  <a:cubicBezTo>
                    <a:pt x="513" y="159"/>
                    <a:pt x="513" y="159"/>
                    <a:pt x="516" y="156"/>
                  </a:cubicBezTo>
                  <a:cubicBezTo>
                    <a:pt x="520" y="163"/>
                    <a:pt x="527" y="170"/>
                    <a:pt x="535" y="180"/>
                  </a:cubicBezTo>
                  <a:cubicBezTo>
                    <a:pt x="527" y="177"/>
                    <a:pt x="513" y="177"/>
                    <a:pt x="505" y="177"/>
                  </a:cubicBezTo>
                  <a:cubicBezTo>
                    <a:pt x="498" y="180"/>
                    <a:pt x="486" y="180"/>
                    <a:pt x="486" y="188"/>
                  </a:cubicBezTo>
                  <a:cubicBezTo>
                    <a:pt x="486" y="195"/>
                    <a:pt x="490" y="202"/>
                    <a:pt x="490" y="205"/>
                  </a:cubicBezTo>
                  <a:cubicBezTo>
                    <a:pt x="479" y="198"/>
                    <a:pt x="468" y="184"/>
                    <a:pt x="453" y="180"/>
                  </a:cubicBezTo>
                  <a:cubicBezTo>
                    <a:pt x="445" y="180"/>
                    <a:pt x="438" y="180"/>
                    <a:pt x="430" y="184"/>
                  </a:cubicBezTo>
                  <a:cubicBezTo>
                    <a:pt x="340" y="230"/>
                    <a:pt x="265" y="298"/>
                    <a:pt x="209" y="379"/>
                  </a:cubicBezTo>
                  <a:cubicBezTo>
                    <a:pt x="213" y="383"/>
                    <a:pt x="217" y="386"/>
                    <a:pt x="220" y="386"/>
                  </a:cubicBezTo>
                  <a:cubicBezTo>
                    <a:pt x="232" y="390"/>
                    <a:pt x="220" y="415"/>
                    <a:pt x="239" y="400"/>
                  </a:cubicBezTo>
                  <a:cubicBezTo>
                    <a:pt x="247" y="408"/>
                    <a:pt x="247" y="411"/>
                    <a:pt x="243" y="418"/>
                  </a:cubicBezTo>
                  <a:cubicBezTo>
                    <a:pt x="243" y="418"/>
                    <a:pt x="280" y="440"/>
                    <a:pt x="284" y="443"/>
                  </a:cubicBezTo>
                  <a:cubicBezTo>
                    <a:pt x="292" y="447"/>
                    <a:pt x="299" y="454"/>
                    <a:pt x="303" y="461"/>
                  </a:cubicBezTo>
                  <a:cubicBezTo>
                    <a:pt x="306" y="468"/>
                    <a:pt x="299" y="475"/>
                    <a:pt x="295" y="479"/>
                  </a:cubicBezTo>
                  <a:cubicBezTo>
                    <a:pt x="292" y="475"/>
                    <a:pt x="280" y="461"/>
                    <a:pt x="277" y="464"/>
                  </a:cubicBezTo>
                  <a:cubicBezTo>
                    <a:pt x="273" y="472"/>
                    <a:pt x="277" y="493"/>
                    <a:pt x="288" y="493"/>
                  </a:cubicBezTo>
                  <a:cubicBezTo>
                    <a:pt x="273" y="493"/>
                    <a:pt x="280" y="550"/>
                    <a:pt x="277" y="560"/>
                  </a:cubicBezTo>
                  <a:cubicBezTo>
                    <a:pt x="277" y="560"/>
                    <a:pt x="277" y="560"/>
                    <a:pt x="277" y="560"/>
                  </a:cubicBezTo>
                  <a:cubicBezTo>
                    <a:pt x="273" y="571"/>
                    <a:pt x="284" y="614"/>
                    <a:pt x="303" y="610"/>
                  </a:cubicBezTo>
                  <a:cubicBezTo>
                    <a:pt x="292" y="610"/>
                    <a:pt x="325" y="653"/>
                    <a:pt x="329" y="656"/>
                  </a:cubicBezTo>
                  <a:cubicBezTo>
                    <a:pt x="340" y="663"/>
                    <a:pt x="355" y="667"/>
                    <a:pt x="363" y="681"/>
                  </a:cubicBezTo>
                  <a:cubicBezTo>
                    <a:pt x="374" y="692"/>
                    <a:pt x="374" y="713"/>
                    <a:pt x="385" y="720"/>
                  </a:cubicBezTo>
                  <a:cubicBezTo>
                    <a:pt x="382" y="731"/>
                    <a:pt x="404" y="745"/>
                    <a:pt x="404" y="759"/>
                  </a:cubicBezTo>
                  <a:cubicBezTo>
                    <a:pt x="404" y="759"/>
                    <a:pt x="400" y="759"/>
                    <a:pt x="400" y="763"/>
                  </a:cubicBezTo>
                  <a:cubicBezTo>
                    <a:pt x="404" y="773"/>
                    <a:pt x="423" y="773"/>
                    <a:pt x="430" y="784"/>
                  </a:cubicBezTo>
                  <a:cubicBezTo>
                    <a:pt x="434" y="791"/>
                    <a:pt x="430" y="809"/>
                    <a:pt x="442" y="805"/>
                  </a:cubicBezTo>
                  <a:cubicBezTo>
                    <a:pt x="442" y="787"/>
                    <a:pt x="430" y="766"/>
                    <a:pt x="419" y="752"/>
                  </a:cubicBezTo>
                  <a:cubicBezTo>
                    <a:pt x="412" y="741"/>
                    <a:pt x="408" y="734"/>
                    <a:pt x="404" y="724"/>
                  </a:cubicBezTo>
                  <a:cubicBezTo>
                    <a:pt x="396" y="716"/>
                    <a:pt x="396" y="706"/>
                    <a:pt x="393" y="699"/>
                  </a:cubicBezTo>
                  <a:cubicBezTo>
                    <a:pt x="396" y="699"/>
                    <a:pt x="419" y="706"/>
                    <a:pt x="415" y="709"/>
                  </a:cubicBezTo>
                  <a:cubicBezTo>
                    <a:pt x="408" y="727"/>
                    <a:pt x="445" y="759"/>
                    <a:pt x="456" y="770"/>
                  </a:cubicBezTo>
                  <a:cubicBezTo>
                    <a:pt x="460" y="773"/>
                    <a:pt x="479" y="798"/>
                    <a:pt x="468" y="798"/>
                  </a:cubicBezTo>
                  <a:cubicBezTo>
                    <a:pt x="483" y="798"/>
                    <a:pt x="498" y="816"/>
                    <a:pt x="505" y="826"/>
                  </a:cubicBezTo>
                  <a:cubicBezTo>
                    <a:pt x="513" y="837"/>
                    <a:pt x="509" y="855"/>
                    <a:pt x="516" y="869"/>
                  </a:cubicBezTo>
                  <a:cubicBezTo>
                    <a:pt x="520" y="887"/>
                    <a:pt x="546" y="894"/>
                    <a:pt x="561" y="905"/>
                  </a:cubicBezTo>
                  <a:cubicBezTo>
                    <a:pt x="576" y="908"/>
                    <a:pt x="587" y="919"/>
                    <a:pt x="599" y="922"/>
                  </a:cubicBezTo>
                  <a:cubicBezTo>
                    <a:pt x="621" y="929"/>
                    <a:pt x="625" y="922"/>
                    <a:pt x="640" y="922"/>
                  </a:cubicBezTo>
                  <a:cubicBezTo>
                    <a:pt x="666" y="919"/>
                    <a:pt x="670" y="944"/>
                    <a:pt x="689" y="954"/>
                  </a:cubicBezTo>
                  <a:cubicBezTo>
                    <a:pt x="700" y="958"/>
                    <a:pt x="726" y="968"/>
                    <a:pt x="741" y="961"/>
                  </a:cubicBezTo>
                  <a:cubicBezTo>
                    <a:pt x="734" y="965"/>
                    <a:pt x="760" y="1000"/>
                    <a:pt x="764" y="1004"/>
                  </a:cubicBezTo>
                  <a:cubicBezTo>
                    <a:pt x="771" y="1015"/>
                    <a:pt x="786" y="1018"/>
                    <a:pt x="797" y="1029"/>
                  </a:cubicBezTo>
                  <a:cubicBezTo>
                    <a:pt x="797" y="1029"/>
                    <a:pt x="801" y="1025"/>
                    <a:pt x="801" y="1022"/>
                  </a:cubicBezTo>
                  <a:cubicBezTo>
                    <a:pt x="797" y="1032"/>
                    <a:pt x="816" y="1050"/>
                    <a:pt x="827" y="1050"/>
                  </a:cubicBezTo>
                  <a:cubicBezTo>
                    <a:pt x="835" y="1046"/>
                    <a:pt x="838" y="1029"/>
                    <a:pt x="838" y="1022"/>
                  </a:cubicBezTo>
                  <a:cubicBezTo>
                    <a:pt x="820" y="1029"/>
                    <a:pt x="805" y="1022"/>
                    <a:pt x="794" y="1004"/>
                  </a:cubicBezTo>
                  <a:cubicBezTo>
                    <a:pt x="790" y="1000"/>
                    <a:pt x="775" y="976"/>
                    <a:pt x="790" y="976"/>
                  </a:cubicBezTo>
                  <a:cubicBezTo>
                    <a:pt x="808" y="976"/>
                    <a:pt x="794" y="961"/>
                    <a:pt x="794" y="951"/>
                  </a:cubicBezTo>
                  <a:cubicBezTo>
                    <a:pt x="790" y="936"/>
                    <a:pt x="778" y="929"/>
                    <a:pt x="771" y="919"/>
                  </a:cubicBezTo>
                  <a:cubicBezTo>
                    <a:pt x="767" y="929"/>
                    <a:pt x="749" y="926"/>
                    <a:pt x="741" y="919"/>
                  </a:cubicBezTo>
                  <a:cubicBezTo>
                    <a:pt x="741" y="919"/>
                    <a:pt x="737" y="926"/>
                    <a:pt x="737" y="929"/>
                  </a:cubicBezTo>
                  <a:cubicBezTo>
                    <a:pt x="734" y="929"/>
                    <a:pt x="730" y="929"/>
                    <a:pt x="726" y="926"/>
                  </a:cubicBezTo>
                  <a:cubicBezTo>
                    <a:pt x="726" y="915"/>
                    <a:pt x="726" y="905"/>
                    <a:pt x="730" y="890"/>
                  </a:cubicBezTo>
                  <a:cubicBezTo>
                    <a:pt x="734" y="876"/>
                    <a:pt x="767" y="844"/>
                    <a:pt x="726" y="848"/>
                  </a:cubicBezTo>
                  <a:cubicBezTo>
                    <a:pt x="711" y="848"/>
                    <a:pt x="704" y="851"/>
                    <a:pt x="700" y="865"/>
                  </a:cubicBezTo>
                  <a:cubicBezTo>
                    <a:pt x="696" y="876"/>
                    <a:pt x="696" y="883"/>
                    <a:pt x="685" y="890"/>
                  </a:cubicBezTo>
                  <a:cubicBezTo>
                    <a:pt x="677" y="894"/>
                    <a:pt x="647" y="890"/>
                    <a:pt x="640" y="887"/>
                  </a:cubicBezTo>
                  <a:cubicBezTo>
                    <a:pt x="621" y="876"/>
                    <a:pt x="610" y="848"/>
                    <a:pt x="610" y="830"/>
                  </a:cubicBezTo>
                  <a:cubicBezTo>
                    <a:pt x="610" y="805"/>
                    <a:pt x="621" y="784"/>
                    <a:pt x="610" y="763"/>
                  </a:cubicBezTo>
                  <a:cubicBezTo>
                    <a:pt x="614" y="755"/>
                    <a:pt x="621" y="748"/>
                    <a:pt x="629" y="745"/>
                  </a:cubicBezTo>
                  <a:cubicBezTo>
                    <a:pt x="632" y="741"/>
                    <a:pt x="640" y="745"/>
                    <a:pt x="644" y="734"/>
                  </a:cubicBezTo>
                  <a:cubicBezTo>
                    <a:pt x="640" y="734"/>
                    <a:pt x="636" y="731"/>
                    <a:pt x="636" y="731"/>
                  </a:cubicBezTo>
                  <a:cubicBezTo>
                    <a:pt x="647" y="738"/>
                    <a:pt x="674" y="720"/>
                    <a:pt x="689" y="731"/>
                  </a:cubicBezTo>
                  <a:cubicBezTo>
                    <a:pt x="696" y="734"/>
                    <a:pt x="704" y="738"/>
                    <a:pt x="707" y="727"/>
                  </a:cubicBezTo>
                  <a:cubicBezTo>
                    <a:pt x="707" y="727"/>
                    <a:pt x="700" y="716"/>
                    <a:pt x="704" y="709"/>
                  </a:cubicBezTo>
                  <a:cubicBezTo>
                    <a:pt x="707" y="724"/>
                    <a:pt x="719" y="727"/>
                    <a:pt x="734" y="716"/>
                  </a:cubicBezTo>
                  <a:cubicBezTo>
                    <a:pt x="737" y="720"/>
                    <a:pt x="752" y="720"/>
                    <a:pt x="764" y="724"/>
                  </a:cubicBezTo>
                  <a:cubicBezTo>
                    <a:pt x="775" y="731"/>
                    <a:pt x="775" y="741"/>
                    <a:pt x="790" y="727"/>
                  </a:cubicBezTo>
                  <a:cubicBezTo>
                    <a:pt x="797" y="738"/>
                    <a:pt x="797" y="738"/>
                    <a:pt x="801" y="748"/>
                  </a:cubicBezTo>
                  <a:cubicBezTo>
                    <a:pt x="801" y="759"/>
                    <a:pt x="808" y="784"/>
                    <a:pt x="816" y="787"/>
                  </a:cubicBezTo>
                  <a:cubicBezTo>
                    <a:pt x="838" y="798"/>
                    <a:pt x="831" y="770"/>
                    <a:pt x="831" y="759"/>
                  </a:cubicBezTo>
                  <a:cubicBezTo>
                    <a:pt x="831" y="755"/>
                    <a:pt x="831" y="727"/>
                    <a:pt x="827" y="727"/>
                  </a:cubicBezTo>
                  <a:cubicBezTo>
                    <a:pt x="797" y="720"/>
                    <a:pt x="808" y="699"/>
                    <a:pt x="827" y="684"/>
                  </a:cubicBezTo>
                  <a:cubicBezTo>
                    <a:pt x="831" y="681"/>
                    <a:pt x="850" y="674"/>
                    <a:pt x="861" y="667"/>
                  </a:cubicBezTo>
                  <a:cubicBezTo>
                    <a:pt x="868" y="660"/>
                    <a:pt x="880" y="649"/>
                    <a:pt x="876" y="635"/>
                  </a:cubicBezTo>
                  <a:cubicBezTo>
                    <a:pt x="880" y="635"/>
                    <a:pt x="884" y="631"/>
                    <a:pt x="884" y="628"/>
                  </a:cubicBezTo>
                  <a:cubicBezTo>
                    <a:pt x="884" y="628"/>
                    <a:pt x="872" y="617"/>
                    <a:pt x="868" y="621"/>
                  </a:cubicBezTo>
                  <a:cubicBezTo>
                    <a:pt x="876" y="617"/>
                    <a:pt x="876" y="610"/>
                    <a:pt x="872" y="606"/>
                  </a:cubicBezTo>
                  <a:cubicBezTo>
                    <a:pt x="880" y="599"/>
                    <a:pt x="876" y="589"/>
                    <a:pt x="884" y="585"/>
                  </a:cubicBezTo>
                  <a:cubicBezTo>
                    <a:pt x="895" y="599"/>
                    <a:pt x="917" y="585"/>
                    <a:pt x="906" y="574"/>
                  </a:cubicBezTo>
                  <a:cubicBezTo>
                    <a:pt x="914" y="560"/>
                    <a:pt x="936" y="567"/>
                    <a:pt x="943" y="557"/>
                  </a:cubicBezTo>
                  <a:cubicBezTo>
                    <a:pt x="955" y="560"/>
                    <a:pt x="947" y="543"/>
                    <a:pt x="955" y="532"/>
                  </a:cubicBezTo>
                  <a:cubicBezTo>
                    <a:pt x="958" y="525"/>
                    <a:pt x="970" y="525"/>
                    <a:pt x="981" y="521"/>
                  </a:cubicBezTo>
                  <a:cubicBezTo>
                    <a:pt x="981" y="521"/>
                    <a:pt x="1003" y="507"/>
                    <a:pt x="996" y="507"/>
                  </a:cubicBezTo>
                  <a:cubicBezTo>
                    <a:pt x="1011" y="511"/>
                    <a:pt x="1045" y="493"/>
                    <a:pt x="1018" y="479"/>
                  </a:cubicBezTo>
                  <a:cubicBezTo>
                    <a:pt x="1022" y="472"/>
                    <a:pt x="1011" y="468"/>
                    <a:pt x="1003" y="468"/>
                  </a:cubicBezTo>
                  <a:cubicBezTo>
                    <a:pt x="1007" y="464"/>
                    <a:pt x="1018" y="468"/>
                    <a:pt x="1022" y="464"/>
                  </a:cubicBezTo>
                  <a:cubicBezTo>
                    <a:pt x="1033" y="457"/>
                    <a:pt x="1026" y="454"/>
                    <a:pt x="1015" y="450"/>
                  </a:cubicBezTo>
                  <a:cubicBezTo>
                    <a:pt x="1003" y="447"/>
                    <a:pt x="985" y="454"/>
                    <a:pt x="977" y="461"/>
                  </a:cubicBezTo>
                  <a:cubicBezTo>
                    <a:pt x="970" y="468"/>
                    <a:pt x="962" y="475"/>
                    <a:pt x="955" y="479"/>
                  </a:cubicBezTo>
                  <a:moveTo>
                    <a:pt x="1153" y="1071"/>
                  </a:moveTo>
                  <a:cubicBezTo>
                    <a:pt x="1146" y="1068"/>
                    <a:pt x="1135" y="1068"/>
                    <a:pt x="1127" y="1064"/>
                  </a:cubicBezTo>
                  <a:cubicBezTo>
                    <a:pt x="1120" y="1064"/>
                    <a:pt x="1116" y="1061"/>
                    <a:pt x="1105" y="1057"/>
                  </a:cubicBezTo>
                  <a:cubicBezTo>
                    <a:pt x="1108" y="1039"/>
                    <a:pt x="1086" y="1036"/>
                    <a:pt x="1075" y="1025"/>
                  </a:cubicBezTo>
                  <a:cubicBezTo>
                    <a:pt x="1063" y="1018"/>
                    <a:pt x="1056" y="1007"/>
                    <a:pt x="1037" y="1011"/>
                  </a:cubicBezTo>
                  <a:cubicBezTo>
                    <a:pt x="1033" y="1011"/>
                    <a:pt x="1015" y="1018"/>
                    <a:pt x="1018" y="1022"/>
                  </a:cubicBezTo>
                  <a:cubicBezTo>
                    <a:pt x="1007" y="1011"/>
                    <a:pt x="1003" y="1007"/>
                    <a:pt x="985" y="1000"/>
                  </a:cubicBezTo>
                  <a:cubicBezTo>
                    <a:pt x="970" y="997"/>
                    <a:pt x="962" y="979"/>
                    <a:pt x="947" y="997"/>
                  </a:cubicBezTo>
                  <a:cubicBezTo>
                    <a:pt x="940" y="1004"/>
                    <a:pt x="943" y="1015"/>
                    <a:pt x="940" y="1022"/>
                  </a:cubicBezTo>
                  <a:cubicBezTo>
                    <a:pt x="925" y="1011"/>
                    <a:pt x="951" y="1000"/>
                    <a:pt x="940" y="990"/>
                  </a:cubicBezTo>
                  <a:cubicBezTo>
                    <a:pt x="928" y="976"/>
                    <a:pt x="910" y="997"/>
                    <a:pt x="898" y="1000"/>
                  </a:cubicBezTo>
                  <a:cubicBezTo>
                    <a:pt x="895" y="1007"/>
                    <a:pt x="887" y="1007"/>
                    <a:pt x="884" y="1015"/>
                  </a:cubicBezTo>
                  <a:cubicBezTo>
                    <a:pt x="880" y="1018"/>
                    <a:pt x="876" y="1029"/>
                    <a:pt x="872" y="1032"/>
                  </a:cubicBezTo>
                  <a:cubicBezTo>
                    <a:pt x="872" y="1025"/>
                    <a:pt x="854" y="1029"/>
                    <a:pt x="854" y="1022"/>
                  </a:cubicBezTo>
                  <a:cubicBezTo>
                    <a:pt x="857" y="1043"/>
                    <a:pt x="857" y="1068"/>
                    <a:pt x="861" y="1089"/>
                  </a:cubicBezTo>
                  <a:cubicBezTo>
                    <a:pt x="865" y="1100"/>
                    <a:pt x="861" y="1121"/>
                    <a:pt x="850" y="1132"/>
                  </a:cubicBezTo>
                  <a:cubicBezTo>
                    <a:pt x="838" y="1139"/>
                    <a:pt x="827" y="1149"/>
                    <a:pt x="824" y="1167"/>
                  </a:cubicBezTo>
                  <a:cubicBezTo>
                    <a:pt x="824" y="1178"/>
                    <a:pt x="824" y="1185"/>
                    <a:pt x="835" y="1188"/>
                  </a:cubicBezTo>
                  <a:cubicBezTo>
                    <a:pt x="835" y="1203"/>
                    <a:pt x="820" y="1213"/>
                    <a:pt x="820" y="1227"/>
                  </a:cubicBezTo>
                  <a:cubicBezTo>
                    <a:pt x="820" y="1227"/>
                    <a:pt x="824" y="1235"/>
                    <a:pt x="824" y="1242"/>
                  </a:cubicBezTo>
                  <a:cubicBezTo>
                    <a:pt x="951" y="1220"/>
                    <a:pt x="1067" y="1160"/>
                    <a:pt x="1153" y="107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4" name="path 234"/>
            <p:cNvSpPr/>
            <p:nvPr/>
          </p:nvSpPr>
          <p:spPr>
            <a:xfrm>
              <a:off x="5330316" y="170941"/>
              <a:ext cx="1208913" cy="1597660"/>
            </a:xfrm>
            <a:custGeom>
              <a:avLst/>
              <a:gdLst/>
              <a:ahLst/>
              <a:cxnLst/>
              <a:rect l="0" t="0" r="0" b="0"/>
              <a:pathLst>
                <a:path w="1903" h="2516">
                  <a:moveTo>
                    <a:pt x="612" y="0"/>
                  </a:moveTo>
                  <a:lnTo>
                    <a:pt x="0" y="612"/>
                  </a:lnTo>
                  <a:lnTo>
                    <a:pt x="679" y="1291"/>
                  </a:lnTo>
                  <a:lnTo>
                    <a:pt x="67" y="1903"/>
                  </a:lnTo>
                  <a:lnTo>
                    <a:pt x="679" y="2516"/>
                  </a:lnTo>
                  <a:lnTo>
                    <a:pt x="1903" y="129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6" name="path 236"/>
            <p:cNvSpPr/>
            <p:nvPr/>
          </p:nvSpPr>
          <p:spPr>
            <a:xfrm>
              <a:off x="5990717" y="791336"/>
              <a:ext cx="176021" cy="356997"/>
            </a:xfrm>
            <a:custGeom>
              <a:avLst/>
              <a:gdLst/>
              <a:ahLst/>
              <a:cxnLst/>
              <a:rect l="0" t="0" r="0" b="0"/>
              <a:pathLst>
                <a:path w="277" h="562">
                  <a:moveTo>
                    <a:pt x="277" y="180"/>
                  </a:moveTo>
                  <a:cubicBezTo>
                    <a:pt x="184" y="180"/>
                    <a:pt x="184" y="180"/>
                    <a:pt x="184" y="18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84" y="101"/>
                    <a:pt x="200" y="96"/>
                    <a:pt x="209" y="96"/>
                  </a:cubicBezTo>
                  <a:cubicBezTo>
                    <a:pt x="221" y="96"/>
                    <a:pt x="277" y="96"/>
                    <a:pt x="277" y="96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61" y="69"/>
                    <a:pt x="61" y="116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1" y="407"/>
                    <a:pt x="61" y="562"/>
                    <a:pt x="61" y="562"/>
                  </a:cubicBezTo>
                  <a:cubicBezTo>
                    <a:pt x="184" y="562"/>
                    <a:pt x="184" y="562"/>
                    <a:pt x="184" y="562"/>
                  </a:cubicBezTo>
                  <a:cubicBezTo>
                    <a:pt x="184" y="562"/>
                    <a:pt x="184" y="404"/>
                    <a:pt x="184" y="279"/>
                  </a:cubicBezTo>
                  <a:cubicBezTo>
                    <a:pt x="268" y="279"/>
                    <a:pt x="268" y="279"/>
                    <a:pt x="268" y="279"/>
                  </a:cubicBezTo>
                  <a:lnTo>
                    <a:pt x="277" y="18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8" name="path 238"/>
            <p:cNvSpPr/>
            <p:nvPr/>
          </p:nvSpPr>
          <p:spPr>
            <a:xfrm>
              <a:off x="6250432" y="170941"/>
              <a:ext cx="1209040" cy="1597660"/>
            </a:xfrm>
            <a:custGeom>
              <a:avLst/>
              <a:gdLst/>
              <a:ahLst/>
              <a:cxnLst/>
              <a:rect l="0" t="0" r="0" b="0"/>
              <a:pathLst>
                <a:path w="1904" h="2516">
                  <a:moveTo>
                    <a:pt x="612" y="0"/>
                  </a:moveTo>
                  <a:lnTo>
                    <a:pt x="0" y="612"/>
                  </a:lnTo>
                  <a:lnTo>
                    <a:pt x="680" y="1291"/>
                  </a:lnTo>
                  <a:lnTo>
                    <a:pt x="68" y="1903"/>
                  </a:lnTo>
                  <a:lnTo>
                    <a:pt x="680" y="2516"/>
                  </a:lnTo>
                  <a:lnTo>
                    <a:pt x="1904" y="129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0" name="path 240"/>
            <p:cNvSpPr/>
            <p:nvPr/>
          </p:nvSpPr>
          <p:spPr>
            <a:xfrm>
              <a:off x="6840347" y="827151"/>
              <a:ext cx="370967" cy="285876"/>
            </a:xfrm>
            <a:custGeom>
              <a:avLst/>
              <a:gdLst/>
              <a:ahLst/>
              <a:cxnLst/>
              <a:rect l="0" t="0" r="0" b="0"/>
              <a:pathLst>
                <a:path w="584" h="450">
                  <a:moveTo>
                    <a:pt x="584" y="53"/>
                  </a:moveTo>
                  <a:cubicBezTo>
                    <a:pt x="563" y="61"/>
                    <a:pt x="539" y="70"/>
                    <a:pt x="515" y="72"/>
                  </a:cubicBezTo>
                  <a:cubicBezTo>
                    <a:pt x="539" y="58"/>
                    <a:pt x="560" y="36"/>
                    <a:pt x="569" y="8"/>
                  </a:cubicBezTo>
                  <a:cubicBezTo>
                    <a:pt x="545" y="22"/>
                    <a:pt x="519" y="30"/>
                    <a:pt x="492" y="36"/>
                  </a:cubicBezTo>
                  <a:cubicBezTo>
                    <a:pt x="471" y="13"/>
                    <a:pt x="438" y="0"/>
                    <a:pt x="406" y="0"/>
                  </a:cubicBezTo>
                  <a:cubicBezTo>
                    <a:pt x="337" y="0"/>
                    <a:pt x="284" y="50"/>
                    <a:pt x="284" y="115"/>
                  </a:cubicBezTo>
                  <a:cubicBezTo>
                    <a:pt x="284" y="123"/>
                    <a:pt x="287" y="132"/>
                    <a:pt x="287" y="140"/>
                  </a:cubicBezTo>
                  <a:cubicBezTo>
                    <a:pt x="189" y="134"/>
                    <a:pt x="100" y="89"/>
                    <a:pt x="41" y="22"/>
                  </a:cubicBezTo>
                  <a:cubicBezTo>
                    <a:pt x="29" y="39"/>
                    <a:pt x="23" y="58"/>
                    <a:pt x="23" y="78"/>
                  </a:cubicBezTo>
                  <a:cubicBezTo>
                    <a:pt x="23" y="118"/>
                    <a:pt x="47" y="151"/>
                    <a:pt x="76" y="174"/>
                  </a:cubicBezTo>
                  <a:cubicBezTo>
                    <a:pt x="59" y="171"/>
                    <a:pt x="41" y="168"/>
                    <a:pt x="23" y="160"/>
                  </a:cubicBezTo>
                  <a:cubicBezTo>
                    <a:pt x="23" y="216"/>
                    <a:pt x="65" y="261"/>
                    <a:pt x="121" y="272"/>
                  </a:cubicBezTo>
                  <a:cubicBezTo>
                    <a:pt x="109" y="275"/>
                    <a:pt x="100" y="275"/>
                    <a:pt x="89" y="275"/>
                  </a:cubicBezTo>
                  <a:cubicBezTo>
                    <a:pt x="80" y="275"/>
                    <a:pt x="74" y="275"/>
                    <a:pt x="65" y="272"/>
                  </a:cubicBezTo>
                  <a:cubicBezTo>
                    <a:pt x="80" y="317"/>
                    <a:pt x="124" y="351"/>
                    <a:pt x="177" y="351"/>
                  </a:cubicBezTo>
                  <a:cubicBezTo>
                    <a:pt x="136" y="382"/>
                    <a:pt x="85" y="402"/>
                    <a:pt x="29" y="402"/>
                  </a:cubicBezTo>
                  <a:cubicBezTo>
                    <a:pt x="20" y="402"/>
                    <a:pt x="8" y="402"/>
                    <a:pt x="0" y="399"/>
                  </a:cubicBezTo>
                  <a:cubicBezTo>
                    <a:pt x="53" y="433"/>
                    <a:pt x="115" y="450"/>
                    <a:pt x="183" y="450"/>
                  </a:cubicBezTo>
                  <a:cubicBezTo>
                    <a:pt x="406" y="450"/>
                    <a:pt x="524" y="278"/>
                    <a:pt x="524" y="126"/>
                  </a:cubicBezTo>
                  <a:cubicBezTo>
                    <a:pt x="524" y="123"/>
                    <a:pt x="524" y="118"/>
                    <a:pt x="524" y="112"/>
                  </a:cubicBezTo>
                  <a:cubicBezTo>
                    <a:pt x="548" y="95"/>
                    <a:pt x="569" y="75"/>
                    <a:pt x="584" y="5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2" name="path 242"/>
            <p:cNvSpPr/>
            <p:nvPr/>
          </p:nvSpPr>
          <p:spPr>
            <a:xfrm>
              <a:off x="0" y="159638"/>
              <a:ext cx="1208786" cy="1597406"/>
            </a:xfrm>
            <a:custGeom>
              <a:avLst/>
              <a:gdLst/>
              <a:ahLst/>
              <a:cxnLst/>
              <a:rect l="0" t="0" r="0" b="0"/>
              <a:pathLst>
                <a:path w="1903" h="2515">
                  <a:moveTo>
                    <a:pt x="1291" y="0"/>
                  </a:moveTo>
                  <a:lnTo>
                    <a:pt x="1903" y="612"/>
                  </a:lnTo>
                  <a:lnTo>
                    <a:pt x="1224" y="1291"/>
                  </a:lnTo>
                  <a:lnTo>
                    <a:pt x="1836" y="1903"/>
                  </a:lnTo>
                  <a:lnTo>
                    <a:pt x="1224" y="2515"/>
                  </a:lnTo>
                  <a:lnTo>
                    <a:pt x="0" y="1291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4" name="path 244"/>
            <p:cNvSpPr/>
            <p:nvPr/>
          </p:nvSpPr>
          <p:spPr>
            <a:xfrm>
              <a:off x="196024" y="874775"/>
              <a:ext cx="406590" cy="167639"/>
            </a:xfrm>
            <a:custGeom>
              <a:avLst/>
              <a:gdLst/>
              <a:ahLst/>
              <a:cxnLst/>
              <a:rect l="0" t="0" r="0" b="0"/>
              <a:pathLst>
                <a:path w="640" h="263">
                  <a:moveTo>
                    <a:pt x="0" y="132"/>
                  </a:moveTo>
                  <a:cubicBezTo>
                    <a:pt x="0" y="58"/>
                    <a:pt x="63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142" y="0"/>
                  </a:lnTo>
                  <a:cubicBezTo>
                    <a:pt x="221" y="0"/>
                    <a:pt x="285" y="58"/>
                    <a:pt x="285" y="132"/>
                  </a:cubicBezTo>
                  <a:cubicBezTo>
                    <a:pt x="285" y="132"/>
                    <a:pt x="285" y="132"/>
                    <a:pt x="285" y="132"/>
                  </a:cubicBezTo>
                  <a:lnTo>
                    <a:pt x="285" y="132"/>
                  </a:lnTo>
                  <a:cubicBezTo>
                    <a:pt x="285" y="205"/>
                    <a:pt x="221" y="263"/>
                    <a:pt x="142" y="263"/>
                  </a:cubicBezTo>
                  <a:cubicBezTo>
                    <a:pt x="142" y="263"/>
                    <a:pt x="142" y="263"/>
                    <a:pt x="142" y="263"/>
                  </a:cubicBezTo>
                  <a:lnTo>
                    <a:pt x="142" y="263"/>
                  </a:lnTo>
                  <a:cubicBezTo>
                    <a:pt x="63" y="263"/>
                    <a:pt x="0" y="205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</a:path>
                <a:path w="640" h="263">
                  <a:moveTo>
                    <a:pt x="357" y="132"/>
                  </a:moveTo>
                  <a:cubicBezTo>
                    <a:pt x="357" y="58"/>
                    <a:pt x="421" y="0"/>
                    <a:pt x="499" y="0"/>
                  </a:cubicBezTo>
                  <a:cubicBezTo>
                    <a:pt x="499" y="0"/>
                    <a:pt x="499" y="0"/>
                    <a:pt x="499" y="0"/>
                  </a:cubicBezTo>
                  <a:lnTo>
                    <a:pt x="499" y="0"/>
                  </a:lnTo>
                  <a:cubicBezTo>
                    <a:pt x="577" y="0"/>
                    <a:pt x="640" y="58"/>
                    <a:pt x="640" y="132"/>
                  </a:cubicBezTo>
                  <a:cubicBezTo>
                    <a:pt x="640" y="132"/>
                    <a:pt x="640" y="132"/>
                    <a:pt x="640" y="132"/>
                  </a:cubicBezTo>
                  <a:lnTo>
                    <a:pt x="640" y="132"/>
                  </a:lnTo>
                  <a:cubicBezTo>
                    <a:pt x="640" y="205"/>
                    <a:pt x="577" y="263"/>
                    <a:pt x="499" y="263"/>
                  </a:cubicBezTo>
                  <a:cubicBezTo>
                    <a:pt x="499" y="263"/>
                    <a:pt x="499" y="263"/>
                    <a:pt x="499" y="263"/>
                  </a:cubicBezTo>
                  <a:lnTo>
                    <a:pt x="499" y="263"/>
                  </a:lnTo>
                  <a:cubicBezTo>
                    <a:pt x="421" y="263"/>
                    <a:pt x="357" y="205"/>
                    <a:pt x="357" y="132"/>
                  </a:cubicBezTo>
                  <a:cubicBezTo>
                    <a:pt x="357" y="132"/>
                    <a:pt x="357" y="132"/>
                    <a:pt x="357" y="13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6" name="path 246"/>
            <p:cNvSpPr/>
            <p:nvPr/>
          </p:nvSpPr>
          <p:spPr>
            <a:xfrm>
              <a:off x="919988" y="161671"/>
              <a:ext cx="1209039" cy="1597659"/>
            </a:xfrm>
            <a:custGeom>
              <a:avLst/>
              <a:gdLst/>
              <a:ahLst/>
              <a:cxnLst/>
              <a:rect l="0" t="0" r="0" b="0"/>
              <a:pathLst>
                <a:path w="1903" h="2515">
                  <a:moveTo>
                    <a:pt x="1291" y="0"/>
                  </a:moveTo>
                  <a:lnTo>
                    <a:pt x="1903" y="612"/>
                  </a:lnTo>
                  <a:lnTo>
                    <a:pt x="1223" y="1291"/>
                  </a:lnTo>
                  <a:lnTo>
                    <a:pt x="1835" y="1903"/>
                  </a:lnTo>
                  <a:lnTo>
                    <a:pt x="1223" y="2515"/>
                  </a:lnTo>
                  <a:lnTo>
                    <a:pt x="0" y="1291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8" name="path 248"/>
            <p:cNvSpPr/>
            <p:nvPr/>
          </p:nvSpPr>
          <p:spPr>
            <a:xfrm>
              <a:off x="1187069" y="825626"/>
              <a:ext cx="292988" cy="277622"/>
            </a:xfrm>
            <a:custGeom>
              <a:avLst/>
              <a:gdLst/>
              <a:ahLst/>
              <a:cxnLst/>
              <a:rect l="0" t="0" r="0" b="0"/>
              <a:pathLst>
                <a:path w="461" h="437">
                  <a:moveTo>
                    <a:pt x="370" y="218"/>
                  </a:moveTo>
                  <a:cubicBezTo>
                    <a:pt x="370" y="291"/>
                    <a:pt x="308" y="350"/>
                    <a:pt x="230" y="350"/>
                  </a:cubicBezTo>
                  <a:cubicBezTo>
                    <a:pt x="154" y="350"/>
                    <a:pt x="91" y="291"/>
                    <a:pt x="91" y="218"/>
                  </a:cubicBezTo>
                  <a:cubicBezTo>
                    <a:pt x="91" y="209"/>
                    <a:pt x="92" y="200"/>
                    <a:pt x="93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406"/>
                    <a:pt x="32" y="437"/>
                    <a:pt x="72" y="437"/>
                  </a:cubicBezTo>
                  <a:cubicBezTo>
                    <a:pt x="388" y="437"/>
                    <a:pt x="388" y="437"/>
                    <a:pt x="388" y="437"/>
                  </a:cubicBezTo>
                  <a:cubicBezTo>
                    <a:pt x="429" y="437"/>
                    <a:pt x="461" y="406"/>
                    <a:pt x="461" y="368"/>
                  </a:cubicBezTo>
                  <a:cubicBezTo>
                    <a:pt x="461" y="193"/>
                    <a:pt x="461" y="193"/>
                    <a:pt x="461" y="193"/>
                  </a:cubicBezTo>
                  <a:cubicBezTo>
                    <a:pt x="367" y="193"/>
                    <a:pt x="367" y="193"/>
                    <a:pt x="367" y="193"/>
                  </a:cubicBezTo>
                  <a:cubicBezTo>
                    <a:pt x="370" y="200"/>
                    <a:pt x="370" y="209"/>
                    <a:pt x="370" y="218"/>
                  </a:cubicBezTo>
                  <a:moveTo>
                    <a:pt x="388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0"/>
                    <a:pt x="0" y="6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6" y="142"/>
                    <a:pt x="116" y="142"/>
                    <a:pt x="116" y="142"/>
                  </a:cubicBezTo>
                  <a:cubicBezTo>
                    <a:pt x="142" y="108"/>
                    <a:pt x="183" y="86"/>
                    <a:pt x="230" y="86"/>
                  </a:cubicBezTo>
                  <a:cubicBezTo>
                    <a:pt x="277" y="86"/>
                    <a:pt x="319" y="108"/>
                    <a:pt x="344" y="142"/>
                  </a:cubicBezTo>
                  <a:cubicBezTo>
                    <a:pt x="461" y="142"/>
                    <a:pt x="461" y="142"/>
                    <a:pt x="461" y="142"/>
                  </a:cubicBezTo>
                  <a:cubicBezTo>
                    <a:pt x="461" y="68"/>
                    <a:pt x="461" y="68"/>
                    <a:pt x="461" y="68"/>
                  </a:cubicBezTo>
                  <a:cubicBezTo>
                    <a:pt x="461" y="30"/>
                    <a:pt x="429" y="0"/>
                    <a:pt x="388" y="0"/>
                  </a:cubicBezTo>
                  <a:moveTo>
                    <a:pt x="425" y="83"/>
                  </a:moveTo>
                  <a:cubicBezTo>
                    <a:pt x="425" y="91"/>
                    <a:pt x="418" y="96"/>
                    <a:pt x="411" y="96"/>
                  </a:cubicBezTo>
                  <a:cubicBezTo>
                    <a:pt x="372" y="96"/>
                    <a:pt x="372" y="96"/>
                    <a:pt x="372" y="96"/>
                  </a:cubicBezTo>
                  <a:cubicBezTo>
                    <a:pt x="366" y="96"/>
                    <a:pt x="360" y="91"/>
                    <a:pt x="360" y="83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0" y="40"/>
                    <a:pt x="366" y="35"/>
                    <a:pt x="372" y="35"/>
                  </a:cubicBezTo>
                  <a:cubicBezTo>
                    <a:pt x="411" y="35"/>
                    <a:pt x="411" y="35"/>
                    <a:pt x="411" y="35"/>
                  </a:cubicBezTo>
                  <a:cubicBezTo>
                    <a:pt x="418" y="35"/>
                    <a:pt x="425" y="40"/>
                    <a:pt x="425" y="47"/>
                  </a:cubicBezTo>
                  <a:lnTo>
                    <a:pt x="425" y="83"/>
                  </a:lnTo>
                  <a:close/>
                  <a:moveTo>
                    <a:pt x="316" y="218"/>
                  </a:moveTo>
                  <a:cubicBezTo>
                    <a:pt x="316" y="174"/>
                    <a:pt x="278" y="137"/>
                    <a:pt x="230" y="137"/>
                  </a:cubicBezTo>
                  <a:cubicBezTo>
                    <a:pt x="183" y="137"/>
                    <a:pt x="144" y="174"/>
                    <a:pt x="144" y="218"/>
                  </a:cubicBezTo>
                  <a:cubicBezTo>
                    <a:pt x="144" y="263"/>
                    <a:pt x="183" y="300"/>
                    <a:pt x="230" y="300"/>
                  </a:cubicBezTo>
                  <a:cubicBezTo>
                    <a:pt x="278" y="300"/>
                    <a:pt x="316" y="263"/>
                    <a:pt x="316" y="21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0" name="path 250"/>
            <p:cNvSpPr/>
            <p:nvPr/>
          </p:nvSpPr>
          <p:spPr>
            <a:xfrm>
              <a:off x="1836673" y="171576"/>
              <a:ext cx="1209039" cy="1597660"/>
            </a:xfrm>
            <a:custGeom>
              <a:avLst/>
              <a:gdLst/>
              <a:ahLst/>
              <a:cxnLst/>
              <a:rect l="0" t="0" r="0" b="0"/>
              <a:pathLst>
                <a:path w="1903" h="2516">
                  <a:moveTo>
                    <a:pt x="1291" y="0"/>
                  </a:moveTo>
                  <a:lnTo>
                    <a:pt x="1903" y="612"/>
                  </a:lnTo>
                  <a:lnTo>
                    <a:pt x="1223" y="1292"/>
                  </a:lnTo>
                  <a:lnTo>
                    <a:pt x="1836" y="1904"/>
                  </a:lnTo>
                  <a:lnTo>
                    <a:pt x="1223" y="2516"/>
                  </a:lnTo>
                  <a:lnTo>
                    <a:pt x="0" y="1292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2" name="path 252"/>
            <p:cNvSpPr/>
            <p:nvPr/>
          </p:nvSpPr>
          <p:spPr>
            <a:xfrm>
              <a:off x="2102357" y="819911"/>
              <a:ext cx="269367" cy="322452"/>
            </a:xfrm>
            <a:custGeom>
              <a:avLst/>
              <a:gdLst/>
              <a:ahLst/>
              <a:cxnLst/>
              <a:rect l="0" t="0" r="0" b="0"/>
              <a:pathLst>
                <a:path w="424" h="507">
                  <a:moveTo>
                    <a:pt x="169" y="338"/>
                  </a:moveTo>
                  <a:cubicBezTo>
                    <a:pt x="155" y="408"/>
                    <a:pt x="139" y="472"/>
                    <a:pt x="89" y="507"/>
                  </a:cubicBezTo>
                  <a:cubicBezTo>
                    <a:pt x="73" y="404"/>
                    <a:pt x="111" y="326"/>
                    <a:pt x="128" y="243"/>
                  </a:cubicBezTo>
                  <a:cubicBezTo>
                    <a:pt x="98" y="195"/>
                    <a:pt x="132" y="99"/>
                    <a:pt x="195" y="123"/>
                  </a:cubicBezTo>
                  <a:cubicBezTo>
                    <a:pt x="274" y="151"/>
                    <a:pt x="128" y="301"/>
                    <a:pt x="225" y="319"/>
                  </a:cubicBezTo>
                  <a:cubicBezTo>
                    <a:pt x="328" y="339"/>
                    <a:pt x="370" y="151"/>
                    <a:pt x="307" y="90"/>
                  </a:cubicBezTo>
                  <a:cubicBezTo>
                    <a:pt x="215" y="2"/>
                    <a:pt x="40" y="89"/>
                    <a:pt x="61" y="215"/>
                  </a:cubicBezTo>
                  <a:cubicBezTo>
                    <a:pt x="67" y="246"/>
                    <a:pt x="101" y="255"/>
                    <a:pt x="74" y="297"/>
                  </a:cubicBezTo>
                  <a:cubicBezTo>
                    <a:pt x="17" y="284"/>
                    <a:pt x="0" y="241"/>
                    <a:pt x="1" y="182"/>
                  </a:cubicBezTo>
                  <a:cubicBezTo>
                    <a:pt x="5" y="86"/>
                    <a:pt x="91" y="20"/>
                    <a:pt x="179" y="11"/>
                  </a:cubicBezTo>
                  <a:cubicBezTo>
                    <a:pt x="290" y="0"/>
                    <a:pt x="393" y="49"/>
                    <a:pt x="407" y="147"/>
                  </a:cubicBezTo>
                  <a:cubicBezTo>
                    <a:pt x="424" y="258"/>
                    <a:pt x="358" y="379"/>
                    <a:pt x="240" y="370"/>
                  </a:cubicBezTo>
                  <a:cubicBezTo>
                    <a:pt x="207" y="368"/>
                    <a:pt x="194" y="353"/>
                    <a:pt x="169" y="33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4" name="path 254"/>
            <p:cNvSpPr/>
            <p:nvPr/>
          </p:nvSpPr>
          <p:spPr>
            <a:xfrm>
              <a:off x="4403725" y="171068"/>
              <a:ext cx="1208913" cy="1597533"/>
            </a:xfrm>
            <a:custGeom>
              <a:avLst/>
              <a:gdLst/>
              <a:ahLst/>
              <a:cxnLst/>
              <a:rect l="0" t="0" r="0" b="0"/>
              <a:pathLst>
                <a:path w="1903" h="2515">
                  <a:moveTo>
                    <a:pt x="612" y="0"/>
                  </a:moveTo>
                  <a:lnTo>
                    <a:pt x="0" y="612"/>
                  </a:lnTo>
                  <a:lnTo>
                    <a:pt x="679" y="1291"/>
                  </a:lnTo>
                  <a:lnTo>
                    <a:pt x="67" y="1903"/>
                  </a:lnTo>
                  <a:lnTo>
                    <a:pt x="679" y="2515"/>
                  </a:lnTo>
                  <a:lnTo>
                    <a:pt x="1903" y="129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59595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6" name="path 256"/>
            <p:cNvSpPr/>
            <p:nvPr/>
          </p:nvSpPr>
          <p:spPr>
            <a:xfrm>
              <a:off x="5044820" y="825753"/>
              <a:ext cx="372350" cy="288671"/>
            </a:xfrm>
            <a:custGeom>
              <a:avLst/>
              <a:gdLst/>
              <a:ahLst/>
              <a:cxnLst/>
              <a:rect l="0" t="0" r="0" b="0"/>
              <a:pathLst>
                <a:path w="586" h="454">
                  <a:moveTo>
                    <a:pt x="471" y="196"/>
                  </a:moveTo>
                  <a:cubicBezTo>
                    <a:pt x="544" y="177"/>
                    <a:pt x="587" y="104"/>
                    <a:pt x="556" y="103"/>
                  </a:cubicBezTo>
                  <a:cubicBezTo>
                    <a:pt x="477" y="99"/>
                    <a:pt x="410" y="62"/>
                    <a:pt x="365" y="36"/>
                  </a:cubicBezTo>
                  <a:cubicBezTo>
                    <a:pt x="361" y="33"/>
                    <a:pt x="356" y="30"/>
                    <a:pt x="352" y="27"/>
                  </a:cubicBezTo>
                  <a:cubicBezTo>
                    <a:pt x="352" y="195"/>
                    <a:pt x="352" y="195"/>
                    <a:pt x="352" y="195"/>
                  </a:cubicBezTo>
                  <a:cubicBezTo>
                    <a:pt x="352" y="250"/>
                    <a:pt x="316" y="294"/>
                    <a:pt x="276" y="311"/>
                  </a:cubicBezTo>
                  <a:cubicBezTo>
                    <a:pt x="218" y="339"/>
                    <a:pt x="153" y="322"/>
                    <a:pt x="132" y="275"/>
                  </a:cubicBezTo>
                  <a:cubicBezTo>
                    <a:pt x="110" y="228"/>
                    <a:pt x="139" y="169"/>
                    <a:pt x="198" y="141"/>
                  </a:cubicBezTo>
                  <a:cubicBezTo>
                    <a:pt x="230" y="126"/>
                    <a:pt x="264" y="125"/>
                    <a:pt x="292" y="135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73" y="1"/>
                    <a:pt x="255" y="0"/>
                    <a:pt x="236" y="0"/>
                  </a:cubicBezTo>
                  <a:cubicBezTo>
                    <a:pt x="106" y="0"/>
                    <a:pt x="0" y="102"/>
                    <a:pt x="0" y="227"/>
                  </a:cubicBezTo>
                  <a:cubicBezTo>
                    <a:pt x="0" y="352"/>
                    <a:pt x="106" y="454"/>
                    <a:pt x="236" y="454"/>
                  </a:cubicBezTo>
                  <a:cubicBezTo>
                    <a:pt x="367" y="454"/>
                    <a:pt x="473" y="352"/>
                    <a:pt x="473" y="227"/>
                  </a:cubicBezTo>
                  <a:cubicBezTo>
                    <a:pt x="473" y="217"/>
                    <a:pt x="473" y="206"/>
                    <a:pt x="471" y="19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58" name="textbox 258"/>
          <p:cNvSpPr/>
          <p:nvPr/>
        </p:nvSpPr>
        <p:spPr>
          <a:xfrm>
            <a:off x="1106373" y="3321253"/>
            <a:ext cx="2157729" cy="17437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715" algn="l" rtl="0" eaLnBrk="0">
              <a:lnSpc>
                <a:spcPct val="9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以战略解码为核心，而不是以战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略分析为核心；管理者需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将主要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精力聚焦在战略实现上，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而非战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略规划论证上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99000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使愿景、目标、行动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路径和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责任落实之间的联结更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加紧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密、顺畅，有助于化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战略规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划为执行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0" name="textbox 260"/>
          <p:cNvSpPr/>
          <p:nvPr/>
        </p:nvSpPr>
        <p:spPr>
          <a:xfrm>
            <a:off x="3756634" y="3321253"/>
            <a:ext cx="2005329" cy="13804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810" algn="l" rtl="0" eaLnBrk="0">
              <a:lnSpc>
                <a:spcPct val="9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强调群策群力，以集体研讨的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方式形成战略并分解战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略；着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眼于让全员发挥潜能，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不至于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让一把手唱“独角戏”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15875" algn="l" rtl="0" eaLnBrk="0">
              <a:lnSpc>
                <a:spcPct val="99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自始至终强调员工的参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与和承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2" name="path 262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64" name="table 264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81430" algn="l" rtl="0" eaLnBrk="0">
                        <a:lnSpc>
                          <a:spcPts val="1855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RIDER</a:t>
                      </a:r>
                      <a:r>
                        <a:rPr sz="1500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模型的主要特点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66" name="textbox 266"/>
          <p:cNvSpPr/>
          <p:nvPr/>
        </p:nvSpPr>
        <p:spPr>
          <a:xfrm>
            <a:off x="313496" y="192115"/>
            <a:ext cx="5531484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第一章：战略解码——跨越战略规划与战略执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行之间的鸿沟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8" name="picture 2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270" name="textbox 270"/>
          <p:cNvSpPr/>
          <p:nvPr/>
        </p:nvSpPr>
        <p:spPr>
          <a:xfrm>
            <a:off x="6406946" y="3321253"/>
            <a:ext cx="1852929" cy="5695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9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能够以清晰明确的语言阐述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战略，有助于广大员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工的理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解和行动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2" name="textbox 272"/>
          <p:cNvSpPr/>
          <p:nvPr/>
        </p:nvSpPr>
        <p:spPr>
          <a:xfrm>
            <a:off x="6485966" y="4236821"/>
            <a:ext cx="1851660" cy="386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0" indent="-19050" algn="l" rtl="0" eaLnBrk="0">
              <a:lnSpc>
                <a:spcPct val="9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能使年度战略和中长期战略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目标有效承接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3369309" y="4225010"/>
            <a:ext cx="264160" cy="250202"/>
            <a:chOff x="0" y="0"/>
            <a:chExt cx="264160" cy="250202"/>
          </a:xfrm>
        </p:grpSpPr>
        <p:sp>
          <p:nvSpPr>
            <p:cNvPr id="274" name="path 274"/>
            <p:cNvSpPr/>
            <p:nvPr/>
          </p:nvSpPr>
          <p:spPr>
            <a:xfrm>
              <a:off x="0" y="0"/>
              <a:ext cx="264160" cy="250202"/>
            </a:xfrm>
            <a:custGeom>
              <a:avLst/>
              <a:gdLst/>
              <a:ahLst/>
              <a:cxnLst/>
              <a:rect l="0" t="0" r="0" b="0"/>
              <a:pathLst>
                <a:path w="416" h="394">
                  <a:moveTo>
                    <a:pt x="342" y="70"/>
                  </a:moveTo>
                  <a:cubicBezTo>
                    <a:pt x="416" y="140"/>
                    <a:pt x="416" y="253"/>
                    <a:pt x="342" y="323"/>
                  </a:cubicBezTo>
                  <a:cubicBezTo>
                    <a:pt x="268" y="394"/>
                    <a:pt x="148" y="394"/>
                    <a:pt x="74" y="323"/>
                  </a:cubicBezTo>
                  <a:cubicBezTo>
                    <a:pt x="0" y="253"/>
                    <a:pt x="0" y="140"/>
                    <a:pt x="74" y="70"/>
                  </a:cubicBezTo>
                  <a:cubicBezTo>
                    <a:pt x="148" y="0"/>
                    <a:pt x="268" y="0"/>
                    <a:pt x="342" y="70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6" name="path 276"/>
            <p:cNvSpPr/>
            <p:nvPr/>
          </p:nvSpPr>
          <p:spPr>
            <a:xfrm>
              <a:off x="66929" y="73050"/>
              <a:ext cx="130301" cy="104114"/>
            </a:xfrm>
            <a:custGeom>
              <a:avLst/>
              <a:gdLst/>
              <a:ahLst/>
              <a:cxnLst/>
              <a:rect l="0" t="0" r="0" b="0"/>
              <a:pathLst>
                <a:path w="205" h="163">
                  <a:moveTo>
                    <a:pt x="0" y="109"/>
                  </a:moveTo>
                  <a:lnTo>
                    <a:pt x="49" y="163"/>
                  </a:lnTo>
                  <a:lnTo>
                    <a:pt x="203" y="9"/>
                  </a:lnTo>
                  <a:lnTo>
                    <a:pt x="205" y="0"/>
                  </a:lnTo>
                  <a:lnTo>
                    <a:pt x="55" y="109"/>
                  </a:lnTo>
                  <a:lnTo>
                    <a:pt x="0" y="63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6003163" y="4225010"/>
            <a:ext cx="264159" cy="250202"/>
            <a:chOff x="0" y="0"/>
            <a:chExt cx="264159" cy="250202"/>
          </a:xfrm>
        </p:grpSpPr>
        <p:sp>
          <p:nvSpPr>
            <p:cNvPr id="278" name="path 278"/>
            <p:cNvSpPr/>
            <p:nvPr/>
          </p:nvSpPr>
          <p:spPr>
            <a:xfrm>
              <a:off x="0" y="0"/>
              <a:ext cx="264159" cy="250202"/>
            </a:xfrm>
            <a:custGeom>
              <a:avLst/>
              <a:gdLst/>
              <a:ahLst/>
              <a:cxnLst/>
              <a:rect l="0" t="0" r="0" b="0"/>
              <a:pathLst>
                <a:path w="415" h="394">
                  <a:moveTo>
                    <a:pt x="342" y="70"/>
                  </a:moveTo>
                  <a:cubicBezTo>
                    <a:pt x="415" y="140"/>
                    <a:pt x="415" y="253"/>
                    <a:pt x="342" y="323"/>
                  </a:cubicBezTo>
                  <a:cubicBezTo>
                    <a:pt x="267" y="394"/>
                    <a:pt x="147" y="394"/>
                    <a:pt x="73" y="323"/>
                  </a:cubicBezTo>
                  <a:cubicBezTo>
                    <a:pt x="0" y="253"/>
                    <a:pt x="0" y="140"/>
                    <a:pt x="73" y="70"/>
                  </a:cubicBezTo>
                  <a:cubicBezTo>
                    <a:pt x="147" y="0"/>
                    <a:pt x="267" y="0"/>
                    <a:pt x="342" y="70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0" name="path 280"/>
            <p:cNvSpPr/>
            <p:nvPr/>
          </p:nvSpPr>
          <p:spPr>
            <a:xfrm>
              <a:off x="67055" y="73050"/>
              <a:ext cx="130175" cy="104114"/>
            </a:xfrm>
            <a:custGeom>
              <a:avLst/>
              <a:gdLst/>
              <a:ahLst/>
              <a:cxnLst/>
              <a:rect l="0" t="0" r="0" b="0"/>
              <a:pathLst>
                <a:path w="205" h="163">
                  <a:moveTo>
                    <a:pt x="0" y="109"/>
                  </a:moveTo>
                  <a:lnTo>
                    <a:pt x="49" y="163"/>
                  </a:lnTo>
                  <a:lnTo>
                    <a:pt x="203" y="9"/>
                  </a:lnTo>
                  <a:lnTo>
                    <a:pt x="205" y="0"/>
                  </a:lnTo>
                  <a:lnTo>
                    <a:pt x="55" y="109"/>
                  </a:lnTo>
                  <a:lnTo>
                    <a:pt x="0" y="63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group 24"/>
          <p:cNvGrpSpPr/>
          <p:nvPr/>
        </p:nvGrpSpPr>
        <p:grpSpPr>
          <a:xfrm rot="21600000">
            <a:off x="3369309" y="3323208"/>
            <a:ext cx="264160" cy="250190"/>
            <a:chOff x="0" y="0"/>
            <a:chExt cx="264160" cy="250190"/>
          </a:xfrm>
        </p:grpSpPr>
        <p:sp>
          <p:nvSpPr>
            <p:cNvPr id="282" name="path 282"/>
            <p:cNvSpPr/>
            <p:nvPr/>
          </p:nvSpPr>
          <p:spPr>
            <a:xfrm>
              <a:off x="0" y="0"/>
              <a:ext cx="264160" cy="250190"/>
            </a:xfrm>
            <a:custGeom>
              <a:avLst/>
              <a:gdLst/>
              <a:ahLst/>
              <a:cxnLst/>
              <a:rect l="0" t="0" r="0" b="0"/>
              <a:pathLst>
                <a:path w="416" h="394">
                  <a:moveTo>
                    <a:pt x="342" y="70"/>
                  </a:moveTo>
                  <a:cubicBezTo>
                    <a:pt x="416" y="140"/>
                    <a:pt x="416" y="253"/>
                    <a:pt x="342" y="324"/>
                  </a:cubicBezTo>
                  <a:cubicBezTo>
                    <a:pt x="268" y="394"/>
                    <a:pt x="148" y="394"/>
                    <a:pt x="74" y="324"/>
                  </a:cubicBezTo>
                  <a:cubicBezTo>
                    <a:pt x="0" y="253"/>
                    <a:pt x="0" y="140"/>
                    <a:pt x="74" y="70"/>
                  </a:cubicBezTo>
                  <a:cubicBezTo>
                    <a:pt x="148" y="0"/>
                    <a:pt x="268" y="0"/>
                    <a:pt x="342" y="70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4" name="path 284"/>
            <p:cNvSpPr/>
            <p:nvPr/>
          </p:nvSpPr>
          <p:spPr>
            <a:xfrm>
              <a:off x="66929" y="73025"/>
              <a:ext cx="130301" cy="104139"/>
            </a:xfrm>
            <a:custGeom>
              <a:avLst/>
              <a:gdLst/>
              <a:ahLst/>
              <a:cxnLst/>
              <a:rect l="0" t="0" r="0" b="0"/>
              <a:pathLst>
                <a:path w="205" h="163">
                  <a:moveTo>
                    <a:pt x="0" y="109"/>
                  </a:moveTo>
                  <a:lnTo>
                    <a:pt x="49" y="163"/>
                  </a:lnTo>
                  <a:lnTo>
                    <a:pt x="203" y="9"/>
                  </a:lnTo>
                  <a:lnTo>
                    <a:pt x="205" y="0"/>
                  </a:lnTo>
                  <a:lnTo>
                    <a:pt x="55" y="109"/>
                  </a:lnTo>
                  <a:lnTo>
                    <a:pt x="0" y="63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group 26"/>
          <p:cNvGrpSpPr/>
          <p:nvPr/>
        </p:nvGrpSpPr>
        <p:grpSpPr>
          <a:xfrm rot="21600000">
            <a:off x="6003163" y="3323208"/>
            <a:ext cx="264159" cy="250190"/>
            <a:chOff x="0" y="0"/>
            <a:chExt cx="264159" cy="250190"/>
          </a:xfrm>
        </p:grpSpPr>
        <p:sp>
          <p:nvSpPr>
            <p:cNvPr id="286" name="path 286"/>
            <p:cNvSpPr/>
            <p:nvPr/>
          </p:nvSpPr>
          <p:spPr>
            <a:xfrm>
              <a:off x="0" y="0"/>
              <a:ext cx="264159" cy="250190"/>
            </a:xfrm>
            <a:custGeom>
              <a:avLst/>
              <a:gdLst/>
              <a:ahLst/>
              <a:cxnLst/>
              <a:rect l="0" t="0" r="0" b="0"/>
              <a:pathLst>
                <a:path w="415" h="394">
                  <a:moveTo>
                    <a:pt x="342" y="70"/>
                  </a:moveTo>
                  <a:cubicBezTo>
                    <a:pt x="415" y="140"/>
                    <a:pt x="415" y="253"/>
                    <a:pt x="342" y="324"/>
                  </a:cubicBezTo>
                  <a:cubicBezTo>
                    <a:pt x="267" y="394"/>
                    <a:pt x="147" y="394"/>
                    <a:pt x="73" y="324"/>
                  </a:cubicBezTo>
                  <a:cubicBezTo>
                    <a:pt x="0" y="253"/>
                    <a:pt x="0" y="140"/>
                    <a:pt x="73" y="70"/>
                  </a:cubicBezTo>
                  <a:cubicBezTo>
                    <a:pt x="147" y="0"/>
                    <a:pt x="267" y="0"/>
                    <a:pt x="342" y="70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8" name="path 288"/>
            <p:cNvSpPr/>
            <p:nvPr/>
          </p:nvSpPr>
          <p:spPr>
            <a:xfrm>
              <a:off x="67055" y="73025"/>
              <a:ext cx="130175" cy="104139"/>
            </a:xfrm>
            <a:custGeom>
              <a:avLst/>
              <a:gdLst/>
              <a:ahLst/>
              <a:cxnLst/>
              <a:rect l="0" t="0" r="0" b="0"/>
              <a:pathLst>
                <a:path w="205" h="163">
                  <a:moveTo>
                    <a:pt x="0" y="109"/>
                  </a:moveTo>
                  <a:lnTo>
                    <a:pt x="49" y="163"/>
                  </a:lnTo>
                  <a:lnTo>
                    <a:pt x="203" y="9"/>
                  </a:lnTo>
                  <a:lnTo>
                    <a:pt x="205" y="0"/>
                  </a:lnTo>
                  <a:lnTo>
                    <a:pt x="55" y="109"/>
                  </a:lnTo>
                  <a:lnTo>
                    <a:pt x="0" y="63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group 28"/>
          <p:cNvGrpSpPr/>
          <p:nvPr/>
        </p:nvGrpSpPr>
        <p:grpSpPr>
          <a:xfrm rot="21600000">
            <a:off x="702602" y="4216831"/>
            <a:ext cx="264096" cy="250202"/>
            <a:chOff x="0" y="0"/>
            <a:chExt cx="264096" cy="250202"/>
          </a:xfrm>
        </p:grpSpPr>
        <p:sp>
          <p:nvSpPr>
            <p:cNvPr id="290" name="path 290"/>
            <p:cNvSpPr/>
            <p:nvPr/>
          </p:nvSpPr>
          <p:spPr>
            <a:xfrm>
              <a:off x="0" y="0"/>
              <a:ext cx="264096" cy="250202"/>
            </a:xfrm>
            <a:custGeom>
              <a:avLst/>
              <a:gdLst/>
              <a:ahLst/>
              <a:cxnLst/>
              <a:rect l="0" t="0" r="0" b="0"/>
              <a:pathLst>
                <a:path w="415" h="394">
                  <a:moveTo>
                    <a:pt x="341" y="70"/>
                  </a:moveTo>
                  <a:cubicBezTo>
                    <a:pt x="415" y="140"/>
                    <a:pt x="415" y="253"/>
                    <a:pt x="341" y="323"/>
                  </a:cubicBezTo>
                  <a:cubicBezTo>
                    <a:pt x="267" y="394"/>
                    <a:pt x="147" y="394"/>
                    <a:pt x="73" y="323"/>
                  </a:cubicBezTo>
                  <a:cubicBezTo>
                    <a:pt x="0" y="253"/>
                    <a:pt x="0" y="140"/>
                    <a:pt x="73" y="70"/>
                  </a:cubicBezTo>
                  <a:cubicBezTo>
                    <a:pt x="147" y="0"/>
                    <a:pt x="267" y="0"/>
                    <a:pt x="341" y="70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2" name="path 292"/>
            <p:cNvSpPr/>
            <p:nvPr/>
          </p:nvSpPr>
          <p:spPr>
            <a:xfrm>
              <a:off x="66941" y="73050"/>
              <a:ext cx="130225" cy="104114"/>
            </a:xfrm>
            <a:custGeom>
              <a:avLst/>
              <a:gdLst/>
              <a:ahLst/>
              <a:cxnLst/>
              <a:rect l="0" t="0" r="0" b="0"/>
              <a:pathLst>
                <a:path w="205" h="163">
                  <a:moveTo>
                    <a:pt x="0" y="109"/>
                  </a:moveTo>
                  <a:lnTo>
                    <a:pt x="49" y="163"/>
                  </a:lnTo>
                  <a:lnTo>
                    <a:pt x="203" y="9"/>
                  </a:lnTo>
                  <a:lnTo>
                    <a:pt x="205" y="0"/>
                  </a:lnTo>
                  <a:lnTo>
                    <a:pt x="55" y="109"/>
                  </a:lnTo>
                  <a:lnTo>
                    <a:pt x="0" y="63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702602" y="3315080"/>
            <a:ext cx="264096" cy="250190"/>
            <a:chOff x="0" y="0"/>
            <a:chExt cx="264096" cy="250190"/>
          </a:xfrm>
        </p:grpSpPr>
        <p:sp>
          <p:nvSpPr>
            <p:cNvPr id="294" name="path 294"/>
            <p:cNvSpPr/>
            <p:nvPr/>
          </p:nvSpPr>
          <p:spPr>
            <a:xfrm>
              <a:off x="0" y="0"/>
              <a:ext cx="264096" cy="250190"/>
            </a:xfrm>
            <a:custGeom>
              <a:avLst/>
              <a:gdLst/>
              <a:ahLst/>
              <a:cxnLst/>
              <a:rect l="0" t="0" r="0" b="0"/>
              <a:pathLst>
                <a:path w="415" h="394">
                  <a:moveTo>
                    <a:pt x="341" y="70"/>
                  </a:moveTo>
                  <a:cubicBezTo>
                    <a:pt x="415" y="140"/>
                    <a:pt x="415" y="253"/>
                    <a:pt x="341" y="323"/>
                  </a:cubicBezTo>
                  <a:cubicBezTo>
                    <a:pt x="267" y="394"/>
                    <a:pt x="147" y="394"/>
                    <a:pt x="73" y="323"/>
                  </a:cubicBezTo>
                  <a:cubicBezTo>
                    <a:pt x="0" y="253"/>
                    <a:pt x="0" y="140"/>
                    <a:pt x="73" y="70"/>
                  </a:cubicBezTo>
                  <a:cubicBezTo>
                    <a:pt x="147" y="0"/>
                    <a:pt x="267" y="0"/>
                    <a:pt x="341" y="70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6" name="path 296"/>
            <p:cNvSpPr/>
            <p:nvPr/>
          </p:nvSpPr>
          <p:spPr>
            <a:xfrm>
              <a:off x="66941" y="73025"/>
              <a:ext cx="130225" cy="104139"/>
            </a:xfrm>
            <a:custGeom>
              <a:avLst/>
              <a:gdLst/>
              <a:ahLst/>
              <a:cxnLst/>
              <a:rect l="0" t="0" r="0" b="0"/>
              <a:pathLst>
                <a:path w="205" h="163">
                  <a:moveTo>
                    <a:pt x="0" y="109"/>
                  </a:moveTo>
                  <a:lnTo>
                    <a:pt x="49" y="163"/>
                  </a:lnTo>
                  <a:lnTo>
                    <a:pt x="203" y="9"/>
                  </a:lnTo>
                  <a:lnTo>
                    <a:pt x="205" y="0"/>
                  </a:lnTo>
                  <a:lnTo>
                    <a:pt x="55" y="109"/>
                  </a:lnTo>
                  <a:lnTo>
                    <a:pt x="0" y="63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rect 28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30" name="textbox 2830"/>
          <p:cNvSpPr/>
          <p:nvPr/>
        </p:nvSpPr>
        <p:spPr>
          <a:xfrm>
            <a:off x="285724" y="2663647"/>
            <a:ext cx="2732404" cy="1979929"/>
          </a:xfrm>
          <a:prstGeom prst="rect">
            <a:avLst/>
          </a:prstGeom>
          <a:solidFill>
            <a:srgbClr val="DEEBF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8125" indent="8255" algn="l" rtl="0" eaLnBrk="0">
              <a:lnSpc>
                <a:spcPct val="124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每一种方法都有特定的使用对象、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步骤、使用规则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6380" algn="l" rtl="0" eaLnBrk="0">
              <a:lnSpc>
                <a:spcPct val="124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有必要将岗位进行分类分层，为不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同的岗位确定不同的考核办法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32" name="textbox 2832"/>
          <p:cNvSpPr/>
          <p:nvPr/>
        </p:nvSpPr>
        <p:spPr>
          <a:xfrm>
            <a:off x="5911977" y="2663647"/>
            <a:ext cx="2732404" cy="1979929"/>
          </a:xfrm>
          <a:prstGeom prst="rect">
            <a:avLst/>
          </a:prstGeom>
          <a:solidFill>
            <a:srgbClr val="DEEBF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0" indent="9525" algn="l" rtl="0" eaLnBrk="0">
              <a:lnSpc>
                <a:spcPct val="13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绩效跟进与辅导，考验的是管理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意识和领导艺术，而非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管理工具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3515" indent="10160" algn="l" rtl="0" eaLnBrk="0">
              <a:lnSpc>
                <a:spcPct val="140000"/>
              </a:lnSpc>
              <a:spcBef>
                <a:spcPts val="29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在绩效跟进与辅导过程中，经理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人要敢于说“不”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34" name="textbox 2834"/>
          <p:cNvSpPr/>
          <p:nvPr/>
        </p:nvSpPr>
        <p:spPr>
          <a:xfrm>
            <a:off x="3100324" y="2663647"/>
            <a:ext cx="2729229" cy="1979929"/>
          </a:xfrm>
          <a:prstGeom prst="rect">
            <a:avLst/>
          </a:prstGeom>
          <a:solidFill>
            <a:srgbClr val="DEEBF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7645" indent="10795" algn="l" rtl="0" eaLnBrk="0">
              <a:lnSpc>
                <a:spcPct val="133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绩效指标库建设是一个不断动态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优化的过程，是企业精细化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管理的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8280" indent="10160" algn="l" rtl="0" eaLnBrk="0">
              <a:lnSpc>
                <a:spcPct val="133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统计精细化是企业精细化管理的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一种体现，也是建设绩效指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标库的 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36" name="rect 2836"/>
          <p:cNvSpPr/>
          <p:nvPr/>
        </p:nvSpPr>
        <p:spPr>
          <a:xfrm>
            <a:off x="285724" y="1214501"/>
            <a:ext cx="2732024" cy="1449197"/>
          </a:xfrm>
          <a:prstGeom prst="rect">
            <a:avLst/>
          </a:prstGeom>
          <a:solidFill>
            <a:srgbClr val="40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38" name="rect 2838"/>
          <p:cNvSpPr/>
          <p:nvPr/>
        </p:nvSpPr>
        <p:spPr>
          <a:xfrm>
            <a:off x="5911977" y="1214501"/>
            <a:ext cx="2732023" cy="1449197"/>
          </a:xfrm>
          <a:prstGeom prst="rect">
            <a:avLst/>
          </a:prstGeom>
          <a:solidFill>
            <a:srgbClr val="40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40" name="rect 2840"/>
          <p:cNvSpPr/>
          <p:nvPr/>
        </p:nvSpPr>
        <p:spPr>
          <a:xfrm>
            <a:off x="3100324" y="1214501"/>
            <a:ext cx="2729102" cy="144919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42" name="path 2842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844" name="table 2844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2626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考核到位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846" name="textbox 2846"/>
          <p:cNvSpPr/>
          <p:nvPr/>
        </p:nvSpPr>
        <p:spPr>
          <a:xfrm>
            <a:off x="385124" y="192115"/>
            <a:ext cx="285813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第七章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战略解码的动力系</a:t>
            </a:r>
            <a:r>
              <a:rPr sz="15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48" name="picture 28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850" name="textbox 2850"/>
          <p:cNvSpPr/>
          <p:nvPr/>
        </p:nvSpPr>
        <p:spPr>
          <a:xfrm>
            <a:off x="6123819" y="2045938"/>
            <a:ext cx="231267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注重绩效跟进与辅导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52" name="textbox 2852"/>
          <p:cNvSpPr/>
          <p:nvPr/>
        </p:nvSpPr>
        <p:spPr>
          <a:xfrm>
            <a:off x="624083" y="2045938"/>
            <a:ext cx="2058670" cy="3225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考核方法因岗而异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54" name="textbox 2854"/>
          <p:cNvSpPr/>
          <p:nvPr/>
        </p:nvSpPr>
        <p:spPr>
          <a:xfrm>
            <a:off x="3565786" y="2045938"/>
            <a:ext cx="1803400" cy="321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建设绩效指标库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92" name="group 292"/>
          <p:cNvGrpSpPr/>
          <p:nvPr/>
        </p:nvGrpSpPr>
        <p:grpSpPr>
          <a:xfrm rot="21600000">
            <a:off x="1307846" y="1360424"/>
            <a:ext cx="511047" cy="526668"/>
            <a:chOff x="0" y="0"/>
            <a:chExt cx="511047" cy="526668"/>
          </a:xfrm>
        </p:grpSpPr>
        <p:sp>
          <p:nvSpPr>
            <p:cNvPr id="2856" name="path 2856"/>
            <p:cNvSpPr/>
            <p:nvPr/>
          </p:nvSpPr>
          <p:spPr>
            <a:xfrm>
              <a:off x="0" y="0"/>
              <a:ext cx="511047" cy="526668"/>
            </a:xfrm>
            <a:custGeom>
              <a:avLst/>
              <a:gdLst/>
              <a:ahLst/>
              <a:cxnLst/>
              <a:rect l="0" t="0" r="0" b="0"/>
              <a:pathLst>
                <a:path w="804" h="829">
                  <a:moveTo>
                    <a:pt x="10" y="414"/>
                  </a:moveTo>
                  <a:cubicBezTo>
                    <a:pt x="10" y="191"/>
                    <a:pt x="185" y="10"/>
                    <a:pt x="402" y="10"/>
                  </a:cubicBezTo>
                  <a:cubicBezTo>
                    <a:pt x="402" y="10"/>
                    <a:pt x="402" y="10"/>
                    <a:pt x="402" y="10"/>
                  </a:cubicBezTo>
                  <a:lnTo>
                    <a:pt x="402" y="10"/>
                  </a:lnTo>
                  <a:cubicBezTo>
                    <a:pt x="618" y="10"/>
                    <a:pt x="794" y="191"/>
                    <a:pt x="794" y="414"/>
                  </a:cubicBezTo>
                  <a:cubicBezTo>
                    <a:pt x="794" y="414"/>
                    <a:pt x="794" y="414"/>
                    <a:pt x="794" y="414"/>
                  </a:cubicBezTo>
                  <a:lnTo>
                    <a:pt x="794" y="414"/>
                  </a:lnTo>
                  <a:cubicBezTo>
                    <a:pt x="794" y="638"/>
                    <a:pt x="618" y="819"/>
                    <a:pt x="402" y="819"/>
                  </a:cubicBezTo>
                  <a:cubicBezTo>
                    <a:pt x="402" y="819"/>
                    <a:pt x="402" y="819"/>
                    <a:pt x="402" y="819"/>
                  </a:cubicBezTo>
                  <a:lnTo>
                    <a:pt x="402" y="819"/>
                  </a:lnTo>
                  <a:cubicBezTo>
                    <a:pt x="185" y="819"/>
                    <a:pt x="10" y="638"/>
                    <a:pt x="10" y="414"/>
                  </a:cubicBezTo>
                  <a:cubicBezTo>
                    <a:pt x="10" y="414"/>
                    <a:pt x="10" y="414"/>
                    <a:pt x="10" y="414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58" name="textbox 2858"/>
            <p:cNvSpPr/>
            <p:nvPr/>
          </p:nvSpPr>
          <p:spPr>
            <a:xfrm>
              <a:off x="-12700" y="-12700"/>
              <a:ext cx="536575" cy="6134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1526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20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94" name="group 294"/>
          <p:cNvGrpSpPr/>
          <p:nvPr/>
        </p:nvGrpSpPr>
        <p:grpSpPr>
          <a:xfrm rot="21600000">
            <a:off x="7022465" y="1360424"/>
            <a:ext cx="511047" cy="526668"/>
            <a:chOff x="0" y="0"/>
            <a:chExt cx="511047" cy="526668"/>
          </a:xfrm>
        </p:grpSpPr>
        <p:sp>
          <p:nvSpPr>
            <p:cNvPr id="2860" name="path 2860"/>
            <p:cNvSpPr/>
            <p:nvPr/>
          </p:nvSpPr>
          <p:spPr>
            <a:xfrm>
              <a:off x="0" y="0"/>
              <a:ext cx="511047" cy="526668"/>
            </a:xfrm>
            <a:custGeom>
              <a:avLst/>
              <a:gdLst/>
              <a:ahLst/>
              <a:cxnLst/>
              <a:rect l="0" t="0" r="0" b="0"/>
              <a:pathLst>
                <a:path w="804" h="829">
                  <a:moveTo>
                    <a:pt x="10" y="414"/>
                  </a:moveTo>
                  <a:cubicBezTo>
                    <a:pt x="10" y="191"/>
                    <a:pt x="185" y="10"/>
                    <a:pt x="402" y="10"/>
                  </a:cubicBezTo>
                  <a:cubicBezTo>
                    <a:pt x="402" y="10"/>
                    <a:pt x="402" y="10"/>
                    <a:pt x="402" y="10"/>
                  </a:cubicBezTo>
                  <a:lnTo>
                    <a:pt x="402" y="10"/>
                  </a:lnTo>
                  <a:cubicBezTo>
                    <a:pt x="619" y="10"/>
                    <a:pt x="794" y="191"/>
                    <a:pt x="794" y="414"/>
                  </a:cubicBezTo>
                  <a:cubicBezTo>
                    <a:pt x="794" y="414"/>
                    <a:pt x="794" y="414"/>
                    <a:pt x="794" y="414"/>
                  </a:cubicBezTo>
                  <a:lnTo>
                    <a:pt x="794" y="414"/>
                  </a:lnTo>
                  <a:cubicBezTo>
                    <a:pt x="794" y="638"/>
                    <a:pt x="619" y="819"/>
                    <a:pt x="402" y="819"/>
                  </a:cubicBezTo>
                  <a:cubicBezTo>
                    <a:pt x="402" y="819"/>
                    <a:pt x="402" y="819"/>
                    <a:pt x="402" y="819"/>
                  </a:cubicBezTo>
                  <a:lnTo>
                    <a:pt x="402" y="819"/>
                  </a:lnTo>
                  <a:cubicBezTo>
                    <a:pt x="185" y="819"/>
                    <a:pt x="10" y="638"/>
                    <a:pt x="10" y="414"/>
                  </a:cubicBezTo>
                  <a:cubicBezTo>
                    <a:pt x="10" y="414"/>
                    <a:pt x="10" y="414"/>
                    <a:pt x="10" y="414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62" name="textbox 2862"/>
            <p:cNvSpPr/>
            <p:nvPr/>
          </p:nvSpPr>
          <p:spPr>
            <a:xfrm>
              <a:off x="-12700" y="-12700"/>
              <a:ext cx="536575" cy="6102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1145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20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96" name="group 296"/>
          <p:cNvGrpSpPr/>
          <p:nvPr/>
        </p:nvGrpSpPr>
        <p:grpSpPr>
          <a:xfrm rot="21600000">
            <a:off x="4144136" y="1360424"/>
            <a:ext cx="509523" cy="526668"/>
            <a:chOff x="0" y="0"/>
            <a:chExt cx="509523" cy="526668"/>
          </a:xfrm>
        </p:grpSpPr>
        <p:sp>
          <p:nvSpPr>
            <p:cNvPr id="2864" name="path 2864"/>
            <p:cNvSpPr/>
            <p:nvPr/>
          </p:nvSpPr>
          <p:spPr>
            <a:xfrm>
              <a:off x="0" y="0"/>
              <a:ext cx="509523" cy="526668"/>
            </a:xfrm>
            <a:custGeom>
              <a:avLst/>
              <a:gdLst/>
              <a:ahLst/>
              <a:cxnLst/>
              <a:rect l="0" t="0" r="0" b="0"/>
              <a:pathLst>
                <a:path w="802" h="829">
                  <a:moveTo>
                    <a:pt x="10" y="414"/>
                  </a:moveTo>
                  <a:cubicBezTo>
                    <a:pt x="10" y="191"/>
                    <a:pt x="185" y="10"/>
                    <a:pt x="401" y="10"/>
                  </a:cubicBezTo>
                  <a:cubicBezTo>
                    <a:pt x="401" y="10"/>
                    <a:pt x="401" y="10"/>
                    <a:pt x="401" y="10"/>
                  </a:cubicBezTo>
                  <a:lnTo>
                    <a:pt x="401" y="10"/>
                  </a:lnTo>
                  <a:cubicBezTo>
                    <a:pt x="617" y="10"/>
                    <a:pt x="792" y="191"/>
                    <a:pt x="792" y="414"/>
                  </a:cubicBezTo>
                  <a:cubicBezTo>
                    <a:pt x="792" y="414"/>
                    <a:pt x="792" y="414"/>
                    <a:pt x="792" y="414"/>
                  </a:cubicBezTo>
                  <a:lnTo>
                    <a:pt x="792" y="414"/>
                  </a:lnTo>
                  <a:cubicBezTo>
                    <a:pt x="792" y="638"/>
                    <a:pt x="617" y="819"/>
                    <a:pt x="401" y="819"/>
                  </a:cubicBezTo>
                  <a:cubicBezTo>
                    <a:pt x="401" y="819"/>
                    <a:pt x="401" y="819"/>
                    <a:pt x="401" y="819"/>
                  </a:cubicBezTo>
                  <a:lnTo>
                    <a:pt x="401" y="819"/>
                  </a:lnTo>
                  <a:cubicBezTo>
                    <a:pt x="185" y="819"/>
                    <a:pt x="10" y="638"/>
                    <a:pt x="10" y="414"/>
                  </a:cubicBezTo>
                  <a:cubicBezTo>
                    <a:pt x="10" y="414"/>
                    <a:pt x="10" y="414"/>
                    <a:pt x="10" y="414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66" name="textbox 2866"/>
            <p:cNvSpPr/>
            <p:nvPr/>
          </p:nvSpPr>
          <p:spPr>
            <a:xfrm>
              <a:off x="-12700" y="-12700"/>
              <a:ext cx="535305" cy="6134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0701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20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868" name="picture 28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88080" y="2457069"/>
            <a:ext cx="104648" cy="368554"/>
          </a:xfrm>
          <a:prstGeom prst="rect">
            <a:avLst/>
          </a:prstGeom>
        </p:spPr>
      </p:pic>
      <p:pic>
        <p:nvPicPr>
          <p:cNvPr id="2870" name="picture 28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10098" y="2448179"/>
            <a:ext cx="104520" cy="367029"/>
          </a:xfrm>
          <a:prstGeom prst="rect">
            <a:avLst/>
          </a:prstGeom>
        </p:spPr>
      </p:pic>
      <p:pic>
        <p:nvPicPr>
          <p:cNvPr id="2872" name="picture 28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02654" y="2457069"/>
            <a:ext cx="101727" cy="368554"/>
          </a:xfrm>
          <a:prstGeom prst="rect">
            <a:avLst/>
          </a:prstGeom>
        </p:spPr>
      </p:pic>
      <p:pic>
        <p:nvPicPr>
          <p:cNvPr id="2874" name="picture 28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6415" y="2457069"/>
            <a:ext cx="101688" cy="368554"/>
          </a:xfrm>
          <a:prstGeom prst="rect">
            <a:avLst/>
          </a:prstGeom>
        </p:spPr>
      </p:pic>
      <p:pic>
        <p:nvPicPr>
          <p:cNvPr id="2876" name="picture 28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424671" y="2448179"/>
            <a:ext cx="101727" cy="366902"/>
          </a:xfrm>
          <a:prstGeom prst="rect">
            <a:avLst/>
          </a:prstGeom>
        </p:spPr>
      </p:pic>
      <p:pic>
        <p:nvPicPr>
          <p:cNvPr id="2878" name="picture 28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798445" y="2448179"/>
            <a:ext cx="101600" cy="366902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rect 288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82" name="picture 28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8599" y="1785911"/>
            <a:ext cx="4457700" cy="3216656"/>
          </a:xfrm>
          <a:prstGeom prst="rect">
            <a:avLst/>
          </a:prstGeom>
        </p:spPr>
      </p:pic>
      <p:sp>
        <p:nvSpPr>
          <p:cNvPr id="2884" name="textbox 2884"/>
          <p:cNvSpPr/>
          <p:nvPr/>
        </p:nvSpPr>
        <p:spPr>
          <a:xfrm>
            <a:off x="5152417" y="2044395"/>
            <a:ext cx="3796665" cy="25006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" algn="l" rtl="0" eaLnBrk="0">
              <a:lnSpc>
                <a:spcPct val="89000"/>
              </a:lnSpc>
              <a:tabLst>
                <a:tab pos="134620" algn="l"/>
              </a:tabLst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企业采取何种定位，是由企业的战略要求、支付能力、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ts val="216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发展阶段、领导者的雄心以及对人才的渴求程度决定的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143000"/>
              </a:lnSpc>
              <a:spcBef>
                <a:spcPts val="365"/>
              </a:spcBef>
              <a:tabLst>
                <a:tab pos="134620" algn="l"/>
              </a:tabLst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仅就经济性激励因素而言，对于处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不同年龄阶段、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同收入水平、不同岗位性质的员工，应采用不同的激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励方式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11430" algn="l" rtl="0" eaLnBrk="0">
              <a:lnSpc>
                <a:spcPct val="139000"/>
              </a:lnSpc>
              <a:spcBef>
                <a:spcPts val="0"/>
              </a:spcBef>
              <a:tabLst>
                <a:tab pos="140970" algn="l"/>
              </a:tabLst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在一个飞速发化的时代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，花钱买设备不如花钱买技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术，花钱买技术不如花钱买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86" name="picture 28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83479" y="4091940"/>
            <a:ext cx="110185" cy="111861"/>
          </a:xfrm>
          <a:prstGeom prst="rect">
            <a:avLst/>
          </a:prstGeom>
        </p:spPr>
      </p:pic>
      <p:pic>
        <p:nvPicPr>
          <p:cNvPr id="2888" name="picture 28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77002" y="2997987"/>
            <a:ext cx="110185" cy="111861"/>
          </a:xfrm>
          <a:prstGeom prst="rect">
            <a:avLst/>
          </a:prstGeom>
        </p:spPr>
      </p:pic>
      <p:pic>
        <p:nvPicPr>
          <p:cNvPr id="2890" name="picture 28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77002" y="2068982"/>
            <a:ext cx="110185" cy="111861"/>
          </a:xfrm>
          <a:prstGeom prst="rect">
            <a:avLst/>
          </a:prstGeom>
        </p:spPr>
      </p:pic>
      <p:sp>
        <p:nvSpPr>
          <p:cNvPr id="2892" name="textbox 2892"/>
          <p:cNvSpPr/>
          <p:nvPr/>
        </p:nvSpPr>
        <p:spPr>
          <a:xfrm>
            <a:off x="357162" y="1000162"/>
            <a:ext cx="8501380" cy="692784"/>
          </a:xfrm>
          <a:prstGeom prst="rect">
            <a:avLst/>
          </a:prstGeom>
          <a:solidFill>
            <a:srgbClr val="40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indent="109855" algn="l" rtl="0" eaLnBrk="0">
              <a:lnSpc>
                <a:spcPct val="133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“激励到位”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：指在一定的情境中，企业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在可以承叐的范围内，挄照员工的价值产出，尽可能地兑付相应的回报。这种回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报，是总体性的（ Total</a:t>
            </a:r>
            <a:r>
              <a:rPr sz="12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Rewards ），包括经济性的，也</a:t>
            </a:r>
            <a:r>
              <a:rPr sz="12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包括非经济性的。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94" name="path 2894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896" name="table 2896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256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激励到位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898" name="textbox 2898"/>
          <p:cNvSpPr/>
          <p:nvPr/>
        </p:nvSpPr>
        <p:spPr>
          <a:xfrm>
            <a:off x="385124" y="192115"/>
            <a:ext cx="285813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第七章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略解码的动力系</a:t>
            </a:r>
            <a:r>
              <a:rPr sz="15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00" name="picture 29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rect 290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904" name="picture 29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02228" y="2038083"/>
            <a:ext cx="4916428" cy="2462491"/>
          </a:xfrm>
          <a:prstGeom prst="rect">
            <a:avLst/>
          </a:prstGeom>
        </p:spPr>
      </p:pic>
      <p:pic>
        <p:nvPicPr>
          <p:cNvPr id="2906" name="picture 2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5681" y="1861311"/>
            <a:ext cx="3844023" cy="2853016"/>
          </a:xfrm>
          <a:prstGeom prst="rect">
            <a:avLst/>
          </a:prstGeom>
        </p:spPr>
      </p:pic>
      <p:sp>
        <p:nvSpPr>
          <p:cNvPr id="2908" name="textbox 2908"/>
          <p:cNvSpPr/>
          <p:nvPr/>
        </p:nvSpPr>
        <p:spPr>
          <a:xfrm>
            <a:off x="450943" y="1129411"/>
            <a:ext cx="7646034" cy="553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4097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第一条路径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：抓业务，属于“硬手段”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，以完成组织业绩为主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4097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第于条路径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：抓文化，属于“软手段”，以形成组织力量为主，进而支撑企业业务指标的实现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10" name="picture 29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3643" y="1476307"/>
            <a:ext cx="128916" cy="130878"/>
          </a:xfrm>
          <a:prstGeom prst="rect">
            <a:avLst/>
          </a:prstGeom>
        </p:spPr>
      </p:pic>
      <p:pic>
        <p:nvPicPr>
          <p:cNvPr id="2912" name="picture 29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3669" y="1156043"/>
            <a:ext cx="129137" cy="131101"/>
          </a:xfrm>
          <a:prstGeom prst="rect">
            <a:avLst/>
          </a:prstGeom>
        </p:spPr>
      </p:pic>
      <p:sp>
        <p:nvSpPr>
          <p:cNvPr id="2914" name="path 2914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916" name="table 2916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3766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组织文化支撑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918" name="textbox 2918"/>
          <p:cNvSpPr/>
          <p:nvPr/>
        </p:nvSpPr>
        <p:spPr>
          <a:xfrm>
            <a:off x="385124" y="192115"/>
            <a:ext cx="285813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第八章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略解码的组织系</a:t>
            </a:r>
            <a:r>
              <a:rPr sz="15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20" name="picture 29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922" name="textbox 2922"/>
          <p:cNvSpPr/>
          <p:nvPr/>
        </p:nvSpPr>
        <p:spPr>
          <a:xfrm>
            <a:off x="6015028" y="4923593"/>
            <a:ext cx="154813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组织目标实现的双路径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24" name="textbox 2924"/>
          <p:cNvSpPr/>
          <p:nvPr/>
        </p:nvSpPr>
        <p:spPr>
          <a:xfrm>
            <a:off x="1375029" y="4843373"/>
            <a:ext cx="147193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潍柴的“约法三章”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rect 29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28" name="rect 2928"/>
          <p:cNvSpPr/>
          <p:nvPr/>
        </p:nvSpPr>
        <p:spPr>
          <a:xfrm>
            <a:off x="2391410" y="2132710"/>
            <a:ext cx="2185288" cy="1203579"/>
          </a:xfrm>
          <a:prstGeom prst="rect">
            <a:avLst/>
          </a:prstGeom>
          <a:solidFill>
            <a:srgbClr val="FFFFFF">
              <a:alpha val="89803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30" name="rect 2930"/>
          <p:cNvSpPr/>
          <p:nvPr/>
        </p:nvSpPr>
        <p:spPr>
          <a:xfrm>
            <a:off x="4820539" y="2132710"/>
            <a:ext cx="1939797" cy="1203579"/>
          </a:xfrm>
          <a:prstGeom prst="rect">
            <a:avLst/>
          </a:prstGeom>
          <a:solidFill>
            <a:srgbClr val="FFFFFF">
              <a:alpha val="89803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32" name="rect 2932"/>
          <p:cNvSpPr/>
          <p:nvPr/>
        </p:nvSpPr>
        <p:spPr>
          <a:xfrm>
            <a:off x="215087" y="2132710"/>
            <a:ext cx="1932482" cy="1203579"/>
          </a:xfrm>
          <a:prstGeom prst="rect">
            <a:avLst/>
          </a:prstGeom>
          <a:solidFill>
            <a:srgbClr val="FFFFFF">
              <a:alpha val="89803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34" name="rect 2934"/>
          <p:cNvSpPr/>
          <p:nvPr/>
        </p:nvSpPr>
        <p:spPr>
          <a:xfrm>
            <a:off x="7004177" y="2132710"/>
            <a:ext cx="1924684" cy="1203579"/>
          </a:xfrm>
          <a:prstGeom prst="rect">
            <a:avLst/>
          </a:prstGeom>
          <a:solidFill>
            <a:srgbClr val="FFFFFF">
              <a:alpha val="89803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36" name="path 2936"/>
          <p:cNvSpPr/>
          <p:nvPr/>
        </p:nvSpPr>
        <p:spPr>
          <a:xfrm>
            <a:off x="2385060" y="2253107"/>
            <a:ext cx="2197988" cy="962786"/>
          </a:xfrm>
          <a:custGeom>
            <a:avLst/>
            <a:gdLst/>
            <a:ahLst/>
            <a:cxnLst/>
            <a:rect l="0" t="0" r="0" b="0"/>
            <a:pathLst>
              <a:path w="3461" h="1516">
                <a:moveTo>
                  <a:pt x="3451" y="0"/>
                </a:moveTo>
                <a:lnTo>
                  <a:pt x="3451" y="1516"/>
                </a:lnTo>
                <a:moveTo>
                  <a:pt x="10" y="1516"/>
                </a:move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38" name="path 2938"/>
          <p:cNvSpPr/>
          <p:nvPr/>
        </p:nvSpPr>
        <p:spPr>
          <a:xfrm>
            <a:off x="4814189" y="2253107"/>
            <a:ext cx="1952497" cy="962786"/>
          </a:xfrm>
          <a:custGeom>
            <a:avLst/>
            <a:gdLst/>
            <a:ahLst/>
            <a:cxnLst/>
            <a:rect l="0" t="0" r="0" b="0"/>
            <a:pathLst>
              <a:path w="3074" h="1516">
                <a:moveTo>
                  <a:pt x="3064" y="0"/>
                </a:moveTo>
                <a:lnTo>
                  <a:pt x="3064" y="1516"/>
                </a:lnTo>
                <a:moveTo>
                  <a:pt x="10" y="1516"/>
                </a:move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40" name="path 2940"/>
          <p:cNvSpPr/>
          <p:nvPr/>
        </p:nvSpPr>
        <p:spPr>
          <a:xfrm>
            <a:off x="208737" y="2253107"/>
            <a:ext cx="1945182" cy="962786"/>
          </a:xfrm>
          <a:custGeom>
            <a:avLst/>
            <a:gdLst/>
            <a:ahLst/>
            <a:cxnLst/>
            <a:rect l="0" t="0" r="0" b="0"/>
            <a:pathLst>
              <a:path w="3063" h="1516">
                <a:moveTo>
                  <a:pt x="3053" y="0"/>
                </a:moveTo>
                <a:lnTo>
                  <a:pt x="3053" y="1516"/>
                </a:lnTo>
                <a:moveTo>
                  <a:pt x="10" y="1516"/>
                </a:move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42" name="path 2942"/>
          <p:cNvSpPr/>
          <p:nvPr/>
        </p:nvSpPr>
        <p:spPr>
          <a:xfrm>
            <a:off x="6997827" y="2253107"/>
            <a:ext cx="1937384" cy="962786"/>
          </a:xfrm>
          <a:custGeom>
            <a:avLst/>
            <a:gdLst/>
            <a:ahLst/>
            <a:cxnLst/>
            <a:rect l="0" t="0" r="0" b="0"/>
            <a:pathLst>
              <a:path w="3050" h="1516">
                <a:moveTo>
                  <a:pt x="3040" y="0"/>
                </a:moveTo>
                <a:lnTo>
                  <a:pt x="3040" y="1516"/>
                </a:lnTo>
                <a:moveTo>
                  <a:pt x="10" y="1516"/>
                </a:move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44" name="path 2944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946" name="table 2946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3766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组织能力支撑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948" name="path 2948"/>
          <p:cNvSpPr/>
          <p:nvPr/>
        </p:nvSpPr>
        <p:spPr>
          <a:xfrm>
            <a:off x="3708653" y="1285697"/>
            <a:ext cx="1931161" cy="603808"/>
          </a:xfrm>
          <a:custGeom>
            <a:avLst/>
            <a:gdLst/>
            <a:ahLst/>
            <a:cxnLst/>
            <a:rect l="0" t="0" r="0" b="0"/>
            <a:pathLst>
              <a:path w="3041" h="950">
                <a:moveTo>
                  <a:pt x="0" y="911"/>
                </a:moveTo>
                <a:cubicBezTo>
                  <a:pt x="480" y="64"/>
                  <a:pt x="1556" y="-231"/>
                  <a:pt x="2402" y="248"/>
                </a:cubicBezTo>
                <a:cubicBezTo>
                  <a:pt x="2639" y="383"/>
                  <a:pt x="2842" y="571"/>
                  <a:pt x="2994" y="797"/>
                </a:cubicBezTo>
                <a:lnTo>
                  <a:pt x="2994" y="797"/>
                </a:lnTo>
                <a:lnTo>
                  <a:pt x="3041" y="770"/>
                </a:lnTo>
                <a:lnTo>
                  <a:pt x="3030" y="931"/>
                </a:lnTo>
                <a:lnTo>
                  <a:pt x="2877" y="863"/>
                </a:lnTo>
                <a:lnTo>
                  <a:pt x="2924" y="837"/>
                </a:lnTo>
                <a:lnTo>
                  <a:pt x="2924" y="837"/>
                </a:lnTo>
                <a:cubicBezTo>
                  <a:pt x="2402" y="68"/>
                  <a:pt x="1357" y="-131"/>
                  <a:pt x="588" y="389"/>
                </a:cubicBezTo>
                <a:cubicBezTo>
                  <a:pt x="374" y="534"/>
                  <a:pt x="197" y="726"/>
                  <a:pt x="70" y="950"/>
                </a:cubicBezTo>
                <a:lnTo>
                  <a:pt x="0" y="911"/>
                </a:lnTo>
                <a:close/>
              </a:path>
            </a:pathLst>
          </a:custGeom>
          <a:solidFill>
            <a:srgbClr val="40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950" name="table 2950"/>
          <p:cNvGraphicFramePr>
            <a:graphicFrameLocks noGrp="1"/>
          </p:cNvGraphicFramePr>
          <p:nvPr/>
        </p:nvGraphicFramePr>
        <p:xfrm>
          <a:off x="2385060" y="1874774"/>
          <a:ext cx="2197735" cy="528320"/>
        </p:xfrm>
        <a:graphic>
          <a:graphicData uri="http://schemas.openxmlformats.org/drawingml/2006/table">
            <a:tbl>
              <a:tblPr/>
              <a:tblGrid>
                <a:gridCol w="693419"/>
                <a:gridCol w="1297305"/>
                <a:gridCol w="207009"/>
              </a:tblGrid>
              <a:tr h="2578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52" name="rect 2952"/>
          <p:cNvSpPr/>
          <p:nvPr/>
        </p:nvSpPr>
        <p:spPr>
          <a:xfrm>
            <a:off x="7561198" y="1874774"/>
            <a:ext cx="1297051" cy="515873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954" name="table 2954"/>
          <p:cNvGraphicFramePr>
            <a:graphicFrameLocks noGrp="1"/>
          </p:cNvGraphicFramePr>
          <p:nvPr/>
        </p:nvGraphicFramePr>
        <p:xfrm>
          <a:off x="6997827" y="1874774"/>
          <a:ext cx="1936750" cy="528320"/>
        </p:xfrm>
        <a:graphic>
          <a:graphicData uri="http://schemas.openxmlformats.org/drawingml/2006/table">
            <a:tbl>
              <a:tblPr/>
              <a:tblGrid>
                <a:gridCol w="563244"/>
                <a:gridCol w="1373505"/>
              </a:tblGrid>
              <a:tr h="2578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56" name="textbox 2956"/>
          <p:cNvSpPr/>
          <p:nvPr/>
        </p:nvSpPr>
        <p:spPr>
          <a:xfrm>
            <a:off x="2642447" y="2565304"/>
            <a:ext cx="1697989" cy="625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•外部招聘合适的人才（</a:t>
            </a:r>
            <a:r>
              <a:rPr sz="9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Buy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120"/>
              </a:lnSpc>
              <a:spcBef>
                <a:spcPts val="750"/>
              </a:spcBef>
            </a:pP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•在内部培养人才（</a:t>
            </a:r>
            <a:r>
              <a:rPr sz="9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Build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20"/>
              </a:lnSpc>
            </a:pP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•借用外部资源（</a:t>
            </a:r>
            <a:r>
              <a:rPr sz="9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Borrow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58" name="path 2958"/>
          <p:cNvSpPr/>
          <p:nvPr/>
        </p:nvSpPr>
        <p:spPr>
          <a:xfrm>
            <a:off x="1406016" y="3579367"/>
            <a:ext cx="1765046" cy="555755"/>
          </a:xfrm>
          <a:custGeom>
            <a:avLst/>
            <a:gdLst/>
            <a:ahLst/>
            <a:cxnLst/>
            <a:rect l="0" t="0" r="0" b="0"/>
            <a:pathLst>
              <a:path w="2779" h="875">
                <a:moveTo>
                  <a:pt x="0" y="39"/>
                </a:moveTo>
                <a:lnTo>
                  <a:pt x="70" y="0"/>
                </a:lnTo>
                <a:lnTo>
                  <a:pt x="70" y="0"/>
                </a:lnTo>
                <a:cubicBezTo>
                  <a:pt x="487" y="735"/>
                  <a:pt x="1422" y="993"/>
                  <a:pt x="2158" y="575"/>
                </a:cubicBezTo>
                <a:cubicBezTo>
                  <a:pt x="2359" y="461"/>
                  <a:pt x="2531" y="303"/>
                  <a:pt x="2662" y="113"/>
                </a:cubicBezTo>
                <a:lnTo>
                  <a:pt x="2662" y="113"/>
                </a:lnTo>
                <a:lnTo>
                  <a:pt x="2615" y="86"/>
                </a:lnTo>
                <a:lnTo>
                  <a:pt x="2768" y="20"/>
                </a:lnTo>
                <a:lnTo>
                  <a:pt x="2779" y="179"/>
                </a:lnTo>
                <a:lnTo>
                  <a:pt x="2732" y="153"/>
                </a:lnTo>
                <a:lnTo>
                  <a:pt x="2732" y="153"/>
                </a:lnTo>
                <a:cubicBezTo>
                  <a:pt x="2230" y="888"/>
                  <a:pt x="1227" y="1077"/>
                  <a:pt x="492" y="574"/>
                </a:cubicBezTo>
                <a:cubicBezTo>
                  <a:pt x="289" y="436"/>
                  <a:pt x="121" y="253"/>
                  <a:pt x="0" y="39"/>
                </a:cubicBezTo>
              </a:path>
            </a:pathLst>
          </a:custGeom>
          <a:solidFill>
            <a:srgbClr val="40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60" name="textbox 2960"/>
          <p:cNvSpPr/>
          <p:nvPr/>
        </p:nvSpPr>
        <p:spPr>
          <a:xfrm>
            <a:off x="7174823" y="2565304"/>
            <a:ext cx="1591310" cy="629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50"/>
              </a:lnSpc>
            </a:pP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“721”法则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150"/>
              </a:lnSpc>
              <a:spcBef>
                <a:spcPts val="650"/>
              </a:spcBef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•领导者能力转化为组织能力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50"/>
              </a:lnSpc>
              <a:spcBef>
                <a:spcPts val="0"/>
              </a:spcBef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•低绩效、低能力者课整管掎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62" name="textbox 2962"/>
          <p:cNvSpPr/>
          <p:nvPr/>
        </p:nvSpPr>
        <p:spPr>
          <a:xfrm>
            <a:off x="5061924" y="2307246"/>
            <a:ext cx="1464944" cy="629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55"/>
              </a:lnSpc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•人才的保留、激励常态化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155"/>
              </a:lnSpc>
              <a:spcBef>
                <a:spcPts val="645"/>
              </a:spcBef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•信息化的监掎手段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50"/>
              </a:lnSpc>
              <a:spcBef>
                <a:spcPts val="0"/>
              </a:spcBef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•员工怃想引导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64" name="path 2964"/>
          <p:cNvSpPr/>
          <p:nvPr/>
        </p:nvSpPr>
        <p:spPr>
          <a:xfrm>
            <a:off x="6015101" y="3579367"/>
            <a:ext cx="1638172" cy="519132"/>
          </a:xfrm>
          <a:custGeom>
            <a:avLst/>
            <a:gdLst/>
            <a:ahLst/>
            <a:cxnLst/>
            <a:rect l="0" t="0" r="0" b="0"/>
            <a:pathLst>
              <a:path w="2579" h="817">
                <a:moveTo>
                  <a:pt x="0" y="39"/>
                </a:moveTo>
                <a:lnTo>
                  <a:pt x="70" y="0"/>
                </a:lnTo>
                <a:lnTo>
                  <a:pt x="70" y="0"/>
                </a:lnTo>
                <a:cubicBezTo>
                  <a:pt x="456" y="680"/>
                  <a:pt x="1321" y="918"/>
                  <a:pt x="2002" y="532"/>
                </a:cubicBezTo>
                <a:cubicBezTo>
                  <a:pt x="2184" y="428"/>
                  <a:pt x="2342" y="285"/>
                  <a:pt x="2462" y="113"/>
                </a:cubicBezTo>
                <a:lnTo>
                  <a:pt x="2462" y="113"/>
                </a:lnTo>
                <a:lnTo>
                  <a:pt x="2416" y="86"/>
                </a:lnTo>
                <a:lnTo>
                  <a:pt x="2569" y="20"/>
                </a:lnTo>
                <a:lnTo>
                  <a:pt x="2579" y="179"/>
                </a:lnTo>
                <a:lnTo>
                  <a:pt x="2533" y="153"/>
                </a:lnTo>
                <a:lnTo>
                  <a:pt x="2533" y="153"/>
                </a:lnTo>
                <a:cubicBezTo>
                  <a:pt x="2062" y="833"/>
                  <a:pt x="1129" y="1002"/>
                  <a:pt x="449" y="531"/>
                </a:cubicBezTo>
                <a:cubicBezTo>
                  <a:pt x="264" y="403"/>
                  <a:pt x="110" y="235"/>
                  <a:pt x="0" y="39"/>
                </a:cubicBezTo>
              </a:path>
            </a:pathLst>
          </a:custGeom>
          <a:solidFill>
            <a:srgbClr val="40404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66" name="path 2966"/>
          <p:cNvSpPr/>
          <p:nvPr/>
        </p:nvSpPr>
        <p:spPr>
          <a:xfrm>
            <a:off x="4814189" y="3209544"/>
            <a:ext cx="1952497" cy="133095"/>
          </a:xfrm>
          <a:custGeom>
            <a:avLst/>
            <a:gdLst/>
            <a:ahLst/>
            <a:cxnLst/>
            <a:rect l="0" t="0" r="0" b="0"/>
            <a:pathLst>
              <a:path w="3074" h="209">
                <a:moveTo>
                  <a:pt x="3064" y="10"/>
                </a:moveTo>
                <a:cubicBezTo>
                  <a:pt x="3064" y="114"/>
                  <a:pt x="2980" y="199"/>
                  <a:pt x="2875" y="199"/>
                </a:cubicBezTo>
                <a:cubicBezTo>
                  <a:pt x="2875" y="199"/>
                  <a:pt x="2875" y="199"/>
                  <a:pt x="2875" y="199"/>
                </a:cubicBezTo>
                <a:lnTo>
                  <a:pt x="2875" y="199"/>
                </a:lnTo>
                <a:lnTo>
                  <a:pt x="199" y="199"/>
                </a:lnTo>
                <a:lnTo>
                  <a:pt x="199" y="199"/>
                </a:lnTo>
                <a:cubicBezTo>
                  <a:pt x="94" y="199"/>
                  <a:pt x="10" y="114"/>
                  <a:pt x="10" y="10"/>
                </a:cubicBezTo>
                <a:cubicBezTo>
                  <a:pt x="10" y="10"/>
                  <a:pt x="10" y="10"/>
                  <a:pt x="10" y="1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968" name="table 2968"/>
          <p:cNvGraphicFramePr>
            <a:graphicFrameLocks noGrp="1"/>
          </p:cNvGraphicFramePr>
          <p:nvPr/>
        </p:nvGraphicFramePr>
        <p:xfrm>
          <a:off x="5372353" y="3065652"/>
          <a:ext cx="1322070" cy="541019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1322070"/>
              </a:tblGrid>
              <a:tr h="5156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62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巩固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970" name="path 2970"/>
          <p:cNvSpPr/>
          <p:nvPr/>
        </p:nvSpPr>
        <p:spPr>
          <a:xfrm>
            <a:off x="208737" y="3209544"/>
            <a:ext cx="1945182" cy="133095"/>
          </a:xfrm>
          <a:custGeom>
            <a:avLst/>
            <a:gdLst/>
            <a:ahLst/>
            <a:cxnLst/>
            <a:rect l="0" t="0" r="0" b="0"/>
            <a:pathLst>
              <a:path w="3063" h="209">
                <a:moveTo>
                  <a:pt x="3053" y="10"/>
                </a:moveTo>
                <a:cubicBezTo>
                  <a:pt x="3053" y="114"/>
                  <a:pt x="2968" y="199"/>
                  <a:pt x="2863" y="199"/>
                </a:cubicBezTo>
                <a:cubicBezTo>
                  <a:pt x="2863" y="199"/>
                  <a:pt x="2863" y="199"/>
                  <a:pt x="2863" y="199"/>
                </a:cubicBezTo>
                <a:lnTo>
                  <a:pt x="2863" y="199"/>
                </a:lnTo>
                <a:lnTo>
                  <a:pt x="199" y="199"/>
                </a:lnTo>
                <a:lnTo>
                  <a:pt x="199" y="199"/>
                </a:lnTo>
                <a:cubicBezTo>
                  <a:pt x="94" y="199"/>
                  <a:pt x="10" y="114"/>
                  <a:pt x="10" y="10"/>
                </a:cubicBezTo>
                <a:cubicBezTo>
                  <a:pt x="10" y="10"/>
                  <a:pt x="10" y="10"/>
                  <a:pt x="10" y="1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972" name="table 2972"/>
          <p:cNvGraphicFramePr>
            <a:graphicFrameLocks noGrp="1"/>
          </p:cNvGraphicFramePr>
          <p:nvPr/>
        </p:nvGraphicFramePr>
        <p:xfrm>
          <a:off x="763295" y="3065652"/>
          <a:ext cx="1322069" cy="541019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1322069"/>
              </a:tblGrid>
              <a:tr h="5156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561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探寻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974" name="textbox 2974"/>
          <p:cNvSpPr/>
          <p:nvPr/>
        </p:nvSpPr>
        <p:spPr>
          <a:xfrm>
            <a:off x="385124" y="192115"/>
            <a:ext cx="285813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第八章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略解码的组织系</a:t>
            </a:r>
            <a:r>
              <a:rPr sz="15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76" name="picture 29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2978" name="textbox 2978"/>
          <p:cNvSpPr/>
          <p:nvPr/>
        </p:nvSpPr>
        <p:spPr>
          <a:xfrm>
            <a:off x="642629" y="2307246"/>
            <a:ext cx="1085214" cy="6299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55"/>
              </a:lnSpc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•建立能力素质模型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160"/>
              </a:lnSpc>
              <a:spcBef>
                <a:spcPts val="645"/>
              </a:spcBef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•现有人才能力盘点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55"/>
              </a:lnSpc>
              <a:spcBef>
                <a:spcPts val="5"/>
              </a:spcBef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•摸清人才市场储量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80" name="path 2980"/>
          <p:cNvSpPr/>
          <p:nvPr/>
        </p:nvSpPr>
        <p:spPr>
          <a:xfrm>
            <a:off x="2385060" y="3209544"/>
            <a:ext cx="2197988" cy="133095"/>
          </a:xfrm>
          <a:custGeom>
            <a:avLst/>
            <a:gdLst/>
            <a:ahLst/>
            <a:cxnLst/>
            <a:rect l="0" t="0" r="0" b="0"/>
            <a:pathLst>
              <a:path w="3461" h="209">
                <a:moveTo>
                  <a:pt x="3451" y="10"/>
                </a:moveTo>
                <a:cubicBezTo>
                  <a:pt x="3451" y="114"/>
                  <a:pt x="3366" y="199"/>
                  <a:pt x="3261" y="199"/>
                </a:cubicBezTo>
                <a:cubicBezTo>
                  <a:pt x="3261" y="199"/>
                  <a:pt x="3261" y="199"/>
                  <a:pt x="3261" y="199"/>
                </a:cubicBezTo>
                <a:lnTo>
                  <a:pt x="3261" y="199"/>
                </a:lnTo>
                <a:lnTo>
                  <a:pt x="199" y="199"/>
                </a:lnTo>
                <a:lnTo>
                  <a:pt x="199" y="199"/>
                </a:lnTo>
                <a:cubicBezTo>
                  <a:pt x="94" y="199"/>
                  <a:pt x="10" y="114"/>
                  <a:pt x="10" y="10"/>
                </a:cubicBezTo>
                <a:cubicBezTo>
                  <a:pt x="10" y="10"/>
                  <a:pt x="10" y="10"/>
                  <a:pt x="10" y="1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2" name="path 2982"/>
          <p:cNvSpPr/>
          <p:nvPr/>
        </p:nvSpPr>
        <p:spPr>
          <a:xfrm>
            <a:off x="4814189" y="2126360"/>
            <a:ext cx="1952497" cy="133096"/>
          </a:xfrm>
          <a:custGeom>
            <a:avLst/>
            <a:gdLst/>
            <a:ahLst/>
            <a:cxnLst/>
            <a:rect l="0" t="0" r="0" b="0"/>
            <a:pathLst>
              <a:path w="3074" h="209">
                <a:moveTo>
                  <a:pt x="10" y="199"/>
                </a:moveTo>
                <a:cubicBezTo>
                  <a:pt x="10" y="94"/>
                  <a:pt x="94" y="10"/>
                  <a:pt x="199" y="10"/>
                </a:cubicBezTo>
                <a:cubicBezTo>
                  <a:pt x="199" y="10"/>
                  <a:pt x="199" y="10"/>
                  <a:pt x="199" y="10"/>
                </a:cubicBezTo>
                <a:lnTo>
                  <a:pt x="199" y="10"/>
                </a:lnTo>
                <a:lnTo>
                  <a:pt x="2875" y="10"/>
                </a:lnTo>
                <a:lnTo>
                  <a:pt x="2875" y="10"/>
                </a:lnTo>
                <a:cubicBezTo>
                  <a:pt x="2980" y="10"/>
                  <a:pt x="3064" y="94"/>
                  <a:pt x="3064" y="199"/>
                </a:cubicBezTo>
                <a:cubicBezTo>
                  <a:pt x="3064" y="199"/>
                  <a:pt x="3064" y="199"/>
                  <a:pt x="3064" y="199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4" name="path 2984"/>
          <p:cNvSpPr/>
          <p:nvPr/>
        </p:nvSpPr>
        <p:spPr>
          <a:xfrm>
            <a:off x="208737" y="2126360"/>
            <a:ext cx="1945182" cy="133096"/>
          </a:xfrm>
          <a:custGeom>
            <a:avLst/>
            <a:gdLst/>
            <a:ahLst/>
            <a:cxnLst/>
            <a:rect l="0" t="0" r="0" b="0"/>
            <a:pathLst>
              <a:path w="3063" h="209">
                <a:moveTo>
                  <a:pt x="10" y="199"/>
                </a:moveTo>
                <a:cubicBezTo>
                  <a:pt x="10" y="94"/>
                  <a:pt x="94" y="10"/>
                  <a:pt x="199" y="10"/>
                </a:cubicBezTo>
                <a:cubicBezTo>
                  <a:pt x="199" y="10"/>
                  <a:pt x="199" y="10"/>
                  <a:pt x="199" y="10"/>
                </a:cubicBezTo>
                <a:lnTo>
                  <a:pt x="199" y="10"/>
                </a:lnTo>
                <a:lnTo>
                  <a:pt x="2863" y="10"/>
                </a:lnTo>
                <a:lnTo>
                  <a:pt x="2863" y="10"/>
                </a:lnTo>
                <a:cubicBezTo>
                  <a:pt x="2968" y="10"/>
                  <a:pt x="3053" y="94"/>
                  <a:pt x="3053" y="199"/>
                </a:cubicBezTo>
                <a:cubicBezTo>
                  <a:pt x="3053" y="199"/>
                  <a:pt x="3053" y="199"/>
                  <a:pt x="3053" y="199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6" name="path 2986"/>
          <p:cNvSpPr/>
          <p:nvPr/>
        </p:nvSpPr>
        <p:spPr>
          <a:xfrm>
            <a:off x="6997827" y="3209544"/>
            <a:ext cx="1937384" cy="133095"/>
          </a:xfrm>
          <a:custGeom>
            <a:avLst/>
            <a:gdLst/>
            <a:ahLst/>
            <a:cxnLst/>
            <a:rect l="0" t="0" r="0" b="0"/>
            <a:pathLst>
              <a:path w="3050" h="209">
                <a:moveTo>
                  <a:pt x="3040" y="10"/>
                </a:moveTo>
                <a:cubicBezTo>
                  <a:pt x="3040" y="114"/>
                  <a:pt x="2956" y="199"/>
                  <a:pt x="2851" y="199"/>
                </a:cubicBezTo>
                <a:cubicBezTo>
                  <a:pt x="2851" y="199"/>
                  <a:pt x="2851" y="199"/>
                  <a:pt x="2851" y="199"/>
                </a:cubicBezTo>
                <a:lnTo>
                  <a:pt x="2851" y="199"/>
                </a:lnTo>
                <a:lnTo>
                  <a:pt x="199" y="199"/>
                </a:lnTo>
                <a:lnTo>
                  <a:pt x="199" y="199"/>
                </a:lnTo>
                <a:cubicBezTo>
                  <a:pt x="94" y="199"/>
                  <a:pt x="10" y="114"/>
                  <a:pt x="10" y="10"/>
                </a:cubicBezTo>
                <a:cubicBezTo>
                  <a:pt x="10" y="10"/>
                  <a:pt x="10" y="10"/>
                  <a:pt x="10" y="1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8" name="textbox 2988"/>
          <p:cNvSpPr/>
          <p:nvPr/>
        </p:nvSpPr>
        <p:spPr>
          <a:xfrm>
            <a:off x="7972729" y="2016048"/>
            <a:ext cx="975360" cy="292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90" name="path 2990"/>
          <p:cNvSpPr/>
          <p:nvPr/>
        </p:nvSpPr>
        <p:spPr>
          <a:xfrm>
            <a:off x="8800134" y="2126360"/>
            <a:ext cx="132968" cy="133096"/>
          </a:xfrm>
          <a:custGeom>
            <a:avLst/>
            <a:gdLst/>
            <a:ahLst/>
            <a:cxnLst/>
            <a:rect l="0" t="0" r="0" b="0"/>
            <a:pathLst>
              <a:path w="209" h="209">
                <a:moveTo>
                  <a:pt x="10" y="10"/>
                </a:moveTo>
                <a:cubicBezTo>
                  <a:pt x="114" y="10"/>
                  <a:pt x="199" y="94"/>
                  <a:pt x="199" y="199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92" name="textbox 2992"/>
          <p:cNvSpPr/>
          <p:nvPr/>
        </p:nvSpPr>
        <p:spPr>
          <a:xfrm>
            <a:off x="4019223" y="4700479"/>
            <a:ext cx="139573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组织能力建设四步骤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94" name="textbox 2994"/>
          <p:cNvSpPr/>
          <p:nvPr/>
        </p:nvSpPr>
        <p:spPr>
          <a:xfrm>
            <a:off x="3490747" y="2016048"/>
            <a:ext cx="478790" cy="292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96" name="path 2996"/>
          <p:cNvSpPr/>
          <p:nvPr/>
        </p:nvSpPr>
        <p:spPr>
          <a:xfrm>
            <a:off x="7548498" y="1862074"/>
            <a:ext cx="1322451" cy="76961"/>
          </a:xfrm>
          <a:custGeom>
            <a:avLst/>
            <a:gdLst/>
            <a:ahLst/>
            <a:cxnLst/>
            <a:rect l="0" t="0" r="0" b="0"/>
            <a:pathLst>
              <a:path w="2082" h="121">
                <a:moveTo>
                  <a:pt x="20" y="101"/>
                </a:moveTo>
                <a:cubicBezTo>
                  <a:pt x="20" y="56"/>
                  <a:pt x="56" y="20"/>
                  <a:pt x="101" y="20"/>
                </a:cubicBezTo>
                <a:cubicBezTo>
                  <a:pt x="101" y="20"/>
                  <a:pt x="101" y="20"/>
                  <a:pt x="101" y="20"/>
                </a:cubicBezTo>
                <a:lnTo>
                  <a:pt x="101" y="20"/>
                </a:lnTo>
                <a:lnTo>
                  <a:pt x="1981" y="20"/>
                </a:lnTo>
                <a:lnTo>
                  <a:pt x="1981" y="20"/>
                </a:lnTo>
                <a:cubicBezTo>
                  <a:pt x="2026" y="20"/>
                  <a:pt x="2062" y="56"/>
                  <a:pt x="2062" y="101"/>
                </a:cubicBezTo>
                <a:cubicBezTo>
                  <a:pt x="2062" y="101"/>
                  <a:pt x="2062" y="101"/>
                  <a:pt x="2062" y="101"/>
                </a:cubicBez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98" name="path 2998"/>
          <p:cNvSpPr/>
          <p:nvPr/>
        </p:nvSpPr>
        <p:spPr>
          <a:xfrm>
            <a:off x="3066033" y="1862074"/>
            <a:ext cx="1322450" cy="76961"/>
          </a:xfrm>
          <a:custGeom>
            <a:avLst/>
            <a:gdLst/>
            <a:ahLst/>
            <a:cxnLst/>
            <a:rect l="0" t="0" r="0" b="0"/>
            <a:pathLst>
              <a:path w="2082" h="121">
                <a:moveTo>
                  <a:pt x="20" y="101"/>
                </a:moveTo>
                <a:cubicBezTo>
                  <a:pt x="20" y="56"/>
                  <a:pt x="56" y="20"/>
                  <a:pt x="101" y="20"/>
                </a:cubicBezTo>
                <a:cubicBezTo>
                  <a:pt x="101" y="20"/>
                  <a:pt x="101" y="20"/>
                  <a:pt x="101" y="20"/>
                </a:cubicBezTo>
                <a:lnTo>
                  <a:pt x="101" y="20"/>
                </a:lnTo>
                <a:lnTo>
                  <a:pt x="1981" y="20"/>
                </a:lnTo>
                <a:lnTo>
                  <a:pt x="1981" y="20"/>
                </a:lnTo>
                <a:cubicBezTo>
                  <a:pt x="2026" y="20"/>
                  <a:pt x="2062" y="56"/>
                  <a:pt x="2062" y="101"/>
                </a:cubicBezTo>
                <a:cubicBezTo>
                  <a:pt x="2062" y="101"/>
                  <a:pt x="2062" y="101"/>
                  <a:pt x="2062" y="101"/>
                </a:cubicBezTo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00" name="path 3000"/>
          <p:cNvSpPr/>
          <p:nvPr/>
        </p:nvSpPr>
        <p:spPr>
          <a:xfrm>
            <a:off x="4449952" y="2126360"/>
            <a:ext cx="133096" cy="133096"/>
          </a:xfrm>
          <a:custGeom>
            <a:avLst/>
            <a:gdLst/>
            <a:ahLst/>
            <a:cxnLst/>
            <a:rect l="0" t="0" r="0" b="0"/>
            <a:pathLst>
              <a:path w="209" h="209">
                <a:moveTo>
                  <a:pt x="10" y="10"/>
                </a:moveTo>
                <a:cubicBezTo>
                  <a:pt x="114" y="10"/>
                  <a:pt x="199" y="94"/>
                  <a:pt x="199" y="199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2" name="rect 300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04" name="textbox 3004"/>
          <p:cNvSpPr/>
          <p:nvPr/>
        </p:nvSpPr>
        <p:spPr>
          <a:xfrm>
            <a:off x="4867249" y="2064518"/>
            <a:ext cx="3811904" cy="26308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940" algn="l" rtl="0" eaLnBrk="0">
              <a:lnSpc>
                <a:spcPts val="1845"/>
              </a:lnSpc>
            </a:pPr>
            <a:r>
              <a:rPr sz="1500" kern="0" spc="5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创业型企业及小微企业</a:t>
            </a:r>
            <a:r>
              <a:rPr sz="1200" kern="0" spc="5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——不建议引入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indent="13335" algn="l" rtl="0" eaLnBrk="0">
              <a:lnSpc>
                <a:spcPct val="101000"/>
              </a:lnSpc>
              <a:spcBef>
                <a:spcPts val="450"/>
              </a:spcBef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中小型企业</a:t>
            </a: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——可以适当引进e-PMS ，以提高效</a:t>
            </a:r>
            <a:r>
              <a:rPr sz="1200" kern="0" spc="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率，节约人工成本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100" indent="15875" algn="l" rtl="0" eaLnBrk="0">
              <a:lnSpc>
                <a:spcPct val="100000"/>
              </a:lnSpc>
              <a:spcBef>
                <a:spcPts val="455"/>
              </a:spcBef>
            </a:pPr>
            <a:r>
              <a:rPr sz="1500" kern="0" spc="1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大型企业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1200" kern="0" spc="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引进e-</a:t>
            </a: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PMS</a:t>
            </a:r>
            <a:r>
              <a:rPr sz="1200" kern="0" spc="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，企业可以</a:t>
            </a: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形成规模效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应，集成相关数据，这有助于减少企业管理成本，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</a:t>
            </a: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数据的真实性和准确性，进而增强企业的管理控制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力度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5240" algn="l" rtl="0" eaLnBrk="0">
              <a:lnSpc>
                <a:spcPct val="100000"/>
              </a:lnSpc>
              <a:spcBef>
                <a:spcPts val="0"/>
              </a:spcBef>
            </a:pPr>
            <a:r>
              <a:rPr sz="1500" kern="0" spc="30" dirty="0">
                <a:solidFill>
                  <a:srgbClr val="0070C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集团或多元化企业</a:t>
            </a:r>
            <a:r>
              <a:rPr sz="1200" kern="0" spc="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——实施信息化整合并确保</a:t>
            </a:r>
            <a:r>
              <a:rPr sz="1200" kern="0" spc="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数据的准确性以支持智能决策是</a:t>
            </a:r>
            <a:r>
              <a:rPr sz="1200" kern="0" spc="-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明智之选。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06" name="rect 3006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08" name="rect 3008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10" name="textbox 3010"/>
          <p:cNvSpPr/>
          <p:nvPr/>
        </p:nvSpPr>
        <p:spPr>
          <a:xfrm>
            <a:off x="385124" y="192115"/>
            <a:ext cx="8358505" cy="10801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第八章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战略解码的组织系</a:t>
            </a:r>
            <a:r>
              <a:rPr sz="15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46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信息系统支撑——建立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e-PMS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0" algn="l" rtl="0" eaLnBrk="0">
              <a:lnSpc>
                <a:spcPct val="8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电子化的绩效管理信息系统（ Electronic P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erformance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Management System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以下简称“e-PMS”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12" name="picture 3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3014" name="textbox 3014"/>
          <p:cNvSpPr/>
          <p:nvPr/>
        </p:nvSpPr>
        <p:spPr>
          <a:xfrm>
            <a:off x="515465" y="2126122"/>
            <a:ext cx="2969260" cy="19450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700" kern="0" spc="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★</a:t>
            </a:r>
            <a:r>
              <a:rPr sz="14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可以提升数据的真实性和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准确性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4345"/>
              </a:lnSpc>
            </a:pPr>
            <a:r>
              <a:rPr sz="1700" kern="0" spc="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★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可以提高决策速度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203000"/>
              </a:lnSpc>
              <a:spcBef>
                <a:spcPts val="5"/>
              </a:spcBef>
            </a:pPr>
            <a:r>
              <a:rPr sz="1700" kern="0" spc="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★</a:t>
            </a:r>
            <a:r>
              <a:rPr sz="14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可以节省人工成本，提高工作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★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可以保存组织数据资产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16" name="textbox 3016"/>
          <p:cNvSpPr/>
          <p:nvPr/>
        </p:nvSpPr>
        <p:spPr>
          <a:xfrm>
            <a:off x="5715000" y="1500124"/>
            <a:ext cx="2143125" cy="2857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4475" algn="l" rtl="0" eaLnBrk="0">
              <a:lnSpc>
                <a:spcPct val="98000"/>
              </a:lnSpc>
            </a:pP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什么时候引进e-PMS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18" name="textbox 3018"/>
          <p:cNvSpPr/>
          <p:nvPr/>
        </p:nvSpPr>
        <p:spPr>
          <a:xfrm>
            <a:off x="1142974" y="1500124"/>
            <a:ext cx="2143125" cy="285750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4010" algn="l" rtl="0" eaLnBrk="0">
              <a:lnSpc>
                <a:spcPct val="98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建立e-PMS的好处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20" name="path 3020"/>
          <p:cNvSpPr/>
          <p:nvPr/>
        </p:nvSpPr>
        <p:spPr>
          <a:xfrm>
            <a:off x="4279900" y="1500121"/>
            <a:ext cx="14223" cy="3286206"/>
          </a:xfrm>
          <a:custGeom>
            <a:avLst/>
            <a:gdLst/>
            <a:ahLst/>
            <a:cxnLst/>
            <a:rect l="0" t="0" r="0" b="0"/>
            <a:pathLst>
              <a:path w="22" h="5175">
                <a:moveTo>
                  <a:pt x="12" y="0"/>
                </a:moveTo>
                <a:lnTo>
                  <a:pt x="10" y="5175"/>
                </a:lnTo>
              </a:path>
            </a:pathLst>
          </a:custGeom>
          <a:noFill/>
          <a:ln w="12700" cap="flat">
            <a:solidFill>
              <a:srgbClr val="262626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rect 30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24" name="textbox 3024"/>
          <p:cNvSpPr/>
          <p:nvPr/>
        </p:nvSpPr>
        <p:spPr>
          <a:xfrm>
            <a:off x="5844098" y="1476311"/>
            <a:ext cx="3105785" cy="31000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5090" algn="l" rtl="0" eaLnBrk="0">
              <a:lnSpc>
                <a:spcPct val="99000"/>
              </a:lnSpc>
            </a:pPr>
            <a:r>
              <a:rPr sz="1500" b="1" u="sng" kern="0" spc="0" dirty="0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获得企</a:t>
            </a:r>
            <a:r>
              <a:rPr sz="1500" b="1" kern="0" spc="0" dirty="0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业一把手的认同</a:t>
            </a:r>
            <a:r>
              <a:rPr sz="1500" b="1" kern="0" spc="-10" dirty="0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不支持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1270" algn="l" rtl="0" eaLnBrk="0">
              <a:lnSpc>
                <a:spcPct val="140000"/>
              </a:lnSpc>
              <a:spcBef>
                <a:spcPts val="330"/>
              </a:spcBef>
            </a:pP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企业一抂手是否真正理解幵认同战略解码的理念</a:t>
            </a:r>
            <a:r>
              <a:rPr sz="11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决定了战略解码能否顺利导入幵取得实效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310" algn="l" rtl="0" eaLnBrk="0">
              <a:lnSpc>
                <a:spcPct val="97000"/>
              </a:lnSpc>
              <a:spcBef>
                <a:spcPts val="460"/>
              </a:spcBef>
            </a:pPr>
            <a:r>
              <a:rPr sz="1500" b="1" u="sng" kern="0" spc="-10" dirty="0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选择恰</a:t>
            </a:r>
            <a:r>
              <a:rPr sz="1500" b="1" kern="0" spc="-10" dirty="0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当的时机不地点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4455" algn="l" rtl="0" eaLnBrk="0">
              <a:lnSpc>
                <a:spcPct val="98000"/>
              </a:lnSpc>
              <a:spcBef>
                <a:spcPts val="340"/>
              </a:spcBef>
            </a:pP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在恰当的时机不地点打响战役对最终战局有着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0805" indent="-5080" algn="l" rtl="0" eaLnBrk="0">
              <a:lnSpc>
                <a:spcPct val="139000"/>
              </a:lnSpc>
              <a:spcBef>
                <a:spcPts val="290"/>
              </a:spcBef>
            </a:pP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重要的影响，能够对战略落地起到“亊半功</a:t>
            </a:r>
            <a:r>
              <a:rPr sz="11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倍”   </a:t>
            </a:r>
            <a:r>
              <a:rPr sz="11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的效果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26" name="textbox 3026"/>
          <p:cNvSpPr/>
          <p:nvPr/>
        </p:nvSpPr>
        <p:spPr>
          <a:xfrm>
            <a:off x="342483" y="1479169"/>
            <a:ext cx="2807335" cy="3168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5095" algn="l" rtl="0" eaLnBrk="0">
              <a:lnSpc>
                <a:spcPct val="97000"/>
              </a:lnSpc>
            </a:pPr>
            <a:r>
              <a:rPr sz="1500" b="1" kern="0" spc="-20" dirty="0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坚持RA</a:t>
            </a:r>
            <a:r>
              <a:rPr sz="1500" b="1" u="sng" kern="0" spc="-20" dirty="0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CE原则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820" indent="12700" algn="l" rtl="0" eaLnBrk="0">
              <a:lnSpc>
                <a:spcPct val="143000"/>
              </a:lnSpc>
              <a:spcBef>
                <a:spcPts val="330"/>
              </a:spcBef>
            </a:pP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RACE原则所包含的</a:t>
            </a:r>
            <a:r>
              <a:rPr sz="11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4大因素、14个子因素，</a:t>
            </a: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是确保战略有效执行的关键影响因素，也      </a:t>
            </a: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是判断战略解码能否成功开展的衡量标尺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6785" algn="l" rtl="0" eaLnBrk="0">
              <a:lnSpc>
                <a:spcPct val="97000"/>
              </a:lnSpc>
              <a:spcBef>
                <a:spcPts val="455"/>
              </a:spcBef>
            </a:pPr>
            <a:r>
              <a:rPr sz="1500" b="1" kern="0" spc="-10" dirty="0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不绩效管理有</a:t>
            </a:r>
            <a:r>
              <a:rPr sz="1500" b="1" u="sng" kern="0" spc="-10" dirty="0">
                <a:solidFill>
                  <a:srgbClr val="1F1F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效联结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0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indent="-2540" algn="l" rtl="0" eaLnBrk="0">
              <a:lnSpc>
                <a:spcPct val="143000"/>
              </a:lnSpc>
              <a:spcBef>
                <a:spcPts val="0"/>
              </a:spcBef>
            </a:pP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确保战略解码得以成功的一个要诀就是让       战</a:t>
            </a: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略解码不绩效管理有效联结，将战略</a:t>
            </a:r>
            <a:r>
              <a:rPr sz="11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1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长期目标分解成阶段性行动丼措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98" name="group 298"/>
          <p:cNvGrpSpPr/>
          <p:nvPr/>
        </p:nvGrpSpPr>
        <p:grpSpPr>
          <a:xfrm rot="21600000">
            <a:off x="3171285" y="1730851"/>
            <a:ext cx="2561526" cy="2561516"/>
            <a:chOff x="0" y="0"/>
            <a:chExt cx="2561526" cy="2561516"/>
          </a:xfrm>
        </p:grpSpPr>
        <p:sp>
          <p:nvSpPr>
            <p:cNvPr id="3028" name="path 3028"/>
            <p:cNvSpPr/>
            <p:nvPr/>
          </p:nvSpPr>
          <p:spPr>
            <a:xfrm>
              <a:off x="31908" y="31908"/>
              <a:ext cx="2497708" cy="1034034"/>
            </a:xfrm>
            <a:custGeom>
              <a:avLst/>
              <a:gdLst/>
              <a:ahLst/>
              <a:cxnLst/>
              <a:rect l="0" t="0" r="0" b="0"/>
              <a:pathLst>
                <a:path w="3933" h="1628">
                  <a:moveTo>
                    <a:pt x="3378" y="554"/>
                  </a:moveTo>
                  <a:cubicBezTo>
                    <a:pt x="3671" y="847"/>
                    <a:pt x="3853" y="1207"/>
                    <a:pt x="3927" y="1585"/>
                  </a:cubicBezTo>
                  <a:lnTo>
                    <a:pt x="3933" y="1628"/>
                  </a:lnTo>
                  <a:lnTo>
                    <a:pt x="3885" y="1627"/>
                  </a:lnTo>
                  <a:cubicBezTo>
                    <a:pt x="3465" y="1596"/>
                    <a:pt x="3079" y="1438"/>
                    <a:pt x="2787" y="1146"/>
                  </a:cubicBezTo>
                  <a:cubicBezTo>
                    <a:pt x="2494" y="853"/>
                    <a:pt x="2336" y="468"/>
                    <a:pt x="2306" y="48"/>
                  </a:cubicBezTo>
                  <a:lnTo>
                    <a:pt x="2305" y="0"/>
                  </a:lnTo>
                  <a:lnTo>
                    <a:pt x="2348" y="6"/>
                  </a:lnTo>
                  <a:cubicBezTo>
                    <a:pt x="2725" y="79"/>
                    <a:pt x="3086" y="262"/>
                    <a:pt x="3378" y="554"/>
                  </a:cubicBezTo>
                </a:path>
                <a:path w="3933" h="1628">
                  <a:moveTo>
                    <a:pt x="1628" y="0"/>
                  </a:moveTo>
                  <a:lnTo>
                    <a:pt x="1627" y="48"/>
                  </a:lnTo>
                  <a:cubicBezTo>
                    <a:pt x="1596" y="468"/>
                    <a:pt x="1438" y="853"/>
                    <a:pt x="1146" y="1146"/>
                  </a:cubicBezTo>
                  <a:cubicBezTo>
                    <a:pt x="853" y="1438"/>
                    <a:pt x="468" y="1596"/>
                    <a:pt x="48" y="1627"/>
                  </a:cubicBezTo>
                  <a:lnTo>
                    <a:pt x="0" y="1628"/>
                  </a:lnTo>
                  <a:lnTo>
                    <a:pt x="6" y="1585"/>
                  </a:lnTo>
                  <a:cubicBezTo>
                    <a:pt x="79" y="1207"/>
                    <a:pt x="262" y="847"/>
                    <a:pt x="554" y="554"/>
                  </a:cubicBezTo>
                  <a:cubicBezTo>
                    <a:pt x="847" y="262"/>
                    <a:pt x="1207" y="79"/>
                    <a:pt x="1585" y="6"/>
                  </a:cubicBezTo>
                  <a:lnTo>
                    <a:pt x="1628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30" name="path 3030"/>
            <p:cNvSpPr/>
            <p:nvPr/>
          </p:nvSpPr>
          <p:spPr>
            <a:xfrm>
              <a:off x="19208" y="19208"/>
              <a:ext cx="1059434" cy="1059434"/>
            </a:xfrm>
            <a:custGeom>
              <a:avLst/>
              <a:gdLst/>
              <a:ahLst/>
              <a:cxnLst/>
              <a:rect l="0" t="0" r="0" b="0"/>
              <a:pathLst>
                <a:path w="1668" h="1668">
                  <a:moveTo>
                    <a:pt x="1648" y="20"/>
                  </a:moveTo>
                  <a:lnTo>
                    <a:pt x="1647" y="68"/>
                  </a:lnTo>
                  <a:cubicBezTo>
                    <a:pt x="1616" y="488"/>
                    <a:pt x="1458" y="873"/>
                    <a:pt x="1166" y="1166"/>
                  </a:cubicBezTo>
                  <a:cubicBezTo>
                    <a:pt x="873" y="1458"/>
                    <a:pt x="488" y="1616"/>
                    <a:pt x="68" y="1647"/>
                  </a:cubicBezTo>
                  <a:lnTo>
                    <a:pt x="20" y="1648"/>
                  </a:lnTo>
                  <a:lnTo>
                    <a:pt x="26" y="1605"/>
                  </a:lnTo>
                  <a:cubicBezTo>
                    <a:pt x="99" y="1227"/>
                    <a:pt x="282" y="867"/>
                    <a:pt x="574" y="574"/>
                  </a:cubicBezTo>
                  <a:cubicBezTo>
                    <a:pt x="867" y="282"/>
                    <a:pt x="1227" y="99"/>
                    <a:pt x="1605" y="26"/>
                  </a:cubicBezTo>
                  <a:lnTo>
                    <a:pt x="1648" y="20"/>
                  </a:lnTo>
                  <a:close/>
                </a:path>
              </a:pathLst>
            </a:custGeom>
            <a:noFill/>
            <a:ln w="254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32" name="path 3032"/>
            <p:cNvSpPr/>
            <p:nvPr/>
          </p:nvSpPr>
          <p:spPr>
            <a:xfrm>
              <a:off x="1495583" y="1495583"/>
              <a:ext cx="1034033" cy="1033970"/>
            </a:xfrm>
            <a:custGeom>
              <a:avLst/>
              <a:gdLst/>
              <a:ahLst/>
              <a:cxnLst/>
              <a:rect l="0" t="0" r="0" b="0"/>
              <a:pathLst>
                <a:path w="1628" h="1628">
                  <a:moveTo>
                    <a:pt x="1628" y="0"/>
                  </a:moveTo>
                  <a:lnTo>
                    <a:pt x="1622" y="42"/>
                  </a:lnTo>
                  <a:cubicBezTo>
                    <a:pt x="1548" y="420"/>
                    <a:pt x="1366" y="781"/>
                    <a:pt x="1073" y="1073"/>
                  </a:cubicBezTo>
                  <a:cubicBezTo>
                    <a:pt x="781" y="1366"/>
                    <a:pt x="420" y="1548"/>
                    <a:pt x="43" y="1622"/>
                  </a:cubicBezTo>
                  <a:lnTo>
                    <a:pt x="0" y="1628"/>
                  </a:lnTo>
                  <a:lnTo>
                    <a:pt x="1" y="1580"/>
                  </a:lnTo>
                  <a:cubicBezTo>
                    <a:pt x="31" y="1159"/>
                    <a:pt x="189" y="774"/>
                    <a:pt x="482" y="482"/>
                  </a:cubicBezTo>
                  <a:cubicBezTo>
                    <a:pt x="774" y="189"/>
                    <a:pt x="1160" y="31"/>
                    <a:pt x="1580" y="1"/>
                  </a:cubicBezTo>
                  <a:lnTo>
                    <a:pt x="1628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34" name="path 3034"/>
            <p:cNvSpPr/>
            <p:nvPr/>
          </p:nvSpPr>
          <p:spPr>
            <a:xfrm>
              <a:off x="1482883" y="1482883"/>
              <a:ext cx="1059433" cy="1059370"/>
            </a:xfrm>
            <a:custGeom>
              <a:avLst/>
              <a:gdLst/>
              <a:ahLst/>
              <a:cxnLst/>
              <a:rect l="0" t="0" r="0" b="0"/>
              <a:pathLst>
                <a:path w="1668" h="1668">
                  <a:moveTo>
                    <a:pt x="1648" y="20"/>
                  </a:moveTo>
                  <a:lnTo>
                    <a:pt x="1642" y="62"/>
                  </a:lnTo>
                  <a:cubicBezTo>
                    <a:pt x="1568" y="440"/>
                    <a:pt x="1386" y="801"/>
                    <a:pt x="1093" y="1093"/>
                  </a:cubicBezTo>
                  <a:cubicBezTo>
                    <a:pt x="801" y="1386"/>
                    <a:pt x="440" y="1568"/>
                    <a:pt x="63" y="1642"/>
                  </a:cubicBezTo>
                  <a:lnTo>
                    <a:pt x="20" y="1648"/>
                  </a:lnTo>
                  <a:lnTo>
                    <a:pt x="21" y="1600"/>
                  </a:lnTo>
                  <a:cubicBezTo>
                    <a:pt x="51" y="1179"/>
                    <a:pt x="209" y="794"/>
                    <a:pt x="502" y="502"/>
                  </a:cubicBezTo>
                  <a:cubicBezTo>
                    <a:pt x="794" y="209"/>
                    <a:pt x="1180" y="51"/>
                    <a:pt x="1600" y="21"/>
                  </a:cubicBezTo>
                  <a:lnTo>
                    <a:pt x="1648" y="20"/>
                  </a:lnTo>
                  <a:close/>
                </a:path>
              </a:pathLst>
            </a:custGeom>
            <a:noFill/>
            <a:ln w="254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36" name="path 3036"/>
            <p:cNvSpPr/>
            <p:nvPr/>
          </p:nvSpPr>
          <p:spPr>
            <a:xfrm>
              <a:off x="31908" y="1495583"/>
              <a:ext cx="1034034" cy="1033970"/>
            </a:xfrm>
            <a:custGeom>
              <a:avLst/>
              <a:gdLst/>
              <a:ahLst/>
              <a:cxnLst/>
              <a:rect l="0" t="0" r="0" b="0"/>
              <a:pathLst>
                <a:path w="1628" h="1628">
                  <a:moveTo>
                    <a:pt x="1146" y="482"/>
                  </a:moveTo>
                  <a:cubicBezTo>
                    <a:pt x="1438" y="774"/>
                    <a:pt x="1596" y="1159"/>
                    <a:pt x="1627" y="1580"/>
                  </a:cubicBezTo>
                  <a:lnTo>
                    <a:pt x="1628" y="1628"/>
                  </a:lnTo>
                  <a:lnTo>
                    <a:pt x="1585" y="1622"/>
                  </a:lnTo>
                  <a:cubicBezTo>
                    <a:pt x="1207" y="1548"/>
                    <a:pt x="847" y="1366"/>
                    <a:pt x="554" y="1073"/>
                  </a:cubicBezTo>
                  <a:cubicBezTo>
                    <a:pt x="262" y="781"/>
                    <a:pt x="79" y="420"/>
                    <a:pt x="6" y="42"/>
                  </a:cubicBezTo>
                  <a:lnTo>
                    <a:pt x="0" y="0"/>
                  </a:lnTo>
                  <a:lnTo>
                    <a:pt x="48" y="1"/>
                  </a:lnTo>
                  <a:cubicBezTo>
                    <a:pt x="468" y="31"/>
                    <a:pt x="853" y="189"/>
                    <a:pt x="1146" y="482"/>
                  </a:cubicBezTo>
                </a:path>
              </a:pathLst>
            </a:custGeom>
            <a:solidFill>
              <a:srgbClr val="0070C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38" name="path 3038"/>
            <p:cNvSpPr/>
            <p:nvPr/>
          </p:nvSpPr>
          <p:spPr>
            <a:xfrm>
              <a:off x="0" y="0"/>
              <a:ext cx="2561526" cy="2561516"/>
            </a:xfrm>
            <a:custGeom>
              <a:avLst/>
              <a:gdLst/>
              <a:ahLst/>
              <a:cxnLst/>
              <a:rect l="0" t="0" r="0" b="0"/>
              <a:pathLst>
                <a:path w="4033" h="4033">
                  <a:moveTo>
                    <a:pt x="604" y="604"/>
                  </a:moveTo>
                  <a:cubicBezTo>
                    <a:pt x="1384" y="-174"/>
                    <a:pt x="2649" y="-174"/>
                    <a:pt x="3429" y="604"/>
                  </a:cubicBezTo>
                  <a:cubicBezTo>
                    <a:pt x="3429" y="604"/>
                    <a:pt x="3429" y="604"/>
                    <a:pt x="3429" y="604"/>
                  </a:cubicBezTo>
                  <a:lnTo>
                    <a:pt x="3429" y="604"/>
                  </a:lnTo>
                  <a:cubicBezTo>
                    <a:pt x="4208" y="1384"/>
                    <a:pt x="4208" y="2649"/>
                    <a:pt x="3429" y="3428"/>
                  </a:cubicBezTo>
                  <a:cubicBezTo>
                    <a:pt x="3429" y="3428"/>
                    <a:pt x="3429" y="3428"/>
                    <a:pt x="3429" y="3428"/>
                  </a:cubicBezTo>
                  <a:lnTo>
                    <a:pt x="3429" y="3428"/>
                  </a:lnTo>
                  <a:cubicBezTo>
                    <a:pt x="2649" y="4208"/>
                    <a:pt x="1384" y="4208"/>
                    <a:pt x="604" y="3428"/>
                  </a:cubicBezTo>
                  <a:cubicBezTo>
                    <a:pt x="604" y="3428"/>
                    <a:pt x="604" y="3428"/>
                    <a:pt x="604" y="3428"/>
                  </a:cubicBezTo>
                  <a:lnTo>
                    <a:pt x="604" y="3428"/>
                  </a:lnTo>
                  <a:cubicBezTo>
                    <a:pt x="-174" y="2649"/>
                    <a:pt x="-174" y="1384"/>
                    <a:pt x="604" y="604"/>
                  </a:cubicBezTo>
                  <a:cubicBezTo>
                    <a:pt x="604" y="604"/>
                    <a:pt x="604" y="604"/>
                    <a:pt x="604" y="604"/>
                  </a:cubicBezTo>
                </a:path>
              </a:pathLst>
            </a:custGeom>
            <a:noFill/>
            <a:ln w="25400" cap="flat">
              <a:solidFill>
                <a:srgbClr val="0070C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40" name="path 3040"/>
            <p:cNvSpPr/>
            <p:nvPr/>
          </p:nvSpPr>
          <p:spPr>
            <a:xfrm>
              <a:off x="436912" y="443515"/>
              <a:ext cx="1687702" cy="1681098"/>
            </a:xfrm>
            <a:custGeom>
              <a:avLst/>
              <a:gdLst/>
              <a:ahLst/>
              <a:cxnLst/>
              <a:rect l="0" t="0" r="0" b="0"/>
              <a:pathLst>
                <a:path w="2657" h="2647">
                  <a:moveTo>
                    <a:pt x="99" y="2515"/>
                  </a:moveTo>
                  <a:lnTo>
                    <a:pt x="325" y="2515"/>
                  </a:lnTo>
                  <a:cubicBezTo>
                    <a:pt x="333" y="2515"/>
                    <a:pt x="340" y="2522"/>
                    <a:pt x="340" y="2530"/>
                  </a:cubicBezTo>
                  <a:cubicBezTo>
                    <a:pt x="340" y="2537"/>
                    <a:pt x="333" y="2544"/>
                    <a:pt x="325" y="2544"/>
                  </a:cubicBezTo>
                  <a:lnTo>
                    <a:pt x="99" y="2544"/>
                  </a:lnTo>
                  <a:cubicBezTo>
                    <a:pt x="91" y="2544"/>
                    <a:pt x="84" y="2537"/>
                    <a:pt x="84" y="2530"/>
                  </a:cubicBezTo>
                  <a:cubicBezTo>
                    <a:pt x="84" y="2522"/>
                    <a:pt x="91" y="2515"/>
                    <a:pt x="99" y="2515"/>
                  </a:cubicBezTo>
                  <a:moveTo>
                    <a:pt x="99" y="2422"/>
                  </a:moveTo>
                  <a:lnTo>
                    <a:pt x="212" y="2422"/>
                  </a:lnTo>
                  <a:cubicBezTo>
                    <a:pt x="220" y="2422"/>
                    <a:pt x="226" y="2429"/>
                    <a:pt x="226" y="2436"/>
                  </a:cubicBezTo>
                  <a:cubicBezTo>
                    <a:pt x="226" y="2444"/>
                    <a:pt x="220" y="2451"/>
                    <a:pt x="212" y="2451"/>
                  </a:cubicBezTo>
                  <a:lnTo>
                    <a:pt x="99" y="2451"/>
                  </a:lnTo>
                  <a:cubicBezTo>
                    <a:pt x="91" y="2451"/>
                    <a:pt x="84" y="2444"/>
                    <a:pt x="84" y="2436"/>
                  </a:cubicBezTo>
                  <a:cubicBezTo>
                    <a:pt x="84" y="2429"/>
                    <a:pt x="91" y="2422"/>
                    <a:pt x="99" y="2422"/>
                  </a:cubicBezTo>
                  <a:moveTo>
                    <a:pt x="99" y="2329"/>
                  </a:moveTo>
                  <a:lnTo>
                    <a:pt x="325" y="2329"/>
                  </a:lnTo>
                  <a:cubicBezTo>
                    <a:pt x="333" y="2329"/>
                    <a:pt x="340" y="2335"/>
                    <a:pt x="340" y="2343"/>
                  </a:cubicBezTo>
                  <a:cubicBezTo>
                    <a:pt x="340" y="2351"/>
                    <a:pt x="333" y="2357"/>
                    <a:pt x="325" y="2357"/>
                  </a:cubicBezTo>
                  <a:lnTo>
                    <a:pt x="99" y="2357"/>
                  </a:lnTo>
                  <a:cubicBezTo>
                    <a:pt x="91" y="2357"/>
                    <a:pt x="84" y="2351"/>
                    <a:pt x="84" y="2343"/>
                  </a:cubicBezTo>
                  <a:cubicBezTo>
                    <a:pt x="84" y="2335"/>
                    <a:pt x="91" y="2329"/>
                    <a:pt x="99" y="2329"/>
                  </a:cubicBezTo>
                  <a:moveTo>
                    <a:pt x="70" y="2250"/>
                  </a:moveTo>
                  <a:cubicBezTo>
                    <a:pt x="47" y="2250"/>
                    <a:pt x="28" y="2269"/>
                    <a:pt x="28" y="2292"/>
                  </a:cubicBezTo>
                  <a:lnTo>
                    <a:pt x="28" y="2576"/>
                  </a:lnTo>
                  <a:cubicBezTo>
                    <a:pt x="28" y="2600"/>
                    <a:pt x="47" y="2618"/>
                    <a:pt x="70" y="2618"/>
                  </a:cubicBezTo>
                  <a:lnTo>
                    <a:pt x="354" y="2618"/>
                  </a:lnTo>
                  <a:cubicBezTo>
                    <a:pt x="377" y="2618"/>
                    <a:pt x="396" y="2600"/>
                    <a:pt x="396" y="2576"/>
                  </a:cubicBezTo>
                  <a:lnTo>
                    <a:pt x="396" y="2292"/>
                  </a:lnTo>
                  <a:cubicBezTo>
                    <a:pt x="396" y="2269"/>
                    <a:pt x="377" y="2250"/>
                    <a:pt x="354" y="2250"/>
                  </a:cubicBezTo>
                  <a:lnTo>
                    <a:pt x="70" y="2250"/>
                  </a:lnTo>
                  <a:close/>
                  <a:moveTo>
                    <a:pt x="70" y="2222"/>
                  </a:moveTo>
                  <a:lnTo>
                    <a:pt x="354" y="2222"/>
                  </a:lnTo>
                  <a:cubicBezTo>
                    <a:pt x="393" y="2222"/>
                    <a:pt x="425" y="2253"/>
                    <a:pt x="425" y="2292"/>
                  </a:cubicBezTo>
                  <a:lnTo>
                    <a:pt x="425" y="2576"/>
                  </a:lnTo>
                  <a:cubicBezTo>
                    <a:pt x="425" y="2615"/>
                    <a:pt x="393" y="2647"/>
                    <a:pt x="354" y="2647"/>
                  </a:cubicBezTo>
                  <a:lnTo>
                    <a:pt x="70" y="2647"/>
                  </a:lnTo>
                  <a:cubicBezTo>
                    <a:pt x="31" y="2647"/>
                    <a:pt x="0" y="2615"/>
                    <a:pt x="0" y="2576"/>
                  </a:cubicBezTo>
                  <a:lnTo>
                    <a:pt x="0" y="2292"/>
                  </a:lnTo>
                  <a:cubicBezTo>
                    <a:pt x="0" y="2253"/>
                    <a:pt x="31" y="2222"/>
                    <a:pt x="70" y="2222"/>
                  </a:cubicBezTo>
                </a:path>
                <a:path w="2657" h="2647">
                  <a:moveTo>
                    <a:pt x="356" y="18"/>
                  </a:moveTo>
                  <a:lnTo>
                    <a:pt x="68" y="18"/>
                  </a:lnTo>
                  <a:cubicBezTo>
                    <a:pt x="30" y="18"/>
                    <a:pt x="0" y="48"/>
                    <a:pt x="0" y="86"/>
                  </a:cubicBezTo>
                  <a:lnTo>
                    <a:pt x="0" y="238"/>
                  </a:lnTo>
                  <a:cubicBezTo>
                    <a:pt x="0" y="276"/>
                    <a:pt x="30" y="307"/>
                    <a:pt x="68" y="307"/>
                  </a:cubicBezTo>
                  <a:lnTo>
                    <a:pt x="356" y="307"/>
                  </a:lnTo>
                  <a:cubicBezTo>
                    <a:pt x="394" y="307"/>
                    <a:pt x="425" y="276"/>
                    <a:pt x="424" y="238"/>
                  </a:cubicBezTo>
                  <a:lnTo>
                    <a:pt x="424" y="86"/>
                  </a:lnTo>
                  <a:cubicBezTo>
                    <a:pt x="424" y="48"/>
                    <a:pt x="394" y="18"/>
                    <a:pt x="356" y="18"/>
                  </a:cubicBezTo>
                  <a:moveTo>
                    <a:pt x="68" y="43"/>
                  </a:moveTo>
                  <a:lnTo>
                    <a:pt x="356" y="43"/>
                  </a:lnTo>
                  <a:cubicBezTo>
                    <a:pt x="380" y="43"/>
                    <a:pt x="399" y="62"/>
                    <a:pt x="399" y="86"/>
                  </a:cubicBezTo>
                  <a:lnTo>
                    <a:pt x="399" y="226"/>
                  </a:lnTo>
                  <a:lnTo>
                    <a:pt x="25" y="226"/>
                  </a:lnTo>
                  <a:lnTo>
                    <a:pt x="25" y="86"/>
                  </a:lnTo>
                  <a:cubicBezTo>
                    <a:pt x="25" y="62"/>
                    <a:pt x="44" y="43"/>
                    <a:pt x="68" y="43"/>
                  </a:cubicBezTo>
                  <a:moveTo>
                    <a:pt x="356" y="281"/>
                  </a:moveTo>
                  <a:lnTo>
                    <a:pt x="68" y="281"/>
                  </a:lnTo>
                  <a:cubicBezTo>
                    <a:pt x="49" y="281"/>
                    <a:pt x="33" y="269"/>
                    <a:pt x="27" y="251"/>
                  </a:cubicBezTo>
                  <a:lnTo>
                    <a:pt x="396" y="251"/>
                  </a:lnTo>
                  <a:cubicBezTo>
                    <a:pt x="391" y="269"/>
                    <a:pt x="375" y="281"/>
                    <a:pt x="356" y="281"/>
                  </a:cubicBezTo>
                  <a:moveTo>
                    <a:pt x="345" y="363"/>
                  </a:moveTo>
                  <a:lnTo>
                    <a:pt x="223" y="363"/>
                  </a:lnTo>
                  <a:lnTo>
                    <a:pt x="223" y="330"/>
                  </a:lnTo>
                  <a:cubicBezTo>
                    <a:pt x="223" y="324"/>
                    <a:pt x="218" y="319"/>
                    <a:pt x="212" y="319"/>
                  </a:cubicBezTo>
                  <a:cubicBezTo>
                    <a:pt x="206" y="319"/>
                    <a:pt x="201" y="324"/>
                    <a:pt x="201" y="330"/>
                  </a:cubicBezTo>
                  <a:lnTo>
                    <a:pt x="201" y="363"/>
                  </a:lnTo>
                  <a:lnTo>
                    <a:pt x="79" y="363"/>
                  </a:lnTo>
                  <a:cubicBezTo>
                    <a:pt x="73" y="363"/>
                    <a:pt x="68" y="368"/>
                    <a:pt x="68" y="375"/>
                  </a:cubicBezTo>
                  <a:cubicBezTo>
                    <a:pt x="68" y="381"/>
                    <a:pt x="73" y="386"/>
                    <a:pt x="79" y="386"/>
                  </a:cubicBezTo>
                  <a:lnTo>
                    <a:pt x="345" y="386"/>
                  </a:lnTo>
                  <a:cubicBezTo>
                    <a:pt x="351" y="386"/>
                    <a:pt x="356" y="381"/>
                    <a:pt x="356" y="375"/>
                  </a:cubicBezTo>
                  <a:cubicBezTo>
                    <a:pt x="356" y="368"/>
                    <a:pt x="351" y="363"/>
                    <a:pt x="345" y="363"/>
                  </a:cubicBezTo>
                </a:path>
                <a:path w="2657" h="2647">
                  <a:moveTo>
                    <a:pt x="2611" y="2324"/>
                  </a:moveTo>
                  <a:lnTo>
                    <a:pt x="2419" y="2518"/>
                  </a:lnTo>
                  <a:lnTo>
                    <a:pt x="2359" y="2462"/>
                  </a:lnTo>
                  <a:lnTo>
                    <a:pt x="2551" y="2268"/>
                  </a:lnTo>
                  <a:lnTo>
                    <a:pt x="2611" y="2324"/>
                  </a:lnTo>
                  <a:close/>
                  <a:moveTo>
                    <a:pt x="2345" y="2476"/>
                  </a:moveTo>
                  <a:lnTo>
                    <a:pt x="2403" y="2532"/>
                  </a:lnTo>
                  <a:lnTo>
                    <a:pt x="2317" y="2562"/>
                  </a:lnTo>
                  <a:lnTo>
                    <a:pt x="2345" y="2476"/>
                  </a:lnTo>
                  <a:close/>
                  <a:moveTo>
                    <a:pt x="2625" y="2310"/>
                  </a:moveTo>
                  <a:lnTo>
                    <a:pt x="2566" y="2254"/>
                  </a:lnTo>
                  <a:lnTo>
                    <a:pt x="2584" y="2236"/>
                  </a:lnTo>
                  <a:cubicBezTo>
                    <a:pt x="2598" y="2222"/>
                    <a:pt x="2621" y="2222"/>
                    <a:pt x="2635" y="2236"/>
                  </a:cubicBezTo>
                  <a:lnTo>
                    <a:pt x="2642" y="2243"/>
                  </a:lnTo>
                  <a:cubicBezTo>
                    <a:pt x="2656" y="2257"/>
                    <a:pt x="2656" y="2279"/>
                    <a:pt x="2642" y="2293"/>
                  </a:cubicBezTo>
                  <a:lnTo>
                    <a:pt x="2625" y="2310"/>
                  </a:lnTo>
                  <a:close/>
                  <a:moveTo>
                    <a:pt x="2600" y="2647"/>
                  </a:moveTo>
                  <a:lnTo>
                    <a:pt x="2289" y="2647"/>
                  </a:lnTo>
                  <a:cubicBezTo>
                    <a:pt x="2257" y="2647"/>
                    <a:pt x="2232" y="2621"/>
                    <a:pt x="2232" y="2590"/>
                  </a:cubicBezTo>
                  <a:lnTo>
                    <a:pt x="2232" y="2278"/>
                  </a:lnTo>
                  <a:cubicBezTo>
                    <a:pt x="2232" y="2247"/>
                    <a:pt x="2257" y="2222"/>
                    <a:pt x="2289" y="2222"/>
                  </a:cubicBezTo>
                  <a:lnTo>
                    <a:pt x="2494" y="2222"/>
                  </a:lnTo>
                  <a:cubicBezTo>
                    <a:pt x="2498" y="2222"/>
                    <a:pt x="2501" y="2225"/>
                    <a:pt x="2501" y="2229"/>
                  </a:cubicBezTo>
                  <a:lnTo>
                    <a:pt x="2501" y="2242"/>
                  </a:lnTo>
                  <a:cubicBezTo>
                    <a:pt x="2501" y="2246"/>
                    <a:pt x="2498" y="2249"/>
                    <a:pt x="2494" y="2249"/>
                  </a:cubicBezTo>
                  <a:lnTo>
                    <a:pt x="2302" y="2249"/>
                  </a:lnTo>
                  <a:cubicBezTo>
                    <a:pt x="2279" y="2250"/>
                    <a:pt x="2260" y="2269"/>
                    <a:pt x="2260" y="2292"/>
                  </a:cubicBezTo>
                  <a:lnTo>
                    <a:pt x="2260" y="2576"/>
                  </a:lnTo>
                  <a:cubicBezTo>
                    <a:pt x="2260" y="2599"/>
                    <a:pt x="2280" y="2618"/>
                    <a:pt x="2303" y="2618"/>
                  </a:cubicBezTo>
                  <a:lnTo>
                    <a:pt x="2586" y="2618"/>
                  </a:lnTo>
                  <a:cubicBezTo>
                    <a:pt x="2610" y="2618"/>
                    <a:pt x="2629" y="2599"/>
                    <a:pt x="2629" y="2576"/>
                  </a:cubicBezTo>
                  <a:lnTo>
                    <a:pt x="2629" y="2384"/>
                  </a:lnTo>
                  <a:cubicBezTo>
                    <a:pt x="2629" y="2380"/>
                    <a:pt x="2632" y="2377"/>
                    <a:pt x="2636" y="2377"/>
                  </a:cubicBezTo>
                  <a:lnTo>
                    <a:pt x="2650" y="2377"/>
                  </a:lnTo>
                  <a:cubicBezTo>
                    <a:pt x="2653" y="2377"/>
                    <a:pt x="2657" y="2380"/>
                    <a:pt x="2657" y="2384"/>
                  </a:cubicBezTo>
                  <a:lnTo>
                    <a:pt x="2657" y="2589"/>
                  </a:lnTo>
                  <a:cubicBezTo>
                    <a:pt x="2657" y="2621"/>
                    <a:pt x="2632" y="2647"/>
                    <a:pt x="2600" y="2647"/>
                  </a:cubicBezTo>
                  <a:lnTo>
                    <a:pt x="2600" y="2647"/>
                  </a:lnTo>
                  <a:close/>
                </a:path>
                <a:path w="2657" h="2647">
                  <a:moveTo>
                    <a:pt x="2502" y="222"/>
                  </a:moveTo>
                  <a:cubicBezTo>
                    <a:pt x="2510" y="222"/>
                    <a:pt x="2516" y="229"/>
                    <a:pt x="2516" y="236"/>
                  </a:cubicBezTo>
                  <a:lnTo>
                    <a:pt x="2516" y="321"/>
                  </a:lnTo>
                  <a:cubicBezTo>
                    <a:pt x="2516" y="329"/>
                    <a:pt x="2510" y="335"/>
                    <a:pt x="2502" y="335"/>
                  </a:cubicBezTo>
                  <a:cubicBezTo>
                    <a:pt x="2494" y="335"/>
                    <a:pt x="2488" y="329"/>
                    <a:pt x="2488" y="321"/>
                  </a:cubicBezTo>
                  <a:lnTo>
                    <a:pt x="2488" y="236"/>
                  </a:lnTo>
                  <a:cubicBezTo>
                    <a:pt x="2488" y="229"/>
                    <a:pt x="2494" y="222"/>
                    <a:pt x="2502" y="222"/>
                  </a:cubicBezTo>
                  <a:moveTo>
                    <a:pt x="2337" y="222"/>
                  </a:moveTo>
                  <a:cubicBezTo>
                    <a:pt x="2345" y="222"/>
                    <a:pt x="2351" y="229"/>
                    <a:pt x="2351" y="236"/>
                  </a:cubicBezTo>
                  <a:lnTo>
                    <a:pt x="2351" y="321"/>
                  </a:lnTo>
                  <a:cubicBezTo>
                    <a:pt x="2351" y="329"/>
                    <a:pt x="2345" y="335"/>
                    <a:pt x="2337" y="335"/>
                  </a:cubicBezTo>
                  <a:cubicBezTo>
                    <a:pt x="2330" y="335"/>
                    <a:pt x="2323" y="329"/>
                    <a:pt x="2323" y="321"/>
                  </a:cubicBezTo>
                  <a:lnTo>
                    <a:pt x="2323" y="236"/>
                  </a:lnTo>
                  <a:cubicBezTo>
                    <a:pt x="2323" y="229"/>
                    <a:pt x="2330" y="222"/>
                    <a:pt x="2337" y="222"/>
                  </a:cubicBezTo>
                  <a:moveTo>
                    <a:pt x="2584" y="165"/>
                  </a:moveTo>
                  <a:cubicBezTo>
                    <a:pt x="2592" y="165"/>
                    <a:pt x="2598" y="171"/>
                    <a:pt x="2598" y="178"/>
                  </a:cubicBezTo>
                  <a:lnTo>
                    <a:pt x="2598" y="321"/>
                  </a:lnTo>
                  <a:cubicBezTo>
                    <a:pt x="2598" y="329"/>
                    <a:pt x="2592" y="335"/>
                    <a:pt x="2584" y="335"/>
                  </a:cubicBezTo>
                  <a:cubicBezTo>
                    <a:pt x="2576" y="335"/>
                    <a:pt x="2570" y="329"/>
                    <a:pt x="2570" y="321"/>
                  </a:cubicBezTo>
                  <a:lnTo>
                    <a:pt x="2570" y="178"/>
                  </a:lnTo>
                  <a:cubicBezTo>
                    <a:pt x="2570" y="171"/>
                    <a:pt x="2576" y="165"/>
                    <a:pt x="2584" y="165"/>
                  </a:cubicBezTo>
                  <a:moveTo>
                    <a:pt x="2420" y="165"/>
                  </a:moveTo>
                  <a:cubicBezTo>
                    <a:pt x="2427" y="165"/>
                    <a:pt x="2433" y="171"/>
                    <a:pt x="2433" y="178"/>
                  </a:cubicBezTo>
                  <a:lnTo>
                    <a:pt x="2433" y="321"/>
                  </a:lnTo>
                  <a:cubicBezTo>
                    <a:pt x="2433" y="329"/>
                    <a:pt x="2427" y="335"/>
                    <a:pt x="2420" y="335"/>
                  </a:cubicBezTo>
                  <a:cubicBezTo>
                    <a:pt x="2412" y="335"/>
                    <a:pt x="2406" y="329"/>
                    <a:pt x="2406" y="321"/>
                  </a:cubicBezTo>
                  <a:lnTo>
                    <a:pt x="2406" y="178"/>
                  </a:lnTo>
                  <a:cubicBezTo>
                    <a:pt x="2406" y="171"/>
                    <a:pt x="2412" y="165"/>
                    <a:pt x="2420" y="165"/>
                  </a:cubicBezTo>
                  <a:moveTo>
                    <a:pt x="2420" y="41"/>
                  </a:moveTo>
                  <a:cubicBezTo>
                    <a:pt x="2423" y="41"/>
                    <a:pt x="2427" y="42"/>
                    <a:pt x="2430" y="45"/>
                  </a:cubicBezTo>
                  <a:lnTo>
                    <a:pt x="2497" y="121"/>
                  </a:lnTo>
                  <a:lnTo>
                    <a:pt x="2607" y="45"/>
                  </a:lnTo>
                  <a:cubicBezTo>
                    <a:pt x="2620" y="43"/>
                    <a:pt x="2628" y="55"/>
                    <a:pt x="2623" y="66"/>
                  </a:cubicBezTo>
                  <a:lnTo>
                    <a:pt x="2504" y="149"/>
                  </a:lnTo>
                  <a:cubicBezTo>
                    <a:pt x="2503" y="150"/>
                    <a:pt x="2502" y="151"/>
                    <a:pt x="2500" y="151"/>
                  </a:cubicBezTo>
                  <a:lnTo>
                    <a:pt x="2488" y="151"/>
                  </a:lnTo>
                  <a:cubicBezTo>
                    <a:pt x="2486" y="150"/>
                    <a:pt x="2485" y="149"/>
                    <a:pt x="2484" y="148"/>
                  </a:cubicBezTo>
                  <a:lnTo>
                    <a:pt x="2417" y="75"/>
                  </a:lnTo>
                  <a:lnTo>
                    <a:pt x="2303" y="155"/>
                  </a:lnTo>
                  <a:cubicBezTo>
                    <a:pt x="2295" y="160"/>
                    <a:pt x="2285" y="157"/>
                    <a:pt x="2280" y="150"/>
                  </a:cubicBezTo>
                  <a:cubicBezTo>
                    <a:pt x="2276" y="142"/>
                    <a:pt x="2278" y="132"/>
                    <a:pt x="2286" y="127"/>
                  </a:cubicBezTo>
                  <a:lnTo>
                    <a:pt x="2406" y="45"/>
                  </a:lnTo>
                  <a:cubicBezTo>
                    <a:pt x="2407" y="44"/>
                    <a:pt x="2409" y="44"/>
                    <a:pt x="2410" y="45"/>
                  </a:cubicBezTo>
                  <a:cubicBezTo>
                    <a:pt x="2413" y="42"/>
                    <a:pt x="2416" y="41"/>
                    <a:pt x="2420" y="41"/>
                  </a:cubicBezTo>
                  <a:moveTo>
                    <a:pt x="2246" y="0"/>
                  </a:moveTo>
                  <a:cubicBezTo>
                    <a:pt x="2253" y="0"/>
                    <a:pt x="2260" y="6"/>
                    <a:pt x="2260" y="13"/>
                  </a:cubicBezTo>
                  <a:lnTo>
                    <a:pt x="2260" y="321"/>
                  </a:lnTo>
                  <a:cubicBezTo>
                    <a:pt x="2260" y="351"/>
                    <a:pt x="2284" y="376"/>
                    <a:pt x="2315" y="376"/>
                  </a:cubicBezTo>
                  <a:lnTo>
                    <a:pt x="2643" y="376"/>
                  </a:lnTo>
                  <a:cubicBezTo>
                    <a:pt x="2651" y="376"/>
                    <a:pt x="2657" y="382"/>
                    <a:pt x="2657" y="390"/>
                  </a:cubicBezTo>
                  <a:cubicBezTo>
                    <a:pt x="2657" y="398"/>
                    <a:pt x="2651" y="404"/>
                    <a:pt x="2643" y="404"/>
                  </a:cubicBezTo>
                  <a:lnTo>
                    <a:pt x="2315" y="404"/>
                  </a:lnTo>
                  <a:cubicBezTo>
                    <a:pt x="2269" y="404"/>
                    <a:pt x="2232" y="367"/>
                    <a:pt x="2232" y="321"/>
                  </a:cubicBezTo>
                  <a:lnTo>
                    <a:pt x="2232" y="13"/>
                  </a:lnTo>
                  <a:cubicBezTo>
                    <a:pt x="2232" y="6"/>
                    <a:pt x="2238" y="0"/>
                    <a:pt x="2246" y="0"/>
                  </a:cubicBezTo>
                </a:path>
              </a:pathLst>
            </a:custGeom>
            <a:solidFill>
              <a:srgbClr val="EFEFE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42" name="rect 3042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44" name="rect 3044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46" name="textbox 3046"/>
          <p:cNvSpPr/>
          <p:nvPr/>
        </p:nvSpPr>
        <p:spPr>
          <a:xfrm>
            <a:off x="385124" y="192115"/>
            <a:ext cx="7710169" cy="7391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第九章   企业如何导入战略解码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略解码的关键成功因素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48" name="picture 30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rect 30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52" name="textbox 3052"/>
          <p:cNvSpPr/>
          <p:nvPr/>
        </p:nvSpPr>
        <p:spPr>
          <a:xfrm>
            <a:off x="2806674" y="3260800"/>
            <a:ext cx="5573395" cy="1574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总裁办公室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：1.制定并实施战略解码项目计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划；2.重要项目硬仗的检查、督办；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7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略规划部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：1.战略规划草案；2.高管战略研讨素材；3.参与设计战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略解码会流程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人力资源部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：1.组织实施战略解码会并确保会议产出；2.统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一管理OPC和PPC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运营管理部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：1.绩效指标联结；2.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提供相关经营类指标并参与考核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6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财务部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：1.提供各类财务类指标并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参与考核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PMO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：1、重要战略性项目全周期管理；2.可与总裁办或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战略规划部合署办公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54" name="rect 3054"/>
          <p:cNvSpPr/>
          <p:nvPr/>
        </p:nvSpPr>
        <p:spPr>
          <a:xfrm>
            <a:off x="2286000" y="621106"/>
            <a:ext cx="4643501" cy="3075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56" name="rect 3056"/>
          <p:cNvSpPr/>
          <p:nvPr/>
        </p:nvSpPr>
        <p:spPr>
          <a:xfrm>
            <a:off x="2273300" y="608406"/>
            <a:ext cx="4668901" cy="332917"/>
          </a:xfrm>
          <a:prstGeom prst="rect">
            <a:avLst/>
          </a:prstGeom>
          <a:solidFill>
            <a:srgbClr val="0070C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58" name="textbox 3058"/>
          <p:cNvSpPr/>
          <p:nvPr/>
        </p:nvSpPr>
        <p:spPr>
          <a:xfrm>
            <a:off x="385124" y="192115"/>
            <a:ext cx="7710169" cy="7378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第九章   企业如何导入战略解码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6275" algn="l" rtl="0" eaLnBrk="0">
              <a:lnSpc>
                <a:spcPct val="97000"/>
              </a:lnSpc>
              <a:spcBef>
                <a:spcPts val="0"/>
              </a:spcBef>
              <a:tabLst>
                <a:tab pos="1887220" algn="l"/>
                <a:tab pos="7696200" algn="l"/>
              </a:tabLst>
            </a:pP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战略解码会的组织与分工</a:t>
            </a:r>
            <a:r>
              <a:rPr sz="1500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60" name="picture 30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824" y="204815"/>
            <a:ext cx="196778" cy="178978"/>
          </a:xfrm>
          <a:prstGeom prst="rect">
            <a:avLst/>
          </a:prstGeom>
        </p:spPr>
      </p:pic>
      <p:sp>
        <p:nvSpPr>
          <p:cNvPr id="3062" name="path 3062"/>
          <p:cNvSpPr/>
          <p:nvPr/>
        </p:nvSpPr>
        <p:spPr>
          <a:xfrm>
            <a:off x="5764275" y="1731136"/>
            <a:ext cx="106299" cy="726313"/>
          </a:xfrm>
          <a:custGeom>
            <a:avLst/>
            <a:gdLst/>
            <a:ahLst/>
            <a:cxnLst/>
            <a:rect l="0" t="0" r="0" b="0"/>
            <a:pathLst>
              <a:path w="167" h="1143">
                <a:moveTo>
                  <a:pt x="147" y="0"/>
                </a:moveTo>
                <a:lnTo>
                  <a:pt x="147" y="645"/>
                </a:lnTo>
                <a:lnTo>
                  <a:pt x="0" y="645"/>
                </a:lnTo>
                <a:moveTo>
                  <a:pt x="147" y="0"/>
                </a:moveTo>
                <a:lnTo>
                  <a:pt x="147" y="1143"/>
                </a:lnTo>
                <a:moveTo>
                  <a:pt x="147" y="0"/>
                </a:moveTo>
                <a:lnTo>
                  <a:pt x="147" y="1143"/>
                </a:lnTo>
                <a:moveTo>
                  <a:pt x="147" y="0"/>
                </a:moveTo>
                <a:lnTo>
                  <a:pt x="147" y="1143"/>
                </a:lnTo>
                <a:moveTo>
                  <a:pt x="147" y="0"/>
                </a:moveTo>
                <a:lnTo>
                  <a:pt x="147" y="1143"/>
                </a:lnTo>
                <a:moveTo>
                  <a:pt x="147" y="0"/>
                </a:moveTo>
                <a:lnTo>
                  <a:pt x="147" y="1143"/>
                </a:lnTo>
                <a:moveTo>
                  <a:pt x="147" y="0"/>
                </a:moveTo>
                <a:lnTo>
                  <a:pt x="147" y="1143"/>
                </a:lnTo>
              </a:path>
            </a:pathLst>
          </a:custGeom>
          <a:noFill/>
          <a:ln w="25400" cap="flat">
            <a:solidFill>
              <a:srgbClr val="70B7C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064" name="table 3064"/>
          <p:cNvGraphicFramePr>
            <a:graphicFrameLocks noGrp="1"/>
          </p:cNvGraphicFramePr>
          <p:nvPr/>
        </p:nvGraphicFramePr>
        <p:xfrm>
          <a:off x="4860417" y="1905584"/>
          <a:ext cx="916304" cy="470535"/>
        </p:xfrm>
        <a:graphic>
          <a:graphicData uri="http://schemas.openxmlformats.org/drawingml/2006/table">
            <a:tbl>
              <a:tblPr>
                <a:solidFill>
                  <a:srgbClr val="439BB3"/>
                </a:solidFill>
              </a:tblPr>
              <a:tblGrid>
                <a:gridCol w="916304"/>
              </a:tblGrid>
              <a:tr h="4451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557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企业高管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9B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66" name="table 3066"/>
          <p:cNvGraphicFramePr>
            <a:graphicFrameLocks noGrp="1"/>
          </p:cNvGraphicFramePr>
          <p:nvPr/>
        </p:nvGraphicFramePr>
        <p:xfrm>
          <a:off x="5399659" y="1272869"/>
          <a:ext cx="916304" cy="470534"/>
        </p:xfrm>
        <a:graphic>
          <a:graphicData uri="http://schemas.openxmlformats.org/drawingml/2006/table">
            <a:tbl>
              <a:tblPr>
                <a:solidFill>
                  <a:srgbClr val="3A889D"/>
                </a:solidFill>
              </a:tblPr>
              <a:tblGrid>
                <a:gridCol w="916304"/>
              </a:tblGrid>
              <a:tr h="4451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734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CEO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889D"/>
                    </a:solidFill>
                  </a:tcPr>
                </a:tc>
              </a:tr>
            </a:tbl>
          </a:graphicData>
        </a:graphic>
      </p:graphicFrame>
      <p:sp>
        <p:nvSpPr>
          <p:cNvPr id="3068" name="path 3068"/>
          <p:cNvSpPr/>
          <p:nvPr/>
        </p:nvSpPr>
        <p:spPr>
          <a:xfrm>
            <a:off x="4780025" y="1241805"/>
            <a:ext cx="1798574" cy="1155700"/>
          </a:xfrm>
          <a:custGeom>
            <a:avLst/>
            <a:gdLst/>
            <a:ahLst/>
            <a:cxnLst/>
            <a:rect l="0" t="0" r="0" b="0"/>
            <a:pathLst>
              <a:path w="2832" h="1820">
                <a:moveTo>
                  <a:pt x="10" y="310"/>
                </a:moveTo>
                <a:cubicBezTo>
                  <a:pt x="10" y="144"/>
                  <a:pt x="144" y="10"/>
                  <a:pt x="310" y="10"/>
                </a:cubicBezTo>
                <a:cubicBezTo>
                  <a:pt x="310" y="10"/>
                  <a:pt x="310" y="10"/>
                  <a:pt x="310" y="10"/>
                </a:cubicBezTo>
                <a:lnTo>
                  <a:pt x="310" y="10"/>
                </a:lnTo>
                <a:lnTo>
                  <a:pt x="2522" y="10"/>
                </a:lnTo>
                <a:lnTo>
                  <a:pt x="2522" y="10"/>
                </a:lnTo>
                <a:cubicBezTo>
                  <a:pt x="2688" y="10"/>
                  <a:pt x="2822" y="144"/>
                  <a:pt x="2822" y="310"/>
                </a:cubicBezTo>
                <a:cubicBezTo>
                  <a:pt x="2822" y="310"/>
                  <a:pt x="2822" y="310"/>
                  <a:pt x="2822" y="310"/>
                </a:cubicBezTo>
                <a:lnTo>
                  <a:pt x="2822" y="310"/>
                </a:lnTo>
                <a:lnTo>
                  <a:pt x="2822" y="1510"/>
                </a:lnTo>
                <a:lnTo>
                  <a:pt x="2822" y="1510"/>
                </a:lnTo>
                <a:cubicBezTo>
                  <a:pt x="2822" y="1675"/>
                  <a:pt x="2688" y="1810"/>
                  <a:pt x="2522" y="1810"/>
                </a:cubicBezTo>
                <a:cubicBezTo>
                  <a:pt x="2522" y="1810"/>
                  <a:pt x="2522" y="1810"/>
                  <a:pt x="2522" y="1810"/>
                </a:cubicBezTo>
                <a:lnTo>
                  <a:pt x="2522" y="1810"/>
                </a:lnTo>
                <a:lnTo>
                  <a:pt x="310" y="1810"/>
                </a:lnTo>
                <a:lnTo>
                  <a:pt x="310" y="1810"/>
                </a:lnTo>
                <a:cubicBezTo>
                  <a:pt x="144" y="1810"/>
                  <a:pt x="10" y="1675"/>
                  <a:pt x="10" y="1510"/>
                </a:cubicBezTo>
                <a:cubicBezTo>
                  <a:pt x="10" y="1510"/>
                  <a:pt x="10" y="1510"/>
                  <a:pt x="10" y="1510"/>
                </a:cubicBezTo>
                <a:lnTo>
                  <a:pt x="10" y="310"/>
                </a:lnTo>
                <a:close/>
              </a:path>
            </a:pathLst>
          </a:custGeom>
          <a:noFill/>
          <a:ln w="12700" cap="flat">
            <a:solidFill>
              <a:srgbClr val="C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70" name="textbox 3070"/>
          <p:cNvSpPr/>
          <p:nvPr/>
        </p:nvSpPr>
        <p:spPr>
          <a:xfrm>
            <a:off x="6659946" y="1401267"/>
            <a:ext cx="2227579" cy="753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全程参与战略解码相关研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讨会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7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批准实施战略解码的关键成果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宣讲战略解码成果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072" name="table 3072"/>
          <p:cNvGraphicFramePr>
            <a:graphicFrameLocks noGrp="1"/>
          </p:cNvGraphicFramePr>
          <p:nvPr/>
        </p:nvGraphicFramePr>
        <p:xfrm>
          <a:off x="201587" y="3152013"/>
          <a:ext cx="2167889" cy="69850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167889"/>
              </a:tblGrid>
              <a:tr h="673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9905" algn="l" rtl="0" eaLnBrk="0">
                        <a:lnSpc>
                          <a:spcPts val="1490"/>
                        </a:lnSpc>
                      </a:pPr>
                      <a:r>
                        <a:rPr sz="12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布置好会前作业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4" name="table 3074"/>
          <p:cNvGraphicFramePr>
            <a:graphicFrameLocks noGrp="1"/>
          </p:cNvGraphicFramePr>
          <p:nvPr/>
        </p:nvGraphicFramePr>
        <p:xfrm>
          <a:off x="201587" y="1132078"/>
          <a:ext cx="2167889" cy="69850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167889"/>
              </a:tblGrid>
              <a:tr h="673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8835" indent="-741045" algn="l" rtl="0" eaLnBrk="0">
                        <a:lnSpc>
                          <a:spcPct val="128000"/>
                        </a:lnSpc>
                        <a:spcBef>
                          <a:spcPts val="0"/>
                        </a:spcBef>
                      </a:pPr>
                      <a:r>
                        <a:rPr sz="12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成立战略解码领导小组和工</a:t>
                      </a: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作小组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6" name="table 3076"/>
          <p:cNvGraphicFramePr>
            <a:graphicFrameLocks noGrp="1"/>
          </p:cNvGraphicFramePr>
          <p:nvPr/>
        </p:nvGraphicFramePr>
        <p:xfrm>
          <a:off x="201587" y="4161980"/>
          <a:ext cx="2167889" cy="69850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167889"/>
              </a:tblGrid>
              <a:tr h="673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2255" algn="l" rtl="0" eaLnBrk="0">
                        <a:lnSpc>
                          <a:spcPts val="1500"/>
                        </a:lnSpc>
                      </a:pPr>
                      <a:r>
                        <a:rPr sz="12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理想不现实的差距分析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8" name="table 3078"/>
          <p:cNvGraphicFramePr>
            <a:graphicFrameLocks noGrp="1"/>
          </p:cNvGraphicFramePr>
          <p:nvPr/>
        </p:nvGraphicFramePr>
        <p:xfrm>
          <a:off x="201587" y="2142108"/>
          <a:ext cx="2167889" cy="69850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2167889"/>
              </a:tblGrid>
              <a:tr h="673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3525" algn="l" rtl="0" eaLnBrk="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选择合适的会议主持人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080" name="rect 3080"/>
          <p:cNvSpPr/>
          <p:nvPr/>
        </p:nvSpPr>
        <p:spPr>
          <a:xfrm>
            <a:off x="4227702" y="2457450"/>
            <a:ext cx="25400" cy="93598"/>
          </a:xfrm>
          <a:prstGeom prst="rect">
            <a:avLst/>
          </a:prstGeom>
          <a:solidFill>
            <a:srgbClr val="70B7C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082" name="table 3082"/>
          <p:cNvGraphicFramePr>
            <a:graphicFrameLocks noGrp="1"/>
          </p:cNvGraphicFramePr>
          <p:nvPr/>
        </p:nvGraphicFramePr>
        <p:xfrm>
          <a:off x="3782186" y="2538298"/>
          <a:ext cx="916304" cy="470535"/>
        </p:xfrm>
        <a:graphic>
          <a:graphicData uri="http://schemas.openxmlformats.org/drawingml/2006/table">
            <a:tbl>
              <a:tblPr>
                <a:solidFill>
                  <a:srgbClr val="439BB3"/>
                </a:solidFill>
              </a:tblPr>
              <a:tblGrid>
                <a:gridCol w="916304"/>
              </a:tblGrid>
              <a:tr h="4451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090" algn="l" rtl="0" eaLnBrk="0">
                        <a:lnSpc>
                          <a:spcPct val="97000"/>
                        </a:lnSpc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战略规划部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9BB3"/>
                    </a:solidFill>
                  </a:tcPr>
                </a:tc>
              </a:tr>
            </a:tbl>
          </a:graphicData>
        </a:graphic>
      </p:graphicFrame>
      <p:sp>
        <p:nvSpPr>
          <p:cNvPr id="3084" name="rect 3084"/>
          <p:cNvSpPr/>
          <p:nvPr/>
        </p:nvSpPr>
        <p:spPr>
          <a:xfrm>
            <a:off x="5306059" y="2457450"/>
            <a:ext cx="25400" cy="93598"/>
          </a:xfrm>
          <a:prstGeom prst="rect">
            <a:avLst/>
          </a:prstGeom>
          <a:solidFill>
            <a:srgbClr val="70B7C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086" name="table 3086"/>
          <p:cNvGraphicFramePr>
            <a:graphicFrameLocks noGrp="1"/>
          </p:cNvGraphicFramePr>
          <p:nvPr/>
        </p:nvGraphicFramePr>
        <p:xfrm>
          <a:off x="4860417" y="2538298"/>
          <a:ext cx="916304" cy="470535"/>
        </p:xfrm>
        <a:graphic>
          <a:graphicData uri="http://schemas.openxmlformats.org/drawingml/2006/table">
            <a:tbl>
              <a:tblPr>
                <a:solidFill>
                  <a:srgbClr val="439BB3"/>
                </a:solidFill>
              </a:tblPr>
              <a:tblGrid>
                <a:gridCol w="916304"/>
              </a:tblGrid>
              <a:tr h="4451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3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人力资源部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9BB3"/>
                    </a:solidFill>
                  </a:tcPr>
                </a:tc>
              </a:tr>
            </a:tbl>
          </a:graphicData>
        </a:graphic>
      </p:graphicFrame>
      <p:sp>
        <p:nvSpPr>
          <p:cNvPr id="3088" name="path 3088"/>
          <p:cNvSpPr/>
          <p:nvPr/>
        </p:nvSpPr>
        <p:spPr>
          <a:xfrm>
            <a:off x="3162172" y="2444750"/>
            <a:ext cx="5391404" cy="25400"/>
          </a:xfrm>
          <a:custGeom>
            <a:avLst/>
            <a:gdLst/>
            <a:ahLst/>
            <a:cxnLst/>
            <a:rect l="0" t="0" r="0" b="0"/>
            <a:pathLst>
              <a:path w="8490" h="40">
                <a:moveTo>
                  <a:pt x="4245" y="20"/>
                </a:moveTo>
                <a:lnTo>
                  <a:pt x="8490" y="20"/>
                </a:lnTo>
                <a:moveTo>
                  <a:pt x="4245" y="20"/>
                </a:moveTo>
                <a:lnTo>
                  <a:pt x="6792" y="20"/>
                </a:lnTo>
                <a:moveTo>
                  <a:pt x="4245" y="20"/>
                </a:moveTo>
                <a:lnTo>
                  <a:pt x="5094" y="20"/>
                </a:lnTo>
                <a:moveTo>
                  <a:pt x="4245" y="20"/>
                </a:moveTo>
                <a:lnTo>
                  <a:pt x="3396" y="20"/>
                </a:lnTo>
                <a:moveTo>
                  <a:pt x="4245" y="20"/>
                </a:moveTo>
                <a:lnTo>
                  <a:pt x="1697" y="20"/>
                </a:lnTo>
                <a:moveTo>
                  <a:pt x="4245" y="20"/>
                </a:moveTo>
                <a:lnTo>
                  <a:pt x="0" y="20"/>
                </a:lnTo>
              </a:path>
            </a:pathLst>
          </a:custGeom>
          <a:noFill/>
          <a:ln w="25400" cap="flat">
            <a:solidFill>
              <a:srgbClr val="70B7C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90" name="rect 3090"/>
          <p:cNvSpPr/>
          <p:nvPr/>
        </p:nvSpPr>
        <p:spPr>
          <a:xfrm>
            <a:off x="6384290" y="2457450"/>
            <a:ext cx="25400" cy="93598"/>
          </a:xfrm>
          <a:prstGeom prst="rect">
            <a:avLst/>
          </a:prstGeom>
          <a:solidFill>
            <a:srgbClr val="70B7C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092" name="table 3092"/>
          <p:cNvGraphicFramePr>
            <a:graphicFrameLocks noGrp="1"/>
          </p:cNvGraphicFramePr>
          <p:nvPr/>
        </p:nvGraphicFramePr>
        <p:xfrm>
          <a:off x="5938773" y="2538298"/>
          <a:ext cx="916305" cy="470535"/>
        </p:xfrm>
        <a:graphic>
          <a:graphicData uri="http://schemas.openxmlformats.org/drawingml/2006/table">
            <a:tbl>
              <a:tblPr>
                <a:solidFill>
                  <a:srgbClr val="439BB3"/>
                </a:solidFill>
              </a:tblPr>
              <a:tblGrid>
                <a:gridCol w="916305"/>
              </a:tblGrid>
              <a:tr h="4451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37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运营管理部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9BB3"/>
                    </a:solidFill>
                  </a:tcPr>
                </a:tc>
              </a:tr>
            </a:tbl>
          </a:graphicData>
        </a:graphic>
      </p:graphicFrame>
      <p:sp>
        <p:nvSpPr>
          <p:cNvPr id="3094" name="rect 3094"/>
          <p:cNvSpPr/>
          <p:nvPr/>
        </p:nvSpPr>
        <p:spPr>
          <a:xfrm>
            <a:off x="7462646" y="2457450"/>
            <a:ext cx="25400" cy="93598"/>
          </a:xfrm>
          <a:prstGeom prst="rect">
            <a:avLst/>
          </a:prstGeom>
          <a:solidFill>
            <a:srgbClr val="70B7C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096" name="table 3096"/>
          <p:cNvGraphicFramePr>
            <a:graphicFrameLocks noGrp="1"/>
          </p:cNvGraphicFramePr>
          <p:nvPr/>
        </p:nvGraphicFramePr>
        <p:xfrm>
          <a:off x="7017004" y="2538298"/>
          <a:ext cx="916305" cy="470535"/>
        </p:xfrm>
        <a:graphic>
          <a:graphicData uri="http://schemas.openxmlformats.org/drawingml/2006/table">
            <a:tbl>
              <a:tblPr>
                <a:solidFill>
                  <a:srgbClr val="439BB3"/>
                </a:solidFill>
              </a:tblPr>
              <a:tblGrid>
                <a:gridCol w="916305"/>
              </a:tblGrid>
              <a:tr h="4451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2410" algn="l" rtl="0" eaLnBrk="0">
                        <a:lnSpc>
                          <a:spcPct val="98000"/>
                        </a:lnSpc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财务部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9BB3"/>
                    </a:solidFill>
                  </a:tcPr>
                </a:tc>
              </a:tr>
            </a:tbl>
          </a:graphicData>
        </a:graphic>
      </p:graphicFrame>
      <p:sp>
        <p:nvSpPr>
          <p:cNvPr id="3098" name="rect 3098"/>
          <p:cNvSpPr/>
          <p:nvPr/>
        </p:nvSpPr>
        <p:spPr>
          <a:xfrm>
            <a:off x="8540877" y="2457450"/>
            <a:ext cx="25400" cy="93598"/>
          </a:xfrm>
          <a:prstGeom prst="rect">
            <a:avLst/>
          </a:prstGeom>
          <a:solidFill>
            <a:srgbClr val="70B7C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100" name="table 3100"/>
          <p:cNvGraphicFramePr>
            <a:graphicFrameLocks noGrp="1"/>
          </p:cNvGraphicFramePr>
          <p:nvPr/>
        </p:nvGraphicFramePr>
        <p:xfrm>
          <a:off x="8095361" y="2538298"/>
          <a:ext cx="916305" cy="470535"/>
        </p:xfrm>
        <a:graphic>
          <a:graphicData uri="http://schemas.openxmlformats.org/drawingml/2006/table">
            <a:tbl>
              <a:tblPr>
                <a:solidFill>
                  <a:srgbClr val="439BB3"/>
                </a:solidFill>
              </a:tblPr>
              <a:tblGrid>
                <a:gridCol w="916305"/>
              </a:tblGrid>
              <a:tr h="4451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30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PMO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9BB3"/>
                    </a:solidFill>
                  </a:tcPr>
                </a:tc>
              </a:tr>
            </a:tbl>
          </a:graphicData>
        </a:graphic>
      </p:graphicFrame>
      <p:sp>
        <p:nvSpPr>
          <p:cNvPr id="3102" name="rect 3102"/>
          <p:cNvSpPr/>
          <p:nvPr/>
        </p:nvSpPr>
        <p:spPr>
          <a:xfrm>
            <a:off x="3149472" y="2457450"/>
            <a:ext cx="25400" cy="93598"/>
          </a:xfrm>
          <a:prstGeom prst="rect">
            <a:avLst/>
          </a:prstGeom>
          <a:solidFill>
            <a:srgbClr val="70B7C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104" name="table 3104"/>
          <p:cNvGraphicFramePr>
            <a:graphicFrameLocks noGrp="1"/>
          </p:cNvGraphicFramePr>
          <p:nvPr/>
        </p:nvGraphicFramePr>
        <p:xfrm>
          <a:off x="2703956" y="2538298"/>
          <a:ext cx="916305" cy="470535"/>
        </p:xfrm>
        <a:graphic>
          <a:graphicData uri="http://schemas.openxmlformats.org/drawingml/2006/table">
            <a:tbl>
              <a:tblPr>
                <a:solidFill>
                  <a:srgbClr val="439BB3"/>
                </a:solidFill>
              </a:tblPr>
              <a:tblGrid>
                <a:gridCol w="916305"/>
              </a:tblGrid>
              <a:tr h="4451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375" algn="l" rtl="0" eaLnBrk="0">
                        <a:lnSpc>
                          <a:spcPct val="98000"/>
                        </a:lnSpc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总裁办公室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9BB3"/>
                    </a:solidFill>
                  </a:tcPr>
                </a:tc>
              </a:tr>
            </a:tbl>
          </a:graphicData>
        </a:graphic>
      </p:graphicFrame>
      <p:sp>
        <p:nvSpPr>
          <p:cNvPr id="3106" name="path 3106"/>
          <p:cNvSpPr/>
          <p:nvPr/>
        </p:nvSpPr>
        <p:spPr>
          <a:xfrm>
            <a:off x="1068666" y="3880103"/>
            <a:ext cx="434378" cy="252501"/>
          </a:xfrm>
          <a:custGeom>
            <a:avLst/>
            <a:gdLst/>
            <a:ahLst/>
            <a:cxnLst/>
            <a:rect l="0" t="0" r="0" b="0"/>
            <a:pathLst>
              <a:path w="684" h="397">
                <a:moveTo>
                  <a:pt x="547" y="0"/>
                </a:moveTo>
                <a:lnTo>
                  <a:pt x="547" y="198"/>
                </a:lnTo>
                <a:lnTo>
                  <a:pt x="684" y="198"/>
                </a:lnTo>
                <a:lnTo>
                  <a:pt x="342" y="397"/>
                </a:lnTo>
                <a:lnTo>
                  <a:pt x="0" y="198"/>
                </a:lnTo>
                <a:lnTo>
                  <a:pt x="136" y="198"/>
                </a:lnTo>
                <a:lnTo>
                  <a:pt x="136" y="0"/>
                </a:lnTo>
                <a:lnTo>
                  <a:pt x="547" y="0"/>
                </a:lnTo>
                <a:close/>
              </a:path>
            </a:pathLst>
          </a:custGeom>
          <a:solidFill>
            <a:srgbClr val="2626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08" name="path 3108"/>
          <p:cNvSpPr/>
          <p:nvPr/>
        </p:nvSpPr>
        <p:spPr>
          <a:xfrm>
            <a:off x="1068666" y="1860169"/>
            <a:ext cx="434378" cy="252475"/>
          </a:xfrm>
          <a:custGeom>
            <a:avLst/>
            <a:gdLst/>
            <a:ahLst/>
            <a:cxnLst/>
            <a:rect l="0" t="0" r="0" b="0"/>
            <a:pathLst>
              <a:path w="684" h="397">
                <a:moveTo>
                  <a:pt x="547" y="0"/>
                </a:moveTo>
                <a:lnTo>
                  <a:pt x="547" y="198"/>
                </a:lnTo>
                <a:lnTo>
                  <a:pt x="684" y="198"/>
                </a:lnTo>
                <a:lnTo>
                  <a:pt x="342" y="397"/>
                </a:lnTo>
                <a:lnTo>
                  <a:pt x="0" y="198"/>
                </a:lnTo>
                <a:lnTo>
                  <a:pt x="136" y="198"/>
                </a:lnTo>
                <a:lnTo>
                  <a:pt x="136" y="0"/>
                </a:lnTo>
                <a:lnTo>
                  <a:pt x="547" y="0"/>
                </a:lnTo>
                <a:close/>
              </a:path>
            </a:pathLst>
          </a:custGeom>
          <a:solidFill>
            <a:srgbClr val="2626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10" name="path 3110"/>
          <p:cNvSpPr/>
          <p:nvPr/>
        </p:nvSpPr>
        <p:spPr>
          <a:xfrm>
            <a:off x="1068666" y="2870200"/>
            <a:ext cx="434378" cy="252475"/>
          </a:xfrm>
          <a:custGeom>
            <a:avLst/>
            <a:gdLst/>
            <a:ahLst/>
            <a:cxnLst/>
            <a:rect l="0" t="0" r="0" b="0"/>
            <a:pathLst>
              <a:path w="684" h="397">
                <a:moveTo>
                  <a:pt x="547" y="0"/>
                </a:moveTo>
                <a:lnTo>
                  <a:pt x="547" y="198"/>
                </a:lnTo>
                <a:lnTo>
                  <a:pt x="684" y="198"/>
                </a:lnTo>
                <a:lnTo>
                  <a:pt x="342" y="397"/>
                </a:lnTo>
                <a:lnTo>
                  <a:pt x="0" y="198"/>
                </a:lnTo>
                <a:lnTo>
                  <a:pt x="136" y="198"/>
                </a:lnTo>
                <a:lnTo>
                  <a:pt x="136" y="0"/>
                </a:lnTo>
                <a:lnTo>
                  <a:pt x="547" y="0"/>
                </a:lnTo>
                <a:close/>
              </a:path>
            </a:pathLst>
          </a:custGeom>
          <a:solidFill>
            <a:srgbClr val="2626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 29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428599" y="1200213"/>
            <a:ext cx="2413856" cy="1574609"/>
            <a:chOff x="0" y="0"/>
            <a:chExt cx="2413856" cy="1574609"/>
          </a:xfrm>
        </p:grpSpPr>
        <p:pic>
          <p:nvPicPr>
            <p:cNvPr id="300" name="picture 30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2413856" cy="1574609"/>
            </a:xfrm>
            <a:prstGeom prst="rect">
              <a:avLst/>
            </a:prstGeom>
          </p:spPr>
        </p:pic>
        <p:sp>
          <p:nvSpPr>
            <p:cNvPr id="302" name="textbox 302"/>
            <p:cNvSpPr/>
            <p:nvPr/>
          </p:nvSpPr>
          <p:spPr>
            <a:xfrm>
              <a:off x="-12700" y="-12700"/>
              <a:ext cx="2439670" cy="16154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74370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战略澄清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23570" algn="l" rtl="0" eaLnBrk="0">
                <a:lnSpc>
                  <a:spcPct val="89000"/>
                </a:lnSpc>
                <a:spcBef>
                  <a:spcPts val="365"/>
                </a:spcBef>
              </a:pPr>
              <a:r>
                <a:rPr sz="12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使命、愿景和中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701675" algn="l" rtl="0" eaLnBrk="0">
                <a:lnSpc>
                  <a:spcPts val="1560"/>
                </a:lnSpc>
              </a:pPr>
              <a:r>
                <a:rPr sz="12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长期战略目标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 rot="21600000">
            <a:off x="6371780" y="1200213"/>
            <a:ext cx="2286260" cy="982411"/>
            <a:chOff x="0" y="0"/>
            <a:chExt cx="2286260" cy="982411"/>
          </a:xfrm>
        </p:grpSpPr>
        <p:pic>
          <p:nvPicPr>
            <p:cNvPr id="304" name="picture 3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286260" cy="982411"/>
            </a:xfrm>
            <a:prstGeom prst="rect">
              <a:avLst/>
            </a:prstGeom>
          </p:spPr>
        </p:pic>
        <p:sp>
          <p:nvSpPr>
            <p:cNvPr id="306" name="textbox 306"/>
            <p:cNvSpPr/>
            <p:nvPr/>
          </p:nvSpPr>
          <p:spPr>
            <a:xfrm>
              <a:off x="-12700" y="-12700"/>
              <a:ext cx="2312035" cy="10318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81660" algn="l" rtl="0" eaLnBrk="0">
                <a:lnSpc>
                  <a:spcPct val="97000"/>
                </a:lnSpc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执行跟踪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3488880" y="1200213"/>
            <a:ext cx="2285752" cy="982411"/>
            <a:chOff x="0" y="0"/>
            <a:chExt cx="2285752" cy="982411"/>
          </a:xfrm>
        </p:grpSpPr>
        <p:pic>
          <p:nvPicPr>
            <p:cNvPr id="308" name="picture 3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285752" cy="982411"/>
            </a:xfrm>
            <a:prstGeom prst="rect">
              <a:avLst/>
            </a:prstGeom>
          </p:spPr>
        </p:pic>
        <p:sp>
          <p:nvSpPr>
            <p:cNvPr id="310" name="textbox 310"/>
            <p:cNvSpPr/>
            <p:nvPr/>
          </p:nvSpPr>
          <p:spPr>
            <a:xfrm>
              <a:off x="-12700" y="-12700"/>
              <a:ext cx="2311400" cy="1032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43560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18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战略解码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2" name="textbox 312"/>
          <p:cNvSpPr/>
          <p:nvPr/>
        </p:nvSpPr>
        <p:spPr>
          <a:xfrm>
            <a:off x="723391" y="4474261"/>
            <a:ext cx="3691254" cy="4781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广义战略解码：包括战略澄清、战略解码和</a:t>
            </a:r>
            <a:r>
              <a:rPr sz="12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执行跟踪；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98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狭义战略解码：仅仅指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略解码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4" name="path 314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16" name="table 316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8220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RIDER</a:t>
                      </a:r>
                      <a:r>
                        <a:rPr sz="1500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模型的核心：战略解码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18" name="textbox 318"/>
          <p:cNvSpPr/>
          <p:nvPr/>
        </p:nvSpPr>
        <p:spPr>
          <a:xfrm>
            <a:off x="313496" y="192115"/>
            <a:ext cx="5531484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第一章：战略解码——跨越战略规划不战略执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行之间的鸿沟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0" name="picture 3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graphicFrame>
        <p:nvGraphicFramePr>
          <p:cNvPr id="322" name="table 322"/>
          <p:cNvGraphicFramePr>
            <a:graphicFrameLocks noGrp="1"/>
          </p:cNvGraphicFramePr>
          <p:nvPr/>
        </p:nvGraphicFramePr>
        <p:xfrm>
          <a:off x="1568958" y="2779725"/>
          <a:ext cx="884555" cy="1297939"/>
        </p:xfrm>
        <a:graphic>
          <a:graphicData uri="http://schemas.openxmlformats.org/drawingml/2006/table">
            <a:tbl>
              <a:tblPr/>
              <a:tblGrid>
                <a:gridCol w="442594"/>
                <a:gridCol w="441959"/>
              </a:tblGrid>
              <a:tr h="12979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92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竞争策略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4475" algn="l" rtl="0" eaLnBrk="0">
                        <a:lnSpc>
                          <a:spcPct val="90000"/>
                        </a:lnSpc>
                      </a:pP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 织</a:t>
                      </a:r>
                      <a:r>
                        <a:rPr sz="14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力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4" name="table 324"/>
          <p:cNvGraphicFramePr>
            <a:graphicFrameLocks noGrp="1"/>
          </p:cNvGraphicFramePr>
          <p:nvPr/>
        </p:nvGraphicFramePr>
        <p:xfrm>
          <a:off x="6494525" y="2851162"/>
          <a:ext cx="2155825" cy="276225"/>
        </p:xfrm>
        <a:graphic>
          <a:graphicData uri="http://schemas.openxmlformats.org/drawingml/2006/table">
            <a:tbl>
              <a:tblPr/>
              <a:tblGrid>
                <a:gridCol w="2155825"/>
              </a:tblGrid>
              <a:tr h="263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9905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硬仗监掎不绩效跟踪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6" name="picture 3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605776" y="3121279"/>
            <a:ext cx="76200" cy="177164"/>
          </a:xfrm>
          <a:prstGeom prst="rect">
            <a:avLst/>
          </a:prstGeom>
        </p:spPr>
      </p:pic>
      <p:graphicFrame>
        <p:nvGraphicFramePr>
          <p:cNvPr id="328" name="table 328"/>
          <p:cNvGraphicFramePr>
            <a:graphicFrameLocks noGrp="1"/>
          </p:cNvGraphicFramePr>
          <p:nvPr/>
        </p:nvGraphicFramePr>
        <p:xfrm>
          <a:off x="6494525" y="3290836"/>
          <a:ext cx="2155825" cy="276225"/>
        </p:xfrm>
        <a:graphic>
          <a:graphicData uri="http://schemas.openxmlformats.org/drawingml/2006/table">
            <a:tbl>
              <a:tblPr/>
              <a:tblGrid>
                <a:gridCol w="2155825"/>
              </a:tblGrid>
              <a:tr h="263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9905" algn="l" rtl="0" eaLnBrk="0">
                        <a:lnSpc>
                          <a:spcPts val="115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硬仗课适不资源匘配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0" name="picture 3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605776" y="3560953"/>
            <a:ext cx="76200" cy="177165"/>
          </a:xfrm>
          <a:prstGeom prst="rect">
            <a:avLst/>
          </a:prstGeom>
        </p:spPr>
      </p:pic>
      <p:graphicFrame>
        <p:nvGraphicFramePr>
          <p:cNvPr id="332" name="table 332"/>
          <p:cNvGraphicFramePr>
            <a:graphicFrameLocks noGrp="1"/>
          </p:cNvGraphicFramePr>
          <p:nvPr/>
        </p:nvGraphicFramePr>
        <p:xfrm>
          <a:off x="6494525" y="3734180"/>
          <a:ext cx="2155189" cy="343535"/>
        </p:xfrm>
        <a:graphic>
          <a:graphicData uri="http://schemas.openxmlformats.org/drawingml/2006/table">
            <a:tbl>
              <a:tblPr/>
              <a:tblGrid>
                <a:gridCol w="1077594"/>
                <a:gridCol w="142875"/>
                <a:gridCol w="934719"/>
              </a:tblGrid>
              <a:tr h="123189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2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2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1465" algn="l" rtl="0" eaLnBrk="0">
                        <a:lnSpc>
                          <a:spcPts val="115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动力支撑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3995" algn="l" rtl="0" eaLnBrk="0">
                        <a:lnSpc>
                          <a:spcPts val="1155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能力支撑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4" name="table 334"/>
          <p:cNvGraphicFramePr>
            <a:graphicFrameLocks noGrp="1"/>
          </p:cNvGraphicFramePr>
          <p:nvPr/>
        </p:nvGraphicFramePr>
        <p:xfrm>
          <a:off x="3494023" y="2851162"/>
          <a:ext cx="2155825" cy="276225"/>
        </p:xfrm>
        <a:graphic>
          <a:graphicData uri="http://schemas.openxmlformats.org/drawingml/2006/table">
            <a:tbl>
              <a:tblPr/>
              <a:tblGrid>
                <a:gridCol w="2155825"/>
              </a:tblGrid>
              <a:tr h="263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1175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年度硬仗清单及描述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6" name="picture 3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605273" y="3121279"/>
            <a:ext cx="76200" cy="177164"/>
          </a:xfrm>
          <a:prstGeom prst="rect">
            <a:avLst/>
          </a:prstGeom>
        </p:spPr>
      </p:pic>
      <p:graphicFrame>
        <p:nvGraphicFramePr>
          <p:cNvPr id="338" name="table 338"/>
          <p:cNvGraphicFramePr>
            <a:graphicFrameLocks noGrp="1"/>
          </p:cNvGraphicFramePr>
          <p:nvPr/>
        </p:nvGraphicFramePr>
        <p:xfrm>
          <a:off x="3494023" y="3290836"/>
          <a:ext cx="2155825" cy="276225"/>
        </p:xfrm>
        <a:graphic>
          <a:graphicData uri="http://schemas.openxmlformats.org/drawingml/2006/table">
            <a:tbl>
              <a:tblPr/>
              <a:tblGrid>
                <a:gridCol w="2155825"/>
              </a:tblGrid>
              <a:tr h="263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8500" algn="l" rtl="0" eaLnBrk="0">
                        <a:lnSpc>
                          <a:spcPts val="115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硬仗行动计划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0" name="picture 3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605273" y="3560953"/>
            <a:ext cx="76200" cy="177165"/>
          </a:xfrm>
          <a:prstGeom prst="rect">
            <a:avLst/>
          </a:prstGeom>
        </p:spPr>
      </p:pic>
      <p:graphicFrame>
        <p:nvGraphicFramePr>
          <p:cNvPr id="342" name="table 342"/>
          <p:cNvGraphicFramePr>
            <a:graphicFrameLocks noGrp="1"/>
          </p:cNvGraphicFramePr>
          <p:nvPr/>
        </p:nvGraphicFramePr>
        <p:xfrm>
          <a:off x="3494023" y="3730396"/>
          <a:ext cx="2155825" cy="276225"/>
        </p:xfrm>
        <a:graphic>
          <a:graphicData uri="http://schemas.openxmlformats.org/drawingml/2006/table">
            <a:tbl>
              <a:tblPr/>
              <a:tblGrid>
                <a:gridCol w="2155825"/>
              </a:tblGrid>
              <a:tr h="263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1175" algn="l" rtl="0" eaLnBrk="0">
                        <a:lnSpc>
                          <a:spcPts val="1155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责任落实到绩效合约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4" name="table 344"/>
          <p:cNvGraphicFramePr>
            <a:graphicFrameLocks noGrp="1"/>
          </p:cNvGraphicFramePr>
          <p:nvPr/>
        </p:nvGraphicFramePr>
        <p:xfrm>
          <a:off x="1106462" y="2791015"/>
          <a:ext cx="441325" cy="1298575"/>
        </p:xfrm>
        <a:graphic>
          <a:graphicData uri="http://schemas.openxmlformats.org/drawingml/2006/table">
            <a:tbl>
              <a:tblPr/>
              <a:tblGrid>
                <a:gridCol w="441325"/>
              </a:tblGrid>
              <a:tr h="1285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90000"/>
                        </a:lnSpc>
                      </a:pP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核心 竞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争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力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6" name="table 346"/>
          <p:cNvGraphicFramePr>
            <a:graphicFrameLocks noGrp="1"/>
          </p:cNvGraphicFramePr>
          <p:nvPr/>
        </p:nvGraphicFramePr>
        <p:xfrm>
          <a:off x="651548" y="2791015"/>
          <a:ext cx="440690" cy="1298575"/>
        </p:xfrm>
        <a:graphic>
          <a:graphicData uri="http://schemas.openxmlformats.org/drawingml/2006/table">
            <a:tbl>
              <a:tblPr/>
              <a:tblGrid>
                <a:gridCol w="440690"/>
              </a:tblGrid>
              <a:tr h="1285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4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市场不产品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8" name="table 348"/>
          <p:cNvGraphicFramePr>
            <a:graphicFrameLocks noGrp="1"/>
          </p:cNvGraphicFramePr>
          <p:nvPr/>
        </p:nvGraphicFramePr>
        <p:xfrm>
          <a:off x="3494023" y="2208212"/>
          <a:ext cx="941070" cy="369570"/>
        </p:xfrm>
        <a:graphic>
          <a:graphicData uri="http://schemas.openxmlformats.org/drawingml/2006/table">
            <a:tbl>
              <a:tblPr/>
              <a:tblGrid>
                <a:gridCol w="941070"/>
              </a:tblGrid>
              <a:tr h="356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9710" algn="l" rtl="0" eaLnBrk="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经营预算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0" name="table 350"/>
          <p:cNvGraphicFramePr>
            <a:graphicFrameLocks noGrp="1"/>
          </p:cNvGraphicFramePr>
          <p:nvPr/>
        </p:nvGraphicFramePr>
        <p:xfrm>
          <a:off x="4708525" y="2208212"/>
          <a:ext cx="941070" cy="369570"/>
        </p:xfrm>
        <a:graphic>
          <a:graphicData uri="http://schemas.openxmlformats.org/drawingml/2006/table">
            <a:tbl>
              <a:tblPr/>
              <a:tblGrid>
                <a:gridCol w="941070"/>
              </a:tblGrid>
              <a:tr h="356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3210" indent="-115570" algn="l" rtl="0" eaLnBrk="0">
                        <a:lnSpc>
                          <a:spcPct val="109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内外部挅战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不需求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2" name="table 352"/>
          <p:cNvGraphicFramePr>
            <a:graphicFrameLocks noGrp="1"/>
          </p:cNvGraphicFramePr>
          <p:nvPr/>
        </p:nvGraphicFramePr>
        <p:xfrm>
          <a:off x="7708900" y="2208212"/>
          <a:ext cx="941069" cy="369570"/>
        </p:xfrm>
        <a:graphic>
          <a:graphicData uri="http://schemas.openxmlformats.org/drawingml/2006/table">
            <a:tbl>
              <a:tblPr/>
              <a:tblGrid>
                <a:gridCol w="941069"/>
              </a:tblGrid>
              <a:tr h="356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075" indent="-189230" algn="l" rtl="0" eaLnBrk="0">
                        <a:lnSpc>
                          <a:spcPct val="109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数字化管理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4" name="table 354"/>
          <p:cNvGraphicFramePr>
            <a:graphicFrameLocks noGrp="1"/>
          </p:cNvGraphicFramePr>
          <p:nvPr/>
        </p:nvGraphicFramePr>
        <p:xfrm>
          <a:off x="6494525" y="2208212"/>
          <a:ext cx="941070" cy="369570"/>
        </p:xfrm>
        <a:graphic>
          <a:graphicData uri="http://schemas.openxmlformats.org/drawingml/2006/table">
            <a:tbl>
              <a:tblPr/>
              <a:tblGrid>
                <a:gridCol w="941070"/>
              </a:tblGrid>
              <a:tr h="356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971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绩效指标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5440" algn="l" rtl="0" eaLnBrk="0">
                        <a:lnSpc>
                          <a:spcPts val="12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体系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6" name="path 356"/>
          <p:cNvSpPr/>
          <p:nvPr/>
        </p:nvSpPr>
        <p:spPr>
          <a:xfrm>
            <a:off x="4080890" y="2672588"/>
            <a:ext cx="1089406" cy="12700"/>
          </a:xfrm>
          <a:custGeom>
            <a:avLst/>
            <a:gdLst/>
            <a:ahLst/>
            <a:cxnLst/>
            <a:rect l="0" t="0" r="0" b="0"/>
            <a:pathLst>
              <a:path w="1715" h="20">
                <a:moveTo>
                  <a:pt x="1715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8" name="path 358"/>
          <p:cNvSpPr/>
          <p:nvPr/>
        </p:nvSpPr>
        <p:spPr>
          <a:xfrm>
            <a:off x="7081266" y="2672588"/>
            <a:ext cx="1089405" cy="12700"/>
          </a:xfrm>
          <a:custGeom>
            <a:avLst/>
            <a:gdLst/>
            <a:ahLst/>
            <a:cxnLst/>
            <a:rect l="0" t="0" r="0" b="0"/>
            <a:pathLst>
              <a:path w="1715" h="20">
                <a:moveTo>
                  <a:pt x="1715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60" name="picture 3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605273" y="2686050"/>
            <a:ext cx="76200" cy="144017"/>
          </a:xfrm>
          <a:prstGeom prst="rect">
            <a:avLst/>
          </a:prstGeom>
        </p:spPr>
      </p:pic>
      <p:pic>
        <p:nvPicPr>
          <p:cNvPr id="362" name="picture 3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605776" y="2686050"/>
            <a:ext cx="76200" cy="144017"/>
          </a:xfrm>
          <a:prstGeom prst="rect">
            <a:avLst/>
          </a:prstGeom>
        </p:spPr>
      </p:pic>
      <p:sp>
        <p:nvSpPr>
          <p:cNvPr id="364" name="path 364"/>
          <p:cNvSpPr/>
          <p:nvPr/>
        </p:nvSpPr>
        <p:spPr>
          <a:xfrm>
            <a:off x="7070725" y="3734180"/>
            <a:ext cx="22479" cy="129794"/>
          </a:xfrm>
          <a:custGeom>
            <a:avLst/>
            <a:gdLst/>
            <a:ahLst/>
            <a:cxnLst/>
            <a:rect l="0" t="0" r="0" b="0"/>
            <a:pathLst>
              <a:path w="35" h="204">
                <a:moveTo>
                  <a:pt x="25" y="10"/>
                </a:moveTo>
                <a:cubicBezTo>
                  <a:pt x="16" y="10"/>
                  <a:pt x="10" y="92"/>
                  <a:pt x="10" y="194"/>
                </a:cubicBez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6" name="path 366"/>
          <p:cNvSpPr/>
          <p:nvPr/>
        </p:nvSpPr>
        <p:spPr>
          <a:xfrm>
            <a:off x="8168258" y="3734180"/>
            <a:ext cx="22479" cy="129794"/>
          </a:xfrm>
          <a:custGeom>
            <a:avLst/>
            <a:gdLst/>
            <a:ahLst/>
            <a:cxnLst/>
            <a:rect l="0" t="0" r="0" b="0"/>
            <a:pathLst>
              <a:path w="35" h="204">
                <a:moveTo>
                  <a:pt x="25" y="194"/>
                </a:moveTo>
                <a:cubicBezTo>
                  <a:pt x="25" y="92"/>
                  <a:pt x="18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" name="path 368"/>
          <p:cNvSpPr/>
          <p:nvPr/>
        </p:nvSpPr>
        <p:spPr>
          <a:xfrm>
            <a:off x="4065523" y="2565400"/>
            <a:ext cx="21716" cy="119888"/>
          </a:xfrm>
          <a:custGeom>
            <a:avLst/>
            <a:gdLst/>
            <a:ahLst/>
            <a:cxnLst/>
            <a:rect l="0" t="0" r="0" b="0"/>
            <a:pathLst>
              <a:path w="34" h="188">
                <a:moveTo>
                  <a:pt x="24" y="178"/>
                </a:moveTo>
                <a:cubicBezTo>
                  <a:pt x="16" y="178"/>
                  <a:pt x="10" y="103"/>
                  <a:pt x="10" y="10"/>
                </a:cubicBez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0" name="path 370"/>
          <p:cNvSpPr/>
          <p:nvPr/>
        </p:nvSpPr>
        <p:spPr>
          <a:xfrm>
            <a:off x="7066026" y="2565400"/>
            <a:ext cx="21590" cy="119888"/>
          </a:xfrm>
          <a:custGeom>
            <a:avLst/>
            <a:gdLst/>
            <a:ahLst/>
            <a:cxnLst/>
            <a:rect l="0" t="0" r="0" b="0"/>
            <a:pathLst>
              <a:path w="34" h="188">
                <a:moveTo>
                  <a:pt x="24" y="178"/>
                </a:moveTo>
                <a:cubicBezTo>
                  <a:pt x="16" y="178"/>
                  <a:pt x="10" y="103"/>
                  <a:pt x="10" y="10"/>
                </a:cubicBez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2" name="path 372"/>
          <p:cNvSpPr/>
          <p:nvPr/>
        </p:nvSpPr>
        <p:spPr>
          <a:xfrm>
            <a:off x="8164321" y="2565400"/>
            <a:ext cx="21590" cy="119888"/>
          </a:xfrm>
          <a:custGeom>
            <a:avLst/>
            <a:gdLst/>
            <a:ahLst/>
            <a:cxnLst/>
            <a:rect l="0" t="0" r="0" b="0"/>
            <a:pathLst>
              <a:path w="34" h="188">
                <a:moveTo>
                  <a:pt x="24" y="10"/>
                </a:moveTo>
                <a:cubicBezTo>
                  <a:pt x="24" y="103"/>
                  <a:pt x="17" y="178"/>
                  <a:pt x="10" y="178"/>
                </a:cubicBezTo>
                <a:cubicBezTo>
                  <a:pt x="10" y="178"/>
                  <a:pt x="10" y="178"/>
                  <a:pt x="10" y="178"/>
                </a:cubicBez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4" name="path 374"/>
          <p:cNvSpPr/>
          <p:nvPr/>
        </p:nvSpPr>
        <p:spPr>
          <a:xfrm>
            <a:off x="5163947" y="2565400"/>
            <a:ext cx="21589" cy="119888"/>
          </a:xfrm>
          <a:custGeom>
            <a:avLst/>
            <a:gdLst/>
            <a:ahLst/>
            <a:cxnLst/>
            <a:rect l="0" t="0" r="0" b="0"/>
            <a:pathLst>
              <a:path w="33" h="188">
                <a:moveTo>
                  <a:pt x="23" y="10"/>
                </a:moveTo>
                <a:cubicBezTo>
                  <a:pt x="23" y="103"/>
                  <a:pt x="17" y="178"/>
                  <a:pt x="10" y="178"/>
                </a:cubicBezTo>
                <a:cubicBezTo>
                  <a:pt x="10" y="178"/>
                  <a:pt x="10" y="178"/>
                  <a:pt x="10" y="178"/>
                </a:cubicBezTo>
              </a:path>
            </a:pathLst>
          </a:custGeom>
          <a:noFill/>
          <a:ln w="12700" cap="flat">
            <a:solidFill>
              <a:srgbClr val="40404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 3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78" name="picture 37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7118277" y="2130268"/>
            <a:ext cx="1510937" cy="2432870"/>
          </a:xfrm>
          <a:prstGeom prst="rect">
            <a:avLst/>
          </a:prstGeom>
        </p:spPr>
      </p:pic>
      <p:pic>
        <p:nvPicPr>
          <p:cNvPr id="380" name="picture 3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86066" y="1221866"/>
            <a:ext cx="8032954" cy="510175"/>
          </a:xfrm>
          <a:prstGeom prst="rect">
            <a:avLst/>
          </a:prstGeom>
        </p:spPr>
      </p:pic>
      <p:pic>
        <p:nvPicPr>
          <p:cNvPr id="382" name="picture 38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1600000">
            <a:off x="7134225" y="1642998"/>
            <a:ext cx="1570159" cy="2867101"/>
          </a:xfrm>
          <a:prstGeom prst="rect">
            <a:avLst/>
          </a:prstGeom>
        </p:spPr>
      </p:pic>
      <p:pic>
        <p:nvPicPr>
          <p:cNvPr id="384" name="picture 3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71401" y="2133461"/>
            <a:ext cx="1510937" cy="2429533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87298" y="1646555"/>
            <a:ext cx="1570210" cy="2863544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rot="21600000">
            <a:off x="5547033" y="2127372"/>
            <a:ext cx="1510936" cy="2417327"/>
          </a:xfrm>
          <a:prstGeom prst="rect">
            <a:avLst/>
          </a:prstGeom>
        </p:spPr>
      </p:pic>
      <p:pic>
        <p:nvPicPr>
          <p:cNvPr id="390" name="picture 39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rot="21600000">
            <a:off x="5562600" y="1642998"/>
            <a:ext cx="1570482" cy="2848927"/>
          </a:xfrm>
          <a:prstGeom prst="rect">
            <a:avLst/>
          </a:prstGeom>
        </p:spPr>
      </p:pic>
      <p:pic>
        <p:nvPicPr>
          <p:cNvPr id="392" name="picture 39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rot="21600000">
            <a:off x="2418261" y="2130268"/>
            <a:ext cx="1510937" cy="2432870"/>
          </a:xfrm>
          <a:prstGeom prst="rect">
            <a:avLst/>
          </a:prstGeom>
        </p:spPr>
      </p:pic>
      <p:pic>
        <p:nvPicPr>
          <p:cNvPr id="394" name="picture 39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rot="21600000">
            <a:off x="2433574" y="1642998"/>
            <a:ext cx="1558665" cy="2867101"/>
          </a:xfrm>
          <a:prstGeom prst="rect">
            <a:avLst/>
          </a:prstGeom>
        </p:spPr>
      </p:pic>
      <p:pic>
        <p:nvPicPr>
          <p:cNvPr id="396" name="picture 39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 rot="21600000">
            <a:off x="3976091" y="2130268"/>
            <a:ext cx="1510333" cy="2432870"/>
          </a:xfrm>
          <a:prstGeom prst="rect">
            <a:avLst/>
          </a:prstGeom>
        </p:spPr>
      </p:pic>
      <p:pic>
        <p:nvPicPr>
          <p:cNvPr id="398" name="picture 39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 rot="21600000">
            <a:off x="3990975" y="1642998"/>
            <a:ext cx="1558213" cy="2867101"/>
          </a:xfrm>
          <a:prstGeom prst="rect">
            <a:avLst/>
          </a:prstGeom>
        </p:spPr>
      </p:pic>
      <p:sp>
        <p:nvSpPr>
          <p:cNvPr id="400" name="textbox 400"/>
          <p:cNvSpPr/>
          <p:nvPr>
            <p:custDataLst>
              <p:tags r:id="rId20"/>
            </p:custDataLst>
          </p:nvPr>
        </p:nvSpPr>
        <p:spPr>
          <a:xfrm>
            <a:off x="4114627" y="2199589"/>
            <a:ext cx="1148080" cy="22548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2880" indent="-111125" algn="l" rtl="0" eaLnBrk="0">
              <a:lnSpc>
                <a:spcPct val="99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为什么要强课达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成团队共识?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48000"/>
              </a:lnSpc>
              <a:spcBef>
                <a:spcPts val="0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认同度是影响战略执行效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率的一个重要因素。径多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公司在战略执行上之所以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失员，是因为公司高层出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现了“一个愿景、多个声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音”的现象。战略解码的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核心价值之一 ，就是集中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高层成员的智慧幵达成团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队共识。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2" name="textbox 402"/>
          <p:cNvSpPr/>
          <p:nvPr>
            <p:custDataLst>
              <p:tags r:id="rId21"/>
            </p:custDataLst>
          </p:nvPr>
        </p:nvSpPr>
        <p:spPr>
          <a:xfrm>
            <a:off x="7252718" y="2232736"/>
            <a:ext cx="1153160" cy="20662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93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不绩效管理有什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2260" algn="l" rtl="0" eaLnBrk="0">
              <a:lnSpc>
                <a:spcPct val="99000"/>
              </a:lnSpc>
              <a:spcBef>
                <a:spcPts val="40"/>
              </a:spcBef>
            </a:pPr>
            <a:r>
              <a:rPr sz="1200" kern="0" spc="-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么关系？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45" algn="l" rtl="0" eaLnBrk="0">
              <a:lnSpc>
                <a:spcPct val="147000"/>
              </a:lnSpc>
              <a:spcBef>
                <a:spcPts val="0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战略解码不绩效管理关系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密切。战略解码的成果，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包括公司年度目标和年度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硬仗，这些也是组织绩效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目标不个人绩效目标的来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源。战略解码的实施，对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打造结果导向的绩效文化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非常有好处。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4" name="path 404"/>
          <p:cNvSpPr/>
          <p:nvPr/>
        </p:nvSpPr>
        <p:spPr>
          <a:xfrm>
            <a:off x="1061605" y="765175"/>
            <a:ext cx="7020801" cy="12700"/>
          </a:xfrm>
          <a:custGeom>
            <a:avLst/>
            <a:gdLst/>
            <a:ahLst/>
            <a:cxnLst/>
            <a:rect l="0" t="0" r="0" b="0"/>
            <a:pathLst>
              <a:path w="11056" h="20">
                <a:moveTo>
                  <a:pt x="0" y="10"/>
                </a:moveTo>
                <a:lnTo>
                  <a:pt x="11056" y="10"/>
                </a:lnTo>
              </a:path>
            </a:pathLst>
          </a:custGeom>
          <a:noFill/>
          <a:ln w="12700" cap="flat">
            <a:solidFill>
              <a:srgbClr val="BFBFB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06" name="table 406"/>
          <p:cNvGraphicFramePr>
            <a:graphicFrameLocks noGrp="1"/>
          </p:cNvGraphicFramePr>
          <p:nvPr/>
        </p:nvGraphicFramePr>
        <p:xfrm>
          <a:off x="2273300" y="608406"/>
          <a:ext cx="4668519" cy="332740"/>
        </p:xfrm>
        <a:graphic>
          <a:graphicData uri="http://schemas.openxmlformats.org/drawingml/2006/table">
            <a:tbl>
              <a:tblPr>
                <a:solidFill>
                  <a:srgbClr val="0070C0"/>
                </a:solidFill>
              </a:tblPr>
              <a:tblGrid>
                <a:gridCol w="4668519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0440" algn="l" rtl="0" eaLnBrk="0">
                        <a:lnSpc>
                          <a:spcPts val="1855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敢于战略解码的若干问题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08" name="textbox 408"/>
          <p:cNvSpPr/>
          <p:nvPr/>
        </p:nvSpPr>
        <p:spPr>
          <a:xfrm>
            <a:off x="313496" y="192115"/>
            <a:ext cx="5531484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tabLst>
                <a:tab pos="208915" algn="l"/>
              </a:tabLst>
            </a:pPr>
            <a:r>
              <a:rPr sz="15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第一章：战略解码——跨越战略规划不战略执</a:t>
            </a:r>
            <a:r>
              <a:rPr sz="15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行之间的鸿沟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10" name="picture 41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326196" y="204815"/>
            <a:ext cx="196778" cy="178978"/>
          </a:xfrm>
          <a:prstGeom prst="rect">
            <a:avLst/>
          </a:prstGeom>
        </p:spPr>
      </p:pic>
      <p:sp>
        <p:nvSpPr>
          <p:cNvPr id="412" name="textbox 412"/>
          <p:cNvSpPr/>
          <p:nvPr>
            <p:custDataLst>
              <p:tags r:id="rId23"/>
            </p:custDataLst>
          </p:nvPr>
        </p:nvSpPr>
        <p:spPr>
          <a:xfrm>
            <a:off x="5742484" y="2874410"/>
            <a:ext cx="1123950" cy="1059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143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公司的战略，不怕竞争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对手知道，就怕自己做    不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到。公司的核心竞争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力，其实就是邁些“拿   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走、偷不去、学不会、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砸不烂”的战略执行</a:t>
            </a:r>
            <a:r>
              <a:rPr sz="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力。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4" name="textbox 414"/>
          <p:cNvSpPr/>
          <p:nvPr>
            <p:custDataLst>
              <p:tags r:id="rId24"/>
            </p:custDataLst>
          </p:nvPr>
        </p:nvSpPr>
        <p:spPr>
          <a:xfrm>
            <a:off x="2652018" y="2874410"/>
            <a:ext cx="943610" cy="12420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384" rIns="0" bIns="0"/>
          <a:lstStyle/>
          <a:p>
            <a:pPr marL="12700" indent="1905" algn="l" rtl="0" eaLnBrk="0">
              <a:lnSpc>
                <a:spcPct val="144000"/>
              </a:lnSpc>
              <a:spcBef>
                <a:spcPts val="5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面对面的认论更能激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每个成员的热情和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智慧。经过集体研讨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的战略方向会更贴合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公司实际，制订出来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的行动计划也更易落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实到位。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6" name="textbox 416"/>
          <p:cNvSpPr/>
          <p:nvPr/>
        </p:nvSpPr>
        <p:spPr>
          <a:xfrm>
            <a:off x="1079502" y="2874410"/>
            <a:ext cx="1046480" cy="1060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143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通常，制定战略是一抂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手工程，战略体现了一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抂手的意志和梦想。但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是，战略解码的主角不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是一抂手一个人，而是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整个高管团队。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8" name="textbox 418"/>
          <p:cNvSpPr/>
          <p:nvPr>
            <p:custDataLst>
              <p:tags r:id="rId25"/>
            </p:custDataLst>
          </p:nvPr>
        </p:nvSpPr>
        <p:spPr>
          <a:xfrm>
            <a:off x="2640456" y="2199589"/>
            <a:ext cx="1087119" cy="387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4460" indent="-111760" algn="l" rtl="0" eaLnBrk="0">
              <a:lnSpc>
                <a:spcPct val="99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为什么要采用集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体研讨形式?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0" name="textbox 420"/>
          <p:cNvSpPr/>
          <p:nvPr>
            <p:custDataLst>
              <p:tags r:id="rId26"/>
            </p:custDataLst>
          </p:nvPr>
        </p:nvSpPr>
        <p:spPr>
          <a:xfrm>
            <a:off x="5894273" y="2285187"/>
            <a:ext cx="89598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会不会失密？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2" name="textbox 422"/>
          <p:cNvSpPr/>
          <p:nvPr/>
        </p:nvSpPr>
        <p:spPr>
          <a:xfrm>
            <a:off x="1292047" y="2270836"/>
            <a:ext cx="705484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主角是诽?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10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11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12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13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14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15.xml><?xml version="1.0" encoding="utf-8"?>
<p:tagLst xmlns:p="http://schemas.openxmlformats.org/presentationml/2006/main">
  <p:tag name="commondata" val="eyJoZGlkIjoiM2M1YmMyZmY4ZmU3MGYxNzhmMzE0NzY2Mjk3NzRlYjkifQ=="/>
</p:tagLst>
</file>

<file path=ppt/tags/tag2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3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4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5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6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7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8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ags/tag9.xml><?xml version="1.0" encoding="utf-8"?>
<p:tagLst xmlns:p="http://schemas.openxmlformats.org/presentationml/2006/main">
  <p:tag name="KSO_WM_DIAGRAM_VIRTUALLY_FRAME" val="{&quot;height&quot;:229.9322834645669,&quot;left&quot;:190.41425196850395,&quot;top&quot;:129.3699212598425,&quot;width&quot;:494.97031496062993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21307</Words>
  <Application>WPS 演示</Application>
  <PresentationFormat/>
  <Paragraphs>2974</Paragraphs>
  <Slides>76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76</vt:i4>
      </vt:variant>
    </vt:vector>
  </HeadingPairs>
  <TitlesOfParts>
    <vt:vector size="89" baseType="lpstr">
      <vt:lpstr>Arial</vt:lpstr>
      <vt:lpstr>宋体</vt:lpstr>
      <vt:lpstr>Wingdings</vt:lpstr>
      <vt:lpstr>Arial</vt:lpstr>
      <vt:lpstr>微软雅黑</vt:lpstr>
      <vt:lpstr>Calibri</vt:lpstr>
      <vt:lpstr>Times New Roman</vt:lpstr>
      <vt:lpstr>Wingdings</vt:lpstr>
      <vt:lpstr>Arial Unicode MS</vt:lpstr>
      <vt:lpstr>Viner Hand ITC</vt:lpstr>
      <vt:lpstr>Arial Unicode MS</vt:lpstr>
      <vt:lpstr>Impact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蓝色实用</dc:title>
  <dc:creator>第一PPT模板网-WWW.1PPT.COM</dc:creator>
  <cp:keywords>第一PPT模板网-WWW.1PPT.COM</cp:keywords>
  <cp:lastModifiedBy>Alan</cp:lastModifiedBy>
  <cp:revision>4</cp:revision>
  <dcterms:created xsi:type="dcterms:W3CDTF">2024-09-02T13:37:00Z</dcterms:created>
  <dcterms:modified xsi:type="dcterms:W3CDTF">2024-09-02T15:04:54Z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2024-09-03T05:26:08Z</vt:filetime>
  </property>
  <property fmtid="{D5CDD505-2E9C-101B-9397-08002B2CF9AE}" pid="4" name="ICV">
    <vt:lpwstr>A50A93AF4CD8457F852B6A80BA0C0C80_13</vt:lpwstr>
  </property>
  <property fmtid="{D5CDD505-2E9C-101B-9397-08002B2CF9AE}" pid="5" name="KSOProductBuildVer">
    <vt:lpwstr>2052-12.1.0.17857</vt:lpwstr>
  </property>
</Properties>
</file>