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</p:sldIdLst>
  <p:sldSz cx="12192000" cy="6858000"/>
  <p:notesSz cx="6858000" cy="9144000"/>
  <p:custDataLst>
    <p:tags r:id="rId8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5" Type="http://schemas.openxmlformats.org/officeDocument/2006/relationships/tags" Target="tags/tag1.xml"/><Relationship Id="rId84" Type="http://schemas.openxmlformats.org/officeDocument/2006/relationships/tableStyles" Target="tableStyles.xml"/><Relationship Id="rId83" Type="http://schemas.openxmlformats.org/officeDocument/2006/relationships/viewProps" Target="viewProps.xml"/><Relationship Id="rId82" Type="http://schemas.openxmlformats.org/officeDocument/2006/relationships/presProps" Target="presProps.xml"/><Relationship Id="rId81" Type="http://schemas.openxmlformats.org/officeDocument/2006/relationships/handoutMaster" Target="handoutMasters/handoutMaster1.xml"/><Relationship Id="rId80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4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1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1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1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6.jpeg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3.png"/><Relationship Id="rId7" Type="http://schemas.openxmlformats.org/officeDocument/2006/relationships/image" Target="../media/image82.png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4.png"/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4.png"/><Relationship Id="rId1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4.png"/><Relationship Id="rId1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4.png"/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4.png"/><Relationship Id="rId1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06.png"/><Relationship Id="rId7" Type="http://schemas.openxmlformats.org/officeDocument/2006/relationships/image" Target="../media/image105.pn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16.png"/><Relationship Id="rId17" Type="http://schemas.openxmlformats.org/officeDocument/2006/relationships/image" Target="../media/image115.png"/><Relationship Id="rId16" Type="http://schemas.openxmlformats.org/officeDocument/2006/relationships/image" Target="../media/image114.png"/><Relationship Id="rId15" Type="http://schemas.openxmlformats.org/officeDocument/2006/relationships/image" Target="../media/image113.png"/><Relationship Id="rId14" Type="http://schemas.openxmlformats.org/officeDocument/2006/relationships/image" Target="../media/image112.png"/><Relationship Id="rId13" Type="http://schemas.openxmlformats.org/officeDocument/2006/relationships/image" Target="../media/image111.png"/><Relationship Id="rId12" Type="http://schemas.openxmlformats.org/officeDocument/2006/relationships/image" Target="../media/image110.png"/><Relationship Id="rId11" Type="http://schemas.openxmlformats.org/officeDocument/2006/relationships/image" Target="../media/image109.png"/><Relationship Id="rId10" Type="http://schemas.openxmlformats.org/officeDocument/2006/relationships/image" Target="../media/image108.png"/><Relationship Id="rId1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4.png"/><Relationship Id="rId8" Type="http://schemas.openxmlformats.org/officeDocument/2006/relationships/image" Target="../media/image123.png"/><Relationship Id="rId7" Type="http://schemas.openxmlformats.org/officeDocument/2006/relationships/image" Target="../media/image122.png"/><Relationship Id="rId6" Type="http://schemas.openxmlformats.org/officeDocument/2006/relationships/image" Target="../media/image121.png"/><Relationship Id="rId5" Type="http://schemas.openxmlformats.org/officeDocument/2006/relationships/image" Target="../media/image103.png"/><Relationship Id="rId4" Type="http://schemas.openxmlformats.org/officeDocument/2006/relationships/image" Target="../media/image120.png"/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33.png"/><Relationship Id="rId17" Type="http://schemas.openxmlformats.org/officeDocument/2006/relationships/image" Target="../media/image132.png"/><Relationship Id="rId16" Type="http://schemas.openxmlformats.org/officeDocument/2006/relationships/image" Target="../media/image131.png"/><Relationship Id="rId15" Type="http://schemas.openxmlformats.org/officeDocument/2006/relationships/image" Target="../media/image130.png"/><Relationship Id="rId14" Type="http://schemas.openxmlformats.org/officeDocument/2006/relationships/image" Target="../media/image129.png"/><Relationship Id="rId13" Type="http://schemas.openxmlformats.org/officeDocument/2006/relationships/image" Target="../media/image128.png"/><Relationship Id="rId12" Type="http://schemas.openxmlformats.org/officeDocument/2006/relationships/image" Target="../media/image127.png"/><Relationship Id="rId11" Type="http://schemas.openxmlformats.org/officeDocument/2006/relationships/image" Target="../media/image126.png"/><Relationship Id="rId10" Type="http://schemas.openxmlformats.org/officeDocument/2006/relationships/image" Target="../media/image125.png"/><Relationship Id="rId1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2.png"/><Relationship Id="rId8" Type="http://schemas.openxmlformats.org/officeDocument/2006/relationships/image" Target="../media/image141.png"/><Relationship Id="rId7" Type="http://schemas.openxmlformats.org/officeDocument/2006/relationships/image" Target="../media/image140.png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50.png"/><Relationship Id="rId16" Type="http://schemas.openxmlformats.org/officeDocument/2006/relationships/image" Target="../media/image149.png"/><Relationship Id="rId15" Type="http://schemas.openxmlformats.org/officeDocument/2006/relationships/image" Target="../media/image148.png"/><Relationship Id="rId14" Type="http://schemas.openxmlformats.org/officeDocument/2006/relationships/image" Target="../media/image147.png"/><Relationship Id="rId13" Type="http://schemas.openxmlformats.org/officeDocument/2006/relationships/image" Target="../media/image146.png"/><Relationship Id="rId12" Type="http://schemas.openxmlformats.org/officeDocument/2006/relationships/image" Target="../media/image145.png"/><Relationship Id="rId11" Type="http://schemas.openxmlformats.org/officeDocument/2006/relationships/image" Target="../media/image144.png"/><Relationship Id="rId10" Type="http://schemas.openxmlformats.org/officeDocument/2006/relationships/image" Target="../media/image143.png"/><Relationship Id="rId1" Type="http://schemas.openxmlformats.org/officeDocument/2006/relationships/image" Target="../media/image134.png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image" Target="../media/image1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3.png"/><Relationship Id="rId1" Type="http://schemas.openxmlformats.org/officeDocument/2006/relationships/image" Target="../media/image157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1.jpeg"/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image" Target="../media/image1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3.png"/><Relationship Id="rId1" Type="http://schemas.openxmlformats.org/officeDocument/2006/relationships/image" Target="../media/image162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7.png"/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image" Target="../media/image16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2.png"/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image" Target="../media/image16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1.png"/><Relationship Id="rId8" Type="http://schemas.openxmlformats.org/officeDocument/2006/relationships/image" Target="../media/image180.png"/><Relationship Id="rId7" Type="http://schemas.openxmlformats.org/officeDocument/2006/relationships/image" Target="../media/image179.png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90.png"/><Relationship Id="rId17" Type="http://schemas.openxmlformats.org/officeDocument/2006/relationships/image" Target="../media/image189.png"/><Relationship Id="rId16" Type="http://schemas.openxmlformats.org/officeDocument/2006/relationships/image" Target="../media/image188.png"/><Relationship Id="rId15" Type="http://schemas.openxmlformats.org/officeDocument/2006/relationships/image" Target="../media/image187.png"/><Relationship Id="rId14" Type="http://schemas.openxmlformats.org/officeDocument/2006/relationships/image" Target="../media/image186.png"/><Relationship Id="rId13" Type="http://schemas.openxmlformats.org/officeDocument/2006/relationships/image" Target="../media/image185.png"/><Relationship Id="rId12" Type="http://schemas.openxmlformats.org/officeDocument/2006/relationships/image" Target="../media/image184.png"/><Relationship Id="rId11" Type="http://schemas.openxmlformats.org/officeDocument/2006/relationships/image" Target="../media/image183.png"/><Relationship Id="rId10" Type="http://schemas.openxmlformats.org/officeDocument/2006/relationships/image" Target="../media/image182.png"/><Relationship Id="rId1" Type="http://schemas.openxmlformats.org/officeDocument/2006/relationships/image" Target="../media/image17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5.jpeg"/></Relationships>
</file>

<file path=ppt/slides/_rels/slide5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8.png"/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image" Target="../media/image10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3.png"/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image" Target="../media/image2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5.png"/><Relationship Id="rId1" Type="http://schemas.openxmlformats.org/officeDocument/2006/relationships/image" Target="../media/image20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12.png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image" Target="../media/image206.png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1.png"/><Relationship Id="rId8" Type="http://schemas.openxmlformats.org/officeDocument/2006/relationships/image" Target="../media/image220.png"/><Relationship Id="rId7" Type="http://schemas.openxmlformats.org/officeDocument/2006/relationships/image" Target="../media/image219.png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Relationship Id="rId38" Type="http://schemas.openxmlformats.org/officeDocument/2006/relationships/slideLayout" Target="../slideLayouts/slideLayout1.xml"/><Relationship Id="rId37" Type="http://schemas.openxmlformats.org/officeDocument/2006/relationships/image" Target="../media/image249.png"/><Relationship Id="rId36" Type="http://schemas.openxmlformats.org/officeDocument/2006/relationships/image" Target="../media/image248.png"/><Relationship Id="rId35" Type="http://schemas.openxmlformats.org/officeDocument/2006/relationships/image" Target="../media/image247.png"/><Relationship Id="rId34" Type="http://schemas.openxmlformats.org/officeDocument/2006/relationships/image" Target="../media/image246.png"/><Relationship Id="rId33" Type="http://schemas.openxmlformats.org/officeDocument/2006/relationships/image" Target="../media/image245.png"/><Relationship Id="rId32" Type="http://schemas.openxmlformats.org/officeDocument/2006/relationships/image" Target="../media/image244.png"/><Relationship Id="rId31" Type="http://schemas.openxmlformats.org/officeDocument/2006/relationships/image" Target="../media/image243.png"/><Relationship Id="rId30" Type="http://schemas.openxmlformats.org/officeDocument/2006/relationships/image" Target="../media/image242.png"/><Relationship Id="rId3" Type="http://schemas.openxmlformats.org/officeDocument/2006/relationships/image" Target="../media/image215.png"/><Relationship Id="rId29" Type="http://schemas.openxmlformats.org/officeDocument/2006/relationships/image" Target="../media/image241.png"/><Relationship Id="rId28" Type="http://schemas.openxmlformats.org/officeDocument/2006/relationships/image" Target="../media/image240.png"/><Relationship Id="rId27" Type="http://schemas.openxmlformats.org/officeDocument/2006/relationships/image" Target="../media/image239.png"/><Relationship Id="rId26" Type="http://schemas.openxmlformats.org/officeDocument/2006/relationships/image" Target="../media/image238.png"/><Relationship Id="rId25" Type="http://schemas.openxmlformats.org/officeDocument/2006/relationships/image" Target="../media/image237.png"/><Relationship Id="rId24" Type="http://schemas.openxmlformats.org/officeDocument/2006/relationships/image" Target="../media/image236.png"/><Relationship Id="rId23" Type="http://schemas.openxmlformats.org/officeDocument/2006/relationships/image" Target="../media/image235.png"/><Relationship Id="rId22" Type="http://schemas.openxmlformats.org/officeDocument/2006/relationships/image" Target="../media/image234.png"/><Relationship Id="rId21" Type="http://schemas.openxmlformats.org/officeDocument/2006/relationships/image" Target="../media/image233.png"/><Relationship Id="rId20" Type="http://schemas.openxmlformats.org/officeDocument/2006/relationships/image" Target="../media/image232.png"/><Relationship Id="rId2" Type="http://schemas.openxmlformats.org/officeDocument/2006/relationships/image" Target="../media/image214.png"/><Relationship Id="rId19" Type="http://schemas.openxmlformats.org/officeDocument/2006/relationships/image" Target="../media/image231.png"/><Relationship Id="rId18" Type="http://schemas.openxmlformats.org/officeDocument/2006/relationships/image" Target="../media/image230.png"/><Relationship Id="rId17" Type="http://schemas.openxmlformats.org/officeDocument/2006/relationships/image" Target="../media/image229.png"/><Relationship Id="rId16" Type="http://schemas.openxmlformats.org/officeDocument/2006/relationships/image" Target="../media/image228.png"/><Relationship Id="rId15" Type="http://schemas.openxmlformats.org/officeDocument/2006/relationships/image" Target="../media/image227.png"/><Relationship Id="rId14" Type="http://schemas.openxmlformats.org/officeDocument/2006/relationships/image" Target="../media/image226.png"/><Relationship Id="rId13" Type="http://schemas.openxmlformats.org/officeDocument/2006/relationships/image" Target="../media/image225.png"/><Relationship Id="rId12" Type="http://schemas.openxmlformats.org/officeDocument/2006/relationships/image" Target="../media/image224.png"/><Relationship Id="rId11" Type="http://schemas.openxmlformats.org/officeDocument/2006/relationships/image" Target="../media/image223.png"/><Relationship Id="rId10" Type="http://schemas.openxmlformats.org/officeDocument/2006/relationships/image" Target="../media/image222.png"/><Relationship Id="rId1" Type="http://schemas.openxmlformats.org/officeDocument/2006/relationships/image" Target="../media/image21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0.png"/></Relationships>
</file>

<file path=ppt/slides/_rels/slide6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4.png"/><Relationship Id="rId3" Type="http://schemas.openxmlformats.org/officeDocument/2006/relationships/image" Target="../media/image253.png"/><Relationship Id="rId2" Type="http://schemas.openxmlformats.org/officeDocument/2006/relationships/image" Target="../media/image252.png"/><Relationship Id="rId1" Type="http://schemas.openxmlformats.org/officeDocument/2006/relationships/image" Target="../media/image25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61.png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Relationship Id="rId3" Type="http://schemas.openxmlformats.org/officeDocument/2006/relationships/image" Target="../media/image257.png"/><Relationship Id="rId2" Type="http://schemas.openxmlformats.org/officeDocument/2006/relationships/image" Target="../media/image256.png"/><Relationship Id="rId1" Type="http://schemas.openxmlformats.org/officeDocument/2006/relationships/image" Target="../media/image255.png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0.png"/><Relationship Id="rId8" Type="http://schemas.openxmlformats.org/officeDocument/2006/relationships/image" Target="../media/image269.png"/><Relationship Id="rId7" Type="http://schemas.openxmlformats.org/officeDocument/2006/relationships/image" Target="../media/image268.png"/><Relationship Id="rId6" Type="http://schemas.openxmlformats.org/officeDocument/2006/relationships/image" Target="../media/image267.png"/><Relationship Id="rId5" Type="http://schemas.openxmlformats.org/officeDocument/2006/relationships/image" Target="../media/image266.png"/><Relationship Id="rId4" Type="http://schemas.openxmlformats.org/officeDocument/2006/relationships/image" Target="../media/image265.png"/><Relationship Id="rId3" Type="http://schemas.openxmlformats.org/officeDocument/2006/relationships/image" Target="../media/image264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282.png"/><Relationship Id="rId20" Type="http://schemas.openxmlformats.org/officeDocument/2006/relationships/image" Target="../media/image281.png"/><Relationship Id="rId2" Type="http://schemas.openxmlformats.org/officeDocument/2006/relationships/image" Target="../media/image263.png"/><Relationship Id="rId19" Type="http://schemas.openxmlformats.org/officeDocument/2006/relationships/image" Target="../media/image280.png"/><Relationship Id="rId18" Type="http://schemas.openxmlformats.org/officeDocument/2006/relationships/image" Target="../media/image279.png"/><Relationship Id="rId17" Type="http://schemas.openxmlformats.org/officeDocument/2006/relationships/image" Target="../media/image278.png"/><Relationship Id="rId16" Type="http://schemas.openxmlformats.org/officeDocument/2006/relationships/image" Target="../media/image277.png"/><Relationship Id="rId15" Type="http://schemas.openxmlformats.org/officeDocument/2006/relationships/image" Target="../media/image276.png"/><Relationship Id="rId14" Type="http://schemas.openxmlformats.org/officeDocument/2006/relationships/image" Target="../media/image275.png"/><Relationship Id="rId13" Type="http://schemas.openxmlformats.org/officeDocument/2006/relationships/image" Target="../media/image274.png"/><Relationship Id="rId12" Type="http://schemas.openxmlformats.org/officeDocument/2006/relationships/image" Target="../media/image273.png"/><Relationship Id="rId11" Type="http://schemas.openxmlformats.org/officeDocument/2006/relationships/image" Target="../media/image272.png"/><Relationship Id="rId10" Type="http://schemas.openxmlformats.org/officeDocument/2006/relationships/image" Target="../media/image271.png"/><Relationship Id="rId1" Type="http://schemas.openxmlformats.org/officeDocument/2006/relationships/image" Target="../media/image26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85545" y="676275"/>
            <a:ext cx="95059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产品质量的源头</a:t>
            </a:r>
            <a:r>
              <a:rPr lang="en-US" altLang="zh-CN" sz="4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endParaRPr lang="en-US" altLang="zh-CN" sz="4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4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华为是如何进行需求管理的？</a:t>
            </a:r>
            <a:endParaRPr lang="zh-CN" altLang="en-US" sz="4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box 228"/>
          <p:cNvSpPr/>
          <p:nvPr/>
        </p:nvSpPr>
        <p:spPr>
          <a:xfrm>
            <a:off x="103876" y="231284"/>
            <a:ext cx="10691494" cy="1594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需求管理流程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876935" algn="l" rtl="0" eaLnBrk="0">
              <a:lnSpc>
                <a:spcPct val="94000"/>
              </a:lnSpc>
              <a:spcBef>
                <a:spcPts val="1330"/>
              </a:spcBef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来源：公司内所有人都应该收集需求（产品管理部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7000"/>
              </a:lnSpc>
              <a:spcBef>
                <a:spcPts val="33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分析：设置专门的需求分析团队RAT负责对需求的分析和决策，其输出是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已确认并排序的需求列表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878205" algn="l" rtl="0" eaLnBrk="0">
              <a:lnSpc>
                <a:spcPct val="97000"/>
              </a:lnSpc>
              <a:spcBef>
                <a:spcPts val="26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需求管理是持续进行的过程，与版本开发过程并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无绑定关系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30" name="picture 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46290" y="1561465"/>
            <a:ext cx="216408" cy="160020"/>
          </a:xfrm>
          <a:prstGeom prst="rect">
            <a:avLst/>
          </a:prstGeom>
        </p:spPr>
      </p:pic>
      <p:pic>
        <p:nvPicPr>
          <p:cNvPr id="232" name="picture 2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46290" y="1261236"/>
            <a:ext cx="216408" cy="160020"/>
          </a:xfrm>
          <a:prstGeom prst="rect">
            <a:avLst/>
          </a:prstGeom>
        </p:spPr>
      </p:pic>
      <p:pic>
        <p:nvPicPr>
          <p:cNvPr id="234" name="picture 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46290" y="961008"/>
            <a:ext cx="216408" cy="160020"/>
          </a:xfrm>
          <a:prstGeom prst="rect">
            <a:avLst/>
          </a:prstGeom>
        </p:spPr>
      </p:pic>
      <p:graphicFrame>
        <p:nvGraphicFramePr>
          <p:cNvPr id="236" name="table 236"/>
          <p:cNvGraphicFramePr>
            <a:graphicFrameLocks noGrp="1"/>
          </p:cNvGraphicFramePr>
          <p:nvPr/>
        </p:nvGraphicFramePr>
        <p:xfrm>
          <a:off x="1520951" y="2415540"/>
          <a:ext cx="1033145" cy="3959225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033145"/>
              </a:tblGrid>
              <a:tr h="3949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271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外部来源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8900" indent="12065" algn="l" rtl="0" eaLnBrk="0">
                        <a:lnSpc>
                          <a:spcPct val="113000"/>
                        </a:lnSpc>
                        <a:spcBef>
                          <a:spcPts val="51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•消费者/客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户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50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•行业分析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113000"/>
                        </a:lnSpc>
                        <a:spcBef>
                          <a:spcPts val="49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•竞争对手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•展览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•杂志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0490" algn="l" rtl="0" eaLnBrk="0">
                        <a:lnSpc>
                          <a:spcPct val="95000"/>
                        </a:lnSpc>
                        <a:spcBef>
                          <a:spcPts val="445"/>
                        </a:spcBef>
                      </a:pPr>
                      <a:r>
                        <a:rPr sz="1400" kern="0" spc="-5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内部来源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112000"/>
                        </a:lnSpc>
                        <a:spcBef>
                          <a:spcPts val="38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•公司管理层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•PDT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ts val="1505"/>
                        </a:lnSpc>
                        <a:spcBef>
                          <a:spcPts val="22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•PMT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22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•售后服务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84000"/>
                        </a:lnSpc>
                        <a:spcBef>
                          <a:spcPts val="355"/>
                        </a:spcBef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•预研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ts val="1730"/>
                        </a:lnSpc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•营销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ts val="1730"/>
                        </a:lnSpc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•研发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•其它部门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8" name="table 238"/>
          <p:cNvGraphicFramePr>
            <a:graphicFrameLocks noGrp="1"/>
          </p:cNvGraphicFramePr>
          <p:nvPr/>
        </p:nvGraphicFramePr>
        <p:xfrm>
          <a:off x="8244840" y="2482596"/>
          <a:ext cx="950594" cy="3662045"/>
        </p:xfrm>
        <a:graphic>
          <a:graphicData uri="http://schemas.openxmlformats.org/drawingml/2006/table">
            <a:tbl>
              <a:tblPr>
                <a:solidFill>
                  <a:srgbClr val="BCFFBC"/>
                </a:solidFill>
              </a:tblPr>
              <a:tblGrid>
                <a:gridCol w="950594"/>
              </a:tblGrid>
              <a:tr h="3652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176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需求纳入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2405" indent="-86995" algn="l" rtl="0" eaLnBrk="0">
                        <a:lnSpc>
                          <a:spcPct val="97000"/>
                        </a:lnSpc>
                        <a:spcBef>
                          <a:spcPts val="8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业务计划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/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路标规划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3675" indent="-88265" algn="l" rtl="0" eaLnBrk="0">
                        <a:lnSpc>
                          <a:spcPct val="97000"/>
                        </a:lnSpc>
                        <a:spcBef>
                          <a:spcPts val="12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产品开发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项目任务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书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3675" indent="-88265" algn="l" rtl="0" eaLnBrk="0">
                        <a:lnSpc>
                          <a:spcPct val="98000"/>
                        </a:lnSpc>
                        <a:spcBef>
                          <a:spcPts val="12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产品开发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项目组的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需求说明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书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6680" algn="l" rtl="0" eaLnBrk="0">
                        <a:lnSpc>
                          <a:spcPct val="95000"/>
                        </a:lnSpc>
                        <a:spcBef>
                          <a:spcPts val="36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开发需求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2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新方案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10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新产品/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新版本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2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变更正在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2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开发的产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品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BC"/>
                    </a:solidFill>
                  </a:tcPr>
                </a:tc>
              </a:tr>
            </a:tbl>
          </a:graphicData>
        </a:graphic>
      </p:graphicFrame>
      <p:sp>
        <p:nvSpPr>
          <p:cNvPr id="240" name="rect"/>
          <p:cNvSpPr/>
          <p:nvPr/>
        </p:nvSpPr>
        <p:spPr>
          <a:xfrm>
            <a:off x="6227063" y="4200144"/>
            <a:ext cx="952499" cy="1197863"/>
          </a:xfrm>
          <a:prstGeom prst="rect">
            <a:avLst/>
          </a:prstGeom>
          <a:solidFill>
            <a:srgbClr val="FFDEB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42" name="table 242"/>
          <p:cNvGraphicFramePr>
            <a:graphicFrameLocks noGrp="1"/>
          </p:cNvGraphicFramePr>
          <p:nvPr/>
        </p:nvGraphicFramePr>
        <p:xfrm>
          <a:off x="6220967" y="2586227"/>
          <a:ext cx="964565" cy="3446780"/>
        </p:xfrm>
        <a:graphic>
          <a:graphicData uri="http://schemas.openxmlformats.org/drawingml/2006/table">
            <a:tbl>
              <a:tblPr/>
              <a:tblGrid>
                <a:gridCol w="964564"/>
              </a:tblGrid>
              <a:tr h="793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7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819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3670" indent="90170" algn="l" rtl="0" eaLnBrk="0">
                        <a:lnSpc>
                          <a:spcPct val="112000"/>
                        </a:lnSpc>
                      </a:pPr>
                      <a:r>
                        <a:rPr sz="1400" kern="0" spc="-1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产品线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路标规划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815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69545" algn="l" rtl="0" eaLnBrk="0">
                        <a:lnSpc>
                          <a:spcPts val="180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务书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76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在研产品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6380" algn="l" rtl="0" eaLnBrk="0">
                        <a:lnSpc>
                          <a:spcPts val="2325"/>
                        </a:lnSpc>
                      </a:pPr>
                      <a:r>
                        <a:rPr sz="1200" kern="0" spc="-10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（变更）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4" name="table 244"/>
          <p:cNvGraphicFramePr>
            <a:graphicFrameLocks noGrp="1"/>
          </p:cNvGraphicFramePr>
          <p:nvPr/>
        </p:nvGraphicFramePr>
        <p:xfrm>
          <a:off x="2599944" y="2415539"/>
          <a:ext cx="831850" cy="2606039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831850"/>
              </a:tblGrid>
              <a:tr h="25965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112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收集需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6680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0650" algn="l" rtl="0" eaLnBrk="0">
                        <a:lnSpc>
                          <a:spcPct val="84000"/>
                        </a:lnSpc>
                        <a:spcBef>
                          <a:spcPts val="940"/>
                        </a:spcBef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•外部需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6680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0650" algn="l" rtl="0" eaLnBrk="0">
                        <a:lnSpc>
                          <a:spcPct val="84000"/>
                        </a:lnSpc>
                        <a:spcBef>
                          <a:spcPts val="945"/>
                        </a:spcBef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•内部需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6680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" name="table 246"/>
          <p:cNvGraphicFramePr>
            <a:graphicFrameLocks noGrp="1"/>
          </p:cNvGraphicFramePr>
          <p:nvPr/>
        </p:nvGraphicFramePr>
        <p:xfrm>
          <a:off x="3493007" y="2415539"/>
          <a:ext cx="716279" cy="272796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16279"/>
              </a:tblGrid>
              <a:tr h="27184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6535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准确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170" algn="l" rtl="0" eaLnBrk="0">
                        <a:lnSpc>
                          <a:spcPts val="180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理解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2720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解释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2720" algn="l" rtl="0" eaLnBrk="0">
                        <a:lnSpc>
                          <a:spcPct val="96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过滤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27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检视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" name="table 248"/>
          <p:cNvGraphicFramePr>
            <a:graphicFrameLocks noGrp="1"/>
          </p:cNvGraphicFramePr>
          <p:nvPr/>
        </p:nvGraphicFramePr>
        <p:xfrm>
          <a:off x="4216907" y="2415539"/>
          <a:ext cx="701040" cy="2729229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01040"/>
              </a:tblGrid>
              <a:tr h="271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2090" algn="l" rtl="0" eaLnBrk="0">
                        <a:lnSpc>
                          <a:spcPct val="84000"/>
                        </a:lnSpc>
                      </a:pPr>
                      <a:r>
                        <a:rPr sz="1400" kern="0" spc="-4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3200" algn="l" rtl="0" eaLnBrk="0">
                        <a:lnSpc>
                          <a:spcPts val="179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价值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69545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69545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排序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6954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证实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0" name="table 250"/>
          <p:cNvGraphicFramePr>
            <a:graphicFrameLocks noGrp="1"/>
          </p:cNvGraphicFramePr>
          <p:nvPr/>
        </p:nvGraphicFramePr>
        <p:xfrm>
          <a:off x="4962144" y="1882140"/>
          <a:ext cx="3199764" cy="449579"/>
        </p:xfrm>
        <a:graphic>
          <a:graphicData uri="http://schemas.openxmlformats.org/drawingml/2006/table">
            <a:tbl>
              <a:tblPr>
                <a:solidFill>
                  <a:srgbClr val="FFDEB1"/>
                </a:solidFill>
              </a:tblPr>
              <a:tblGrid>
                <a:gridCol w="3199764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828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分发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2" name="table 252"/>
          <p:cNvGraphicFramePr>
            <a:graphicFrameLocks noGrp="1"/>
          </p:cNvGraphicFramePr>
          <p:nvPr/>
        </p:nvGraphicFramePr>
        <p:xfrm>
          <a:off x="9258300" y="2488691"/>
          <a:ext cx="680719" cy="1866900"/>
        </p:xfrm>
        <a:graphic>
          <a:graphicData uri="http://schemas.openxmlformats.org/drawingml/2006/table">
            <a:tbl>
              <a:tblPr>
                <a:solidFill>
                  <a:srgbClr val="BCFFBC"/>
                </a:solidFill>
              </a:tblPr>
              <a:tblGrid>
                <a:gridCol w="680719"/>
              </a:tblGrid>
              <a:tr h="18573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r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需求跟踪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1595" indent="88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需求变更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控制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BC"/>
                    </a:solidFill>
                  </a:tcPr>
                </a:tc>
              </a:tr>
            </a:tbl>
          </a:graphicData>
        </a:graphic>
      </p:graphicFrame>
      <p:grpSp>
        <p:nvGrpSpPr>
          <p:cNvPr id="22" name="group 22"/>
          <p:cNvGrpSpPr/>
          <p:nvPr/>
        </p:nvGrpSpPr>
        <p:grpSpPr>
          <a:xfrm rot="21600000">
            <a:off x="5103875" y="3750564"/>
            <a:ext cx="858012" cy="1110995"/>
            <a:chOff x="0" y="0"/>
            <a:chExt cx="858012" cy="1110995"/>
          </a:xfrm>
        </p:grpSpPr>
        <p:grpSp>
          <p:nvGrpSpPr>
            <p:cNvPr id="24" name="group 24"/>
            <p:cNvGrpSpPr/>
            <p:nvPr/>
          </p:nvGrpSpPr>
          <p:grpSpPr>
            <a:xfrm rot="21600000">
              <a:off x="0" y="0"/>
              <a:ext cx="858012" cy="1110995"/>
              <a:chOff x="0" y="0"/>
              <a:chExt cx="858012" cy="1110995"/>
            </a:xfrm>
          </p:grpSpPr>
          <p:sp>
            <p:nvSpPr>
              <p:cNvPr id="254" name="path"/>
              <p:cNvSpPr/>
              <p:nvPr/>
            </p:nvSpPr>
            <p:spPr>
              <a:xfrm>
                <a:off x="6096" y="6095"/>
                <a:ext cx="845820" cy="1098804"/>
              </a:xfrm>
              <a:custGeom>
                <a:avLst/>
                <a:gdLst/>
                <a:ahLst/>
                <a:cxnLst/>
                <a:rect l="0" t="0" r="0" b="0"/>
                <a:pathLst>
                  <a:path w="1332" h="1730">
                    <a:moveTo>
                      <a:pt x="0" y="863"/>
                    </a:moveTo>
                    <a:lnTo>
                      <a:pt x="661" y="0"/>
                    </a:lnTo>
                    <a:lnTo>
                      <a:pt x="1332" y="857"/>
                    </a:lnTo>
                    <a:lnTo>
                      <a:pt x="661" y="1730"/>
                    </a:lnTo>
                    <a:lnTo>
                      <a:pt x="0" y="863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path"/>
              <p:cNvSpPr/>
              <p:nvPr/>
            </p:nvSpPr>
            <p:spPr>
              <a:xfrm>
                <a:off x="0" y="0"/>
                <a:ext cx="858012" cy="1110995"/>
              </a:xfrm>
              <a:custGeom>
                <a:avLst/>
                <a:gdLst/>
                <a:ahLst/>
                <a:cxnLst/>
                <a:rect l="0" t="0" r="0" b="0"/>
                <a:pathLst>
                  <a:path w="1351" h="1749">
                    <a:moveTo>
                      <a:pt x="9" y="873"/>
                    </a:moveTo>
                    <a:lnTo>
                      <a:pt x="671" y="9"/>
                    </a:lnTo>
                    <a:lnTo>
                      <a:pt x="1341" y="866"/>
                    </a:lnTo>
                    <a:lnTo>
                      <a:pt x="671" y="1740"/>
                    </a:lnTo>
                    <a:lnTo>
                      <a:pt x="9" y="873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8" name="textbox 258"/>
            <p:cNvSpPr/>
            <p:nvPr/>
          </p:nvSpPr>
          <p:spPr>
            <a:xfrm>
              <a:off x="-12700" y="-12700"/>
              <a:ext cx="883919" cy="11690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33680" algn="l" rtl="0" eaLnBrk="0">
                <a:lnSpc>
                  <a:spcPct val="83000"/>
                </a:lnSpc>
              </a:pPr>
              <a:r>
                <a:rPr sz="1800" kern="0" spc="-5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23520" algn="l" rtl="0" eaLnBrk="0">
                <a:lnSpc>
                  <a:spcPts val="2320"/>
                </a:lnSpc>
              </a:pPr>
              <a:r>
                <a:rPr sz="1800" kern="0" spc="-30" dirty="0">
                  <a:ln w="6540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分发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260" name="table 260"/>
          <p:cNvGraphicFramePr>
            <a:graphicFrameLocks noGrp="1"/>
          </p:cNvGraphicFramePr>
          <p:nvPr/>
        </p:nvGraphicFramePr>
        <p:xfrm>
          <a:off x="1520951" y="1882140"/>
          <a:ext cx="1917064" cy="449579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917064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55980" algn="l" rtl="0" eaLnBrk="0">
                        <a:lnSpc>
                          <a:spcPct val="95000"/>
                        </a:lnSpc>
                      </a:pPr>
                      <a:r>
                        <a:rPr sz="1400" kern="0" spc="-3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收集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2" name="table 262"/>
          <p:cNvGraphicFramePr>
            <a:graphicFrameLocks noGrp="1"/>
          </p:cNvGraphicFramePr>
          <p:nvPr/>
        </p:nvGraphicFramePr>
        <p:xfrm>
          <a:off x="8220456" y="1882140"/>
          <a:ext cx="1718944" cy="449579"/>
        </p:xfrm>
        <a:graphic>
          <a:graphicData uri="http://schemas.openxmlformats.org/drawingml/2006/table">
            <a:tbl>
              <a:tblPr>
                <a:solidFill>
                  <a:srgbClr val="BCFFBC"/>
                </a:solidFill>
              </a:tblPr>
              <a:tblGrid>
                <a:gridCol w="1718944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2928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实现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4" name="table 264"/>
          <p:cNvGraphicFramePr>
            <a:graphicFrameLocks noGrp="1"/>
          </p:cNvGraphicFramePr>
          <p:nvPr/>
        </p:nvGraphicFramePr>
        <p:xfrm>
          <a:off x="10116311" y="2490215"/>
          <a:ext cx="645794" cy="1151889"/>
        </p:xfrm>
        <a:graphic>
          <a:graphicData uri="http://schemas.openxmlformats.org/drawingml/2006/table">
            <a:tbl>
              <a:tblPr>
                <a:solidFill>
                  <a:srgbClr val="DBDBFF"/>
                </a:solidFill>
              </a:tblPr>
              <a:tblGrid>
                <a:gridCol w="645794"/>
              </a:tblGrid>
              <a:tr h="11423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5895" algn="l" rtl="0" eaLnBrk="0">
                        <a:lnSpc>
                          <a:spcPct val="83000"/>
                        </a:lnSpc>
                      </a:pPr>
                      <a:r>
                        <a:rPr sz="1200" kern="0" spc="-2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验证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4785" algn="l" rtl="0" eaLnBrk="0">
                        <a:lnSpc>
                          <a:spcPts val="1610"/>
                        </a:lnSpc>
                      </a:pPr>
                      <a:r>
                        <a:rPr sz="1200" kern="0" spc="-4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" name="table 266"/>
          <p:cNvGraphicFramePr>
            <a:graphicFrameLocks noGrp="1"/>
          </p:cNvGraphicFramePr>
          <p:nvPr/>
        </p:nvGraphicFramePr>
        <p:xfrm>
          <a:off x="3477767" y="1882140"/>
          <a:ext cx="1419859" cy="449579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1419859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6896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268" name="textbox 268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7444740" y="4005071"/>
            <a:ext cx="650747" cy="589788"/>
            <a:chOff x="0" y="0"/>
            <a:chExt cx="650747" cy="589788"/>
          </a:xfrm>
        </p:grpSpPr>
        <p:grpSp>
          <p:nvGrpSpPr>
            <p:cNvPr id="28" name="group 28"/>
            <p:cNvGrpSpPr/>
            <p:nvPr/>
          </p:nvGrpSpPr>
          <p:grpSpPr>
            <a:xfrm rot="21600000">
              <a:off x="0" y="0"/>
              <a:ext cx="650747" cy="589788"/>
              <a:chOff x="0" y="0"/>
              <a:chExt cx="650747" cy="589788"/>
            </a:xfrm>
          </p:grpSpPr>
          <p:sp>
            <p:nvSpPr>
              <p:cNvPr id="270" name="path"/>
              <p:cNvSpPr/>
              <p:nvPr/>
            </p:nvSpPr>
            <p:spPr>
              <a:xfrm>
                <a:off x="6095" y="6095"/>
                <a:ext cx="638556" cy="577596"/>
              </a:xfrm>
              <a:custGeom>
                <a:avLst/>
                <a:gdLst/>
                <a:ahLst/>
                <a:cxnLst/>
                <a:rect l="0" t="0" r="0" b="0"/>
                <a:pathLst>
                  <a:path w="1005" h="909">
                    <a:moveTo>
                      <a:pt x="0" y="454"/>
                    </a:moveTo>
                    <a:lnTo>
                      <a:pt x="499" y="0"/>
                    </a:lnTo>
                    <a:lnTo>
                      <a:pt x="1005" y="453"/>
                    </a:lnTo>
                    <a:lnTo>
                      <a:pt x="499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2" name="path"/>
              <p:cNvSpPr/>
              <p:nvPr/>
            </p:nvSpPr>
            <p:spPr>
              <a:xfrm>
                <a:off x="0" y="0"/>
                <a:ext cx="650747" cy="589788"/>
              </a:xfrm>
              <a:custGeom>
                <a:avLst/>
                <a:gdLst/>
                <a:ahLst/>
                <a:cxnLst/>
                <a:rect l="0" t="0" r="0" b="0"/>
                <a:pathLst>
                  <a:path w="1024" h="928">
                    <a:moveTo>
                      <a:pt x="9" y="464"/>
                    </a:moveTo>
                    <a:lnTo>
                      <a:pt x="509" y="9"/>
                    </a:lnTo>
                    <a:lnTo>
                      <a:pt x="1015" y="462"/>
                    </a:lnTo>
                    <a:lnTo>
                      <a:pt x="509" y="919"/>
                    </a:lnTo>
                    <a:lnTo>
                      <a:pt x="9" y="464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4" name="textbox 274"/>
            <p:cNvSpPr/>
            <p:nvPr/>
          </p:nvSpPr>
          <p:spPr>
            <a:xfrm>
              <a:off x="-12700" y="-12700"/>
              <a:ext cx="676275" cy="6400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03200" algn="l" rtl="0" eaLnBrk="0">
                <a:lnSpc>
                  <a:spcPct val="95000"/>
                </a:lnSpc>
              </a:pPr>
              <a:r>
                <a:rPr sz="1400" kern="0" spc="-30" dirty="0">
                  <a:ln w="5092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决策</a:t>
              </a:r>
              <a:endParaRPr lang="en-US" altLang="en-US" sz="14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278" name="table 278"/>
          <p:cNvGraphicFramePr>
            <a:graphicFrameLocks noGrp="1"/>
          </p:cNvGraphicFramePr>
          <p:nvPr/>
        </p:nvGraphicFramePr>
        <p:xfrm>
          <a:off x="10101071" y="1882140"/>
          <a:ext cx="652144" cy="449579"/>
        </p:xfrm>
        <a:graphic>
          <a:graphicData uri="http://schemas.openxmlformats.org/drawingml/2006/table">
            <a:tbl>
              <a:tblPr>
                <a:solidFill>
                  <a:srgbClr val="DBDBFF"/>
                </a:solidFill>
              </a:tblPr>
              <a:tblGrid>
                <a:gridCol w="652144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034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验证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F"/>
                    </a:solidFill>
                  </a:tcPr>
                </a:tc>
              </a:tr>
            </a:tbl>
          </a:graphicData>
        </a:graphic>
      </p:graphicFrame>
      <p:grpSp>
        <p:nvGrpSpPr>
          <p:cNvPr id="30" name="group 30"/>
          <p:cNvGrpSpPr/>
          <p:nvPr/>
        </p:nvGrpSpPr>
        <p:grpSpPr>
          <a:xfrm rot="21600000">
            <a:off x="5990844" y="4241292"/>
            <a:ext cx="126492" cy="109727"/>
            <a:chOff x="0" y="0"/>
            <a:chExt cx="126492" cy="109727"/>
          </a:xfrm>
        </p:grpSpPr>
        <p:sp>
          <p:nvSpPr>
            <p:cNvPr id="280" name="path"/>
            <p:cNvSpPr/>
            <p:nvPr/>
          </p:nvSpPr>
          <p:spPr>
            <a:xfrm>
              <a:off x="48577" y="60962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2" name="path"/>
            <p:cNvSpPr/>
            <p:nvPr/>
          </p:nvSpPr>
          <p:spPr>
            <a:xfrm>
              <a:off x="6096" y="6095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6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4" name="path"/>
            <p:cNvSpPr/>
            <p:nvPr/>
          </p:nvSpPr>
          <p:spPr>
            <a:xfrm>
              <a:off x="0" y="0"/>
              <a:ext cx="126492" cy="109727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6099047" y="2951988"/>
            <a:ext cx="123444" cy="109728"/>
            <a:chOff x="0" y="0"/>
            <a:chExt cx="123444" cy="109728"/>
          </a:xfrm>
        </p:grpSpPr>
        <p:sp>
          <p:nvSpPr>
            <p:cNvPr id="286" name="path"/>
            <p:cNvSpPr/>
            <p:nvPr/>
          </p:nvSpPr>
          <p:spPr>
            <a:xfrm>
              <a:off x="50082" y="48771"/>
              <a:ext cx="44616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8" name="path"/>
            <p:cNvSpPr/>
            <p:nvPr/>
          </p:nvSpPr>
          <p:spPr>
            <a:xfrm>
              <a:off x="6096" y="6096"/>
              <a:ext cx="111252" cy="97535"/>
            </a:xfrm>
            <a:custGeom>
              <a:avLst/>
              <a:gdLst/>
              <a:ahLst/>
              <a:cxnLst/>
              <a:rect l="0" t="0" r="0" b="0"/>
              <a:pathLst>
                <a:path w="175" h="153">
                  <a:moveTo>
                    <a:pt x="0" y="0"/>
                  </a:moveTo>
                  <a:lnTo>
                    <a:pt x="175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0" name="path"/>
            <p:cNvSpPr/>
            <p:nvPr/>
          </p:nvSpPr>
          <p:spPr>
            <a:xfrm>
              <a:off x="0" y="0"/>
              <a:ext cx="123444" cy="109728"/>
            </a:xfrm>
            <a:custGeom>
              <a:avLst/>
              <a:gdLst/>
              <a:ahLst/>
              <a:cxnLst/>
              <a:rect l="0" t="0" r="0" b="0"/>
              <a:pathLst>
                <a:path w="194" h="172">
                  <a:moveTo>
                    <a:pt x="9" y="9"/>
                  </a:moveTo>
                  <a:lnTo>
                    <a:pt x="184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group 34"/>
          <p:cNvGrpSpPr/>
          <p:nvPr/>
        </p:nvGrpSpPr>
        <p:grpSpPr>
          <a:xfrm rot="21600000">
            <a:off x="6099047" y="3816096"/>
            <a:ext cx="123444" cy="111251"/>
            <a:chOff x="0" y="0"/>
            <a:chExt cx="123444" cy="111251"/>
          </a:xfrm>
        </p:grpSpPr>
        <p:sp>
          <p:nvSpPr>
            <p:cNvPr id="292" name="path"/>
            <p:cNvSpPr/>
            <p:nvPr/>
          </p:nvSpPr>
          <p:spPr>
            <a:xfrm>
              <a:off x="50082" y="50295"/>
              <a:ext cx="44616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4" name="path"/>
            <p:cNvSpPr/>
            <p:nvPr/>
          </p:nvSpPr>
          <p:spPr>
            <a:xfrm>
              <a:off x="6096" y="6095"/>
              <a:ext cx="111252" cy="99060"/>
            </a:xfrm>
            <a:custGeom>
              <a:avLst/>
              <a:gdLst/>
              <a:ahLst/>
              <a:cxnLst/>
              <a:rect l="0" t="0" r="0" b="0"/>
              <a:pathLst>
                <a:path w="175" h="156">
                  <a:moveTo>
                    <a:pt x="0" y="0"/>
                  </a:moveTo>
                  <a:lnTo>
                    <a:pt x="175" y="7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6" name="path"/>
            <p:cNvSpPr/>
            <p:nvPr/>
          </p:nvSpPr>
          <p:spPr>
            <a:xfrm>
              <a:off x="0" y="0"/>
              <a:ext cx="123444" cy="111251"/>
            </a:xfrm>
            <a:custGeom>
              <a:avLst/>
              <a:gdLst/>
              <a:ahLst/>
              <a:cxnLst/>
              <a:rect l="0" t="0" r="0" b="0"/>
              <a:pathLst>
                <a:path w="194" h="175">
                  <a:moveTo>
                    <a:pt x="9" y="9"/>
                  </a:moveTo>
                  <a:lnTo>
                    <a:pt x="184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6099047" y="4689347"/>
            <a:ext cx="123444" cy="114300"/>
            <a:chOff x="0" y="0"/>
            <a:chExt cx="123444" cy="114300"/>
          </a:xfrm>
        </p:grpSpPr>
        <p:sp>
          <p:nvSpPr>
            <p:cNvPr id="298" name="path"/>
            <p:cNvSpPr/>
            <p:nvPr/>
          </p:nvSpPr>
          <p:spPr>
            <a:xfrm>
              <a:off x="50082" y="51819"/>
              <a:ext cx="44616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0" name="path"/>
            <p:cNvSpPr/>
            <p:nvPr/>
          </p:nvSpPr>
          <p:spPr>
            <a:xfrm>
              <a:off x="6096" y="6095"/>
              <a:ext cx="111252" cy="102107"/>
            </a:xfrm>
            <a:custGeom>
              <a:avLst/>
              <a:gdLst/>
              <a:ahLst/>
              <a:cxnLst/>
              <a:rect l="0" t="0" r="0" b="0"/>
              <a:pathLst>
                <a:path w="175" h="160">
                  <a:moveTo>
                    <a:pt x="0" y="0"/>
                  </a:moveTo>
                  <a:lnTo>
                    <a:pt x="175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2" name="path"/>
            <p:cNvSpPr/>
            <p:nvPr/>
          </p:nvSpPr>
          <p:spPr>
            <a:xfrm>
              <a:off x="0" y="0"/>
              <a:ext cx="123444" cy="114300"/>
            </a:xfrm>
            <a:custGeom>
              <a:avLst/>
              <a:gdLst/>
              <a:ahLst/>
              <a:cxnLst/>
              <a:rect l="0" t="0" r="0" b="0"/>
              <a:pathLst>
                <a:path w="194" h="180">
                  <a:moveTo>
                    <a:pt x="9" y="9"/>
                  </a:moveTo>
                  <a:lnTo>
                    <a:pt x="184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4" name="rect"/>
          <p:cNvSpPr/>
          <p:nvPr/>
        </p:nvSpPr>
        <p:spPr>
          <a:xfrm>
            <a:off x="6109589" y="3007613"/>
            <a:ext cx="3302" cy="255422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6" name="textbox 306"/>
          <p:cNvSpPr/>
          <p:nvPr/>
        </p:nvSpPr>
        <p:spPr>
          <a:xfrm>
            <a:off x="4960320" y="2965253"/>
            <a:ext cx="116522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重要不紧急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8" name="textbox 308"/>
          <p:cNvSpPr/>
          <p:nvPr/>
        </p:nvSpPr>
        <p:spPr>
          <a:xfrm>
            <a:off x="4947234" y="5404510"/>
            <a:ext cx="114490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重要&amp;紧急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38" name="group 38"/>
          <p:cNvGrpSpPr/>
          <p:nvPr/>
        </p:nvGrpSpPr>
        <p:grpSpPr>
          <a:xfrm rot="21600000">
            <a:off x="8092440" y="4259579"/>
            <a:ext cx="126491" cy="114300"/>
            <a:chOff x="0" y="0"/>
            <a:chExt cx="126491" cy="114300"/>
          </a:xfrm>
        </p:grpSpPr>
        <p:sp>
          <p:nvSpPr>
            <p:cNvPr id="310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2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group 40"/>
          <p:cNvGrpSpPr/>
          <p:nvPr/>
        </p:nvGrpSpPr>
        <p:grpSpPr>
          <a:xfrm rot="21600000">
            <a:off x="7176516" y="4689347"/>
            <a:ext cx="126491" cy="114300"/>
            <a:chOff x="0" y="0"/>
            <a:chExt cx="126491" cy="114300"/>
          </a:xfrm>
        </p:grpSpPr>
        <p:sp>
          <p:nvSpPr>
            <p:cNvPr id="314" name="path"/>
            <p:cNvSpPr/>
            <p:nvPr/>
          </p:nvSpPr>
          <p:spPr>
            <a:xfrm>
              <a:off x="47052" y="51818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6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8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group 42"/>
          <p:cNvGrpSpPr/>
          <p:nvPr/>
        </p:nvGrpSpPr>
        <p:grpSpPr>
          <a:xfrm rot="21600000">
            <a:off x="7296911" y="4259579"/>
            <a:ext cx="126491" cy="114300"/>
            <a:chOff x="0" y="0"/>
            <a:chExt cx="126491" cy="114300"/>
          </a:xfrm>
        </p:grpSpPr>
        <p:sp>
          <p:nvSpPr>
            <p:cNvPr id="320" name="path"/>
            <p:cNvSpPr/>
            <p:nvPr/>
          </p:nvSpPr>
          <p:spPr>
            <a:xfrm>
              <a:off x="71270" y="50302"/>
              <a:ext cx="26623" cy="13694"/>
            </a:xfrm>
            <a:custGeom>
              <a:avLst/>
              <a:gdLst/>
              <a:ahLst/>
              <a:cxnLst/>
              <a:rect l="0" t="0" r="0" b="0"/>
              <a:pathLst>
                <a:path w="41" h="21">
                  <a:moveTo>
                    <a:pt x="0" y="9"/>
                  </a:moveTo>
                  <a:lnTo>
                    <a:pt x="41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2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4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group 44"/>
          <p:cNvGrpSpPr/>
          <p:nvPr/>
        </p:nvGrpSpPr>
        <p:grpSpPr>
          <a:xfrm rot="21600000">
            <a:off x="7176516" y="5558027"/>
            <a:ext cx="126491" cy="112776"/>
            <a:chOff x="0" y="0"/>
            <a:chExt cx="126491" cy="112776"/>
          </a:xfrm>
        </p:grpSpPr>
        <p:sp>
          <p:nvSpPr>
            <p:cNvPr id="326" name="path"/>
            <p:cNvSpPr/>
            <p:nvPr/>
          </p:nvSpPr>
          <p:spPr>
            <a:xfrm>
              <a:off x="47052" y="47247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8" name="path"/>
            <p:cNvSpPr/>
            <p:nvPr/>
          </p:nvSpPr>
          <p:spPr>
            <a:xfrm>
              <a:off x="6095" y="6096"/>
              <a:ext cx="114300" cy="100583"/>
            </a:xfrm>
            <a:custGeom>
              <a:avLst/>
              <a:gdLst/>
              <a:ahLst/>
              <a:cxnLst/>
              <a:rect l="0" t="0" r="0" b="0"/>
              <a:pathLst>
                <a:path w="180" h="158">
                  <a:moveTo>
                    <a:pt x="0" y="0"/>
                  </a:moveTo>
                  <a:lnTo>
                    <a:pt x="180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0" name="path"/>
            <p:cNvSpPr/>
            <p:nvPr/>
          </p:nvSpPr>
          <p:spPr>
            <a:xfrm>
              <a:off x="0" y="0"/>
              <a:ext cx="126491" cy="112776"/>
            </a:xfrm>
            <a:custGeom>
              <a:avLst/>
              <a:gdLst/>
              <a:ahLst/>
              <a:cxnLst/>
              <a:rect l="0" t="0" r="0" b="0"/>
              <a:pathLst>
                <a:path w="199" h="177">
                  <a:moveTo>
                    <a:pt x="9" y="9"/>
                  </a:moveTo>
                  <a:lnTo>
                    <a:pt x="189" y="87"/>
                  </a:lnTo>
                  <a:lnTo>
                    <a:pt x="9" y="168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group 46"/>
          <p:cNvGrpSpPr/>
          <p:nvPr/>
        </p:nvGrpSpPr>
        <p:grpSpPr>
          <a:xfrm rot="21600000">
            <a:off x="7176516" y="3816096"/>
            <a:ext cx="126491" cy="111251"/>
            <a:chOff x="0" y="0"/>
            <a:chExt cx="126491" cy="111251"/>
          </a:xfrm>
        </p:grpSpPr>
        <p:sp>
          <p:nvSpPr>
            <p:cNvPr id="332" name="path"/>
            <p:cNvSpPr/>
            <p:nvPr/>
          </p:nvSpPr>
          <p:spPr>
            <a:xfrm>
              <a:off x="47052" y="50294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4" name="path"/>
            <p:cNvSpPr/>
            <p:nvPr/>
          </p:nvSpPr>
          <p:spPr>
            <a:xfrm>
              <a:off x="6095" y="6095"/>
              <a:ext cx="114300" cy="99060"/>
            </a:xfrm>
            <a:custGeom>
              <a:avLst/>
              <a:gdLst/>
              <a:ahLst/>
              <a:cxnLst/>
              <a:rect l="0" t="0" r="0" b="0"/>
              <a:pathLst>
                <a:path w="180" h="156">
                  <a:moveTo>
                    <a:pt x="0" y="0"/>
                  </a:moveTo>
                  <a:lnTo>
                    <a:pt x="180" y="7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6" name="path"/>
            <p:cNvSpPr/>
            <p:nvPr/>
          </p:nvSpPr>
          <p:spPr>
            <a:xfrm>
              <a:off x="0" y="0"/>
              <a:ext cx="126491" cy="111251"/>
            </a:xfrm>
            <a:custGeom>
              <a:avLst/>
              <a:gdLst/>
              <a:ahLst/>
              <a:cxnLst/>
              <a:rect l="0" t="0" r="0" b="0"/>
              <a:pathLst>
                <a:path w="199" h="175">
                  <a:moveTo>
                    <a:pt x="9" y="9"/>
                  </a:moveTo>
                  <a:lnTo>
                    <a:pt x="189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6099047" y="5558027"/>
            <a:ext cx="123444" cy="112776"/>
            <a:chOff x="0" y="0"/>
            <a:chExt cx="123444" cy="112776"/>
          </a:xfrm>
        </p:grpSpPr>
        <p:sp>
          <p:nvSpPr>
            <p:cNvPr id="338" name="path"/>
            <p:cNvSpPr/>
            <p:nvPr/>
          </p:nvSpPr>
          <p:spPr>
            <a:xfrm>
              <a:off x="50082" y="47247"/>
              <a:ext cx="44616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0" name="path"/>
            <p:cNvSpPr/>
            <p:nvPr/>
          </p:nvSpPr>
          <p:spPr>
            <a:xfrm>
              <a:off x="6096" y="6096"/>
              <a:ext cx="111252" cy="100583"/>
            </a:xfrm>
            <a:custGeom>
              <a:avLst/>
              <a:gdLst/>
              <a:ahLst/>
              <a:cxnLst/>
              <a:rect l="0" t="0" r="0" b="0"/>
              <a:pathLst>
                <a:path w="175" h="158">
                  <a:moveTo>
                    <a:pt x="0" y="0"/>
                  </a:moveTo>
                  <a:lnTo>
                    <a:pt x="175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2" name="path"/>
            <p:cNvSpPr/>
            <p:nvPr/>
          </p:nvSpPr>
          <p:spPr>
            <a:xfrm>
              <a:off x="0" y="0"/>
              <a:ext cx="123444" cy="112776"/>
            </a:xfrm>
            <a:custGeom>
              <a:avLst/>
              <a:gdLst/>
              <a:ahLst/>
              <a:cxnLst/>
              <a:rect l="0" t="0" r="0" b="0"/>
              <a:pathLst>
                <a:path w="194" h="177">
                  <a:moveTo>
                    <a:pt x="9" y="9"/>
                  </a:moveTo>
                  <a:lnTo>
                    <a:pt x="184" y="87"/>
                  </a:lnTo>
                  <a:lnTo>
                    <a:pt x="9" y="168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group 50"/>
          <p:cNvGrpSpPr/>
          <p:nvPr/>
        </p:nvGrpSpPr>
        <p:grpSpPr>
          <a:xfrm rot="21600000">
            <a:off x="4942332" y="4253483"/>
            <a:ext cx="124967" cy="111251"/>
            <a:chOff x="0" y="0"/>
            <a:chExt cx="124967" cy="111251"/>
          </a:xfrm>
        </p:grpSpPr>
        <p:sp>
          <p:nvSpPr>
            <p:cNvPr id="344" name="path"/>
            <p:cNvSpPr/>
            <p:nvPr/>
          </p:nvSpPr>
          <p:spPr>
            <a:xfrm>
              <a:off x="6096" y="6095"/>
              <a:ext cx="112776" cy="99060"/>
            </a:xfrm>
            <a:custGeom>
              <a:avLst/>
              <a:gdLst/>
              <a:ahLst/>
              <a:cxnLst/>
              <a:rect l="0" t="0" r="0" b="0"/>
              <a:pathLst>
                <a:path w="177" h="156">
                  <a:moveTo>
                    <a:pt x="0" y="0"/>
                  </a:moveTo>
                  <a:lnTo>
                    <a:pt x="177" y="7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6" name="path"/>
            <p:cNvSpPr/>
            <p:nvPr/>
          </p:nvSpPr>
          <p:spPr>
            <a:xfrm>
              <a:off x="0" y="0"/>
              <a:ext cx="124967" cy="111251"/>
            </a:xfrm>
            <a:custGeom>
              <a:avLst/>
              <a:gdLst/>
              <a:ahLst/>
              <a:cxnLst/>
              <a:rect l="0" t="0" r="0" b="0"/>
              <a:pathLst>
                <a:path w="196" h="175">
                  <a:moveTo>
                    <a:pt x="9" y="9"/>
                  </a:moveTo>
                  <a:lnTo>
                    <a:pt x="187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2"/>
          <p:cNvGrpSpPr/>
          <p:nvPr/>
        </p:nvGrpSpPr>
        <p:grpSpPr>
          <a:xfrm rot="21600000">
            <a:off x="7176516" y="2951988"/>
            <a:ext cx="126491" cy="109728"/>
            <a:chOff x="0" y="0"/>
            <a:chExt cx="126491" cy="109728"/>
          </a:xfrm>
        </p:grpSpPr>
        <p:sp>
          <p:nvSpPr>
            <p:cNvPr id="348" name="path"/>
            <p:cNvSpPr/>
            <p:nvPr/>
          </p:nvSpPr>
          <p:spPr>
            <a:xfrm>
              <a:off x="47052" y="48770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0" name="path"/>
            <p:cNvSpPr/>
            <p:nvPr/>
          </p:nvSpPr>
          <p:spPr>
            <a:xfrm>
              <a:off x="6095" y="6096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2" name="path"/>
            <p:cNvSpPr/>
            <p:nvPr/>
          </p:nvSpPr>
          <p:spPr>
            <a:xfrm>
              <a:off x="0" y="0"/>
              <a:ext cx="126491" cy="109728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54" name="rect"/>
          <p:cNvSpPr/>
          <p:nvPr/>
        </p:nvSpPr>
        <p:spPr>
          <a:xfrm>
            <a:off x="7296784" y="3007613"/>
            <a:ext cx="3302" cy="26548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3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738627" y="1260348"/>
            <a:ext cx="6714744" cy="4337303"/>
          </a:xfrm>
          <a:prstGeom prst="rect">
            <a:avLst/>
          </a:prstGeom>
        </p:spPr>
      </p:pic>
      <p:sp>
        <p:nvSpPr>
          <p:cNvPr id="358" name="textbox 358"/>
          <p:cNvSpPr/>
          <p:nvPr/>
        </p:nvSpPr>
        <p:spPr>
          <a:xfrm>
            <a:off x="104140" y="231140"/>
            <a:ext cx="5495290" cy="559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决定是否接纳的组织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60" name="textbox 360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3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48000" y="1226820"/>
            <a:ext cx="6096000" cy="4404359"/>
          </a:xfrm>
          <a:prstGeom prst="rect">
            <a:avLst/>
          </a:prstGeom>
        </p:spPr>
      </p:pic>
      <p:sp>
        <p:nvSpPr>
          <p:cNvPr id="366" name="textbox 366"/>
          <p:cNvSpPr/>
          <p:nvPr/>
        </p:nvSpPr>
        <p:spPr>
          <a:xfrm>
            <a:off x="104140" y="231140"/>
            <a:ext cx="4727575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需求处理电子流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68" name="textbox 368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" name="table 372"/>
          <p:cNvGraphicFramePr>
            <a:graphicFrameLocks noGrp="1"/>
          </p:cNvGraphicFramePr>
          <p:nvPr/>
        </p:nvGraphicFramePr>
        <p:xfrm>
          <a:off x="472440" y="1469136"/>
          <a:ext cx="8216900" cy="4201159"/>
        </p:xfrm>
        <a:graphic>
          <a:graphicData uri="http://schemas.openxmlformats.org/drawingml/2006/table">
            <a:tbl>
              <a:tblPr/>
              <a:tblGrid>
                <a:gridCol w="8216900"/>
              </a:tblGrid>
              <a:tr h="41948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r" rtl="0" eaLnBrk="0">
                        <a:lnSpc>
                          <a:spcPct val="95000"/>
                        </a:lnSpc>
                      </a:pPr>
                      <a:r>
                        <a:rPr sz="20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Wingdings" panose="05000000000000000000"/>
                        </a:rPr>
                        <a:t>&gt;</a:t>
                      </a:r>
                      <a:r>
                        <a:rPr sz="20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与客户沟通不充分，不深入，理解</a:t>
                      </a:r>
                      <a:r>
                        <a:rPr sz="20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不深刻（方案：</a:t>
                      </a:r>
                      <a:r>
                        <a:rPr sz="2000" kern="0" spc="4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贴近客户收集需求）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6715" indent="-269875" algn="l" rtl="0" eaLnBrk="0">
                        <a:lnSpc>
                          <a:spcPct val="122000"/>
                        </a:lnSpc>
                        <a:spcBef>
                          <a:spcPts val="1345"/>
                        </a:spcBef>
                      </a:pP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Wingdings" panose="05000000000000000000"/>
                        </a:rPr>
                        <a:t>&gt;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与客户接触频繁的人员（如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：销售</a:t>
                      </a:r>
                      <a:r>
                        <a:rPr sz="20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），</a:t>
                      </a:r>
                      <a:r>
                        <a:rPr sz="2000" kern="0" spc="3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没有动力、能力和时间做好需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求工作（方案：建立专门组织）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8780" indent="-281940" algn="l" rtl="0" eaLnBrk="0">
                        <a:lnSpc>
                          <a:spcPct val="122000"/>
                        </a:lnSpc>
                        <a:spcBef>
                          <a:spcPts val="1345"/>
                        </a:spcBef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Wingdings" panose="05000000000000000000"/>
                        </a:rPr>
                        <a:t>&gt;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需求描述部规范，“一句话”需求比较肤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浅（方案：</a:t>
                      </a:r>
                      <a:r>
                        <a:rPr sz="2000" kern="0" spc="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规范需求描述—  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问题、场景、价值、描述）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5445" indent="-268605" algn="l" rtl="0" eaLnBrk="0">
                        <a:lnSpc>
                          <a:spcPct val="122000"/>
                        </a:lnSpc>
                        <a:spcBef>
                          <a:spcPts val="1350"/>
                        </a:spcBef>
                      </a:pPr>
                      <a:r>
                        <a:rPr sz="2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Wingdings" panose="05000000000000000000"/>
                        </a:rPr>
                        <a:t>&gt;</a:t>
                      </a:r>
                      <a:r>
                        <a:rPr sz="2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缺乏统一的需求管理电子流，需求分散不同部门、不同人员（方案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   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建立统一OR电子流平台）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6840" algn="l" rtl="0" eaLnBrk="0">
                        <a:lnSpc>
                          <a:spcPct val="95000"/>
                        </a:lnSpc>
                        <a:spcBef>
                          <a:spcPts val="1320"/>
                        </a:spcBef>
                      </a:pPr>
                      <a:r>
                        <a:rPr sz="20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Wingdings" panose="05000000000000000000"/>
                        </a:rPr>
                        <a:t>&gt;</a:t>
                      </a:r>
                      <a:r>
                        <a:rPr sz="20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收集途径单一  （方案：围绕产品从客户、行业、竞争深挖需求）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68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20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Wingdings" panose="05000000000000000000"/>
                        </a:rPr>
                        <a:t>&gt;</a:t>
                      </a:r>
                      <a:r>
                        <a:rPr sz="20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非功能性需求考虑不够，</a:t>
                      </a:r>
                      <a:r>
                        <a:rPr sz="2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0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需要不</a:t>
                      </a:r>
                      <a:r>
                        <a:rPr sz="2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完整（方案：  DFX）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4" name="table 374"/>
          <p:cNvGraphicFramePr>
            <a:graphicFrameLocks noGrp="1"/>
          </p:cNvGraphicFramePr>
          <p:nvPr/>
        </p:nvGraphicFramePr>
        <p:xfrm>
          <a:off x="9537192" y="1979676"/>
          <a:ext cx="1031240" cy="3959225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031240"/>
              </a:tblGrid>
              <a:tr h="3949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5725" indent="-1905" algn="l" rtl="0" eaLnBrk="0">
                        <a:lnSpc>
                          <a:spcPct val="11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外部来源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消费者/客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89000"/>
                        </a:lnSpc>
                        <a:spcBef>
                          <a:spcPts val="46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•行业分析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87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•竞争对手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87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•展览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9000"/>
                        </a:lnSpc>
                        <a:spcBef>
                          <a:spcPts val="60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•杂志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  <a:spcBef>
                          <a:spcPts val="39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内部来源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7000"/>
                        </a:lnSpc>
                        <a:spcBef>
                          <a:spcPts val="33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•公司管理层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65"/>
                        </a:lnSpc>
                        <a:spcBef>
                          <a:spcPts val="32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•PDT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70"/>
                        </a:lnSpc>
                        <a:spcBef>
                          <a:spcPts val="16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•PMT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89000"/>
                        </a:lnSpc>
                        <a:spcBef>
                          <a:spcPts val="16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•售后服务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72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•预研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8000"/>
                        </a:lnSpc>
                        <a:spcBef>
                          <a:spcPts val="44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•营销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8000"/>
                        </a:lnSpc>
                        <a:spcBef>
                          <a:spcPts val="31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•研发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7000"/>
                        </a:lnSpc>
                        <a:spcBef>
                          <a:spcPts val="33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•其它部门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sp>
        <p:nvSpPr>
          <p:cNvPr id="376" name="textbox 376"/>
          <p:cNvSpPr/>
          <p:nvPr/>
        </p:nvSpPr>
        <p:spPr>
          <a:xfrm>
            <a:off x="104140" y="231140"/>
            <a:ext cx="8140700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4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常见问题：收集不到</a:t>
            </a: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有价值的需求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78" name="picture 3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772316" y="1472188"/>
            <a:ext cx="569803" cy="4462184"/>
          </a:xfrm>
          <a:prstGeom prst="rect">
            <a:avLst/>
          </a:prstGeom>
        </p:spPr>
      </p:pic>
      <p:graphicFrame>
        <p:nvGraphicFramePr>
          <p:cNvPr id="380" name="table 380"/>
          <p:cNvGraphicFramePr>
            <a:graphicFrameLocks noGrp="1"/>
          </p:cNvGraphicFramePr>
          <p:nvPr/>
        </p:nvGraphicFramePr>
        <p:xfrm>
          <a:off x="10616184" y="1979676"/>
          <a:ext cx="829944" cy="2605404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829944"/>
              </a:tblGrid>
              <a:tr h="2595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965" algn="l" rtl="0" eaLnBrk="0">
                        <a:lnSpc>
                          <a:spcPts val="235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  <a:spcBef>
                          <a:spcPts val="86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•外部需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  <a:spcBef>
                          <a:spcPts val="85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•内部需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2" name="table 382"/>
          <p:cNvGraphicFramePr>
            <a:graphicFrameLocks noGrp="1"/>
          </p:cNvGraphicFramePr>
          <p:nvPr/>
        </p:nvGraphicFramePr>
        <p:xfrm>
          <a:off x="9537192" y="1446275"/>
          <a:ext cx="1917065" cy="449579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9170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4582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sp>
        <p:nvSpPr>
          <p:cNvPr id="384" name="textbox 38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8" name="textbox 388"/>
          <p:cNvSpPr/>
          <p:nvPr/>
        </p:nvSpPr>
        <p:spPr>
          <a:xfrm>
            <a:off x="3427608" y="1063847"/>
            <a:ext cx="1040764" cy="3232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原因分析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box 390"/>
          <p:cNvSpPr/>
          <p:nvPr/>
        </p:nvSpPr>
        <p:spPr>
          <a:xfrm>
            <a:off x="840739" y="1160113"/>
            <a:ext cx="7324725" cy="48615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75590" algn="l" rtl="0" eaLnBrk="0">
              <a:lnSpc>
                <a:spcPct val="98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需求的来源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22300" algn="l" rtl="0" eaLnBrk="0">
              <a:lnSpc>
                <a:spcPct val="97000"/>
              </a:lnSpc>
              <a:spcBef>
                <a:spcPts val="1215"/>
              </a:spcBef>
              <a:tabLst>
                <a:tab pos="815975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销售项目需求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37895" algn="l" rtl="0" eaLnBrk="0">
              <a:lnSpc>
                <a:spcPts val="1845"/>
              </a:lnSpc>
              <a:spcBef>
                <a:spcPts val="124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售前识别不满足项——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由渠道接口人负责提交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37895" algn="l" rtl="0" eaLnBrk="0">
              <a:lnSpc>
                <a:spcPts val="1850"/>
              </a:lnSpc>
              <a:spcBef>
                <a:spcPts val="127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售后识别的新需求和问题——</a:t>
            </a:r>
            <a:r>
              <a:rPr sz="1500" kern="0" spc="-2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由服务经理负责提交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22300" algn="l" rtl="0" eaLnBrk="0">
              <a:lnSpc>
                <a:spcPct val="97000"/>
              </a:lnSpc>
              <a:spcBef>
                <a:spcPts val="1290"/>
              </a:spcBef>
              <a:tabLst>
                <a:tab pos="81788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非销售项目需求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37895" algn="l" rtl="0" eaLnBrk="0">
              <a:lnSpc>
                <a:spcPts val="1850"/>
              </a:lnSpc>
              <a:spcBef>
                <a:spcPts val="124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拜访客户、市场交流研讨、展会、竞争对手分析等途径识别的需求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37895" algn="l" rtl="0" eaLnBrk="0">
              <a:lnSpc>
                <a:spcPts val="1850"/>
              </a:lnSpc>
              <a:spcBef>
                <a:spcPts val="1270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内部客户的需求，如产品配套需求、可服务性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22300" algn="l" rtl="0" eaLnBrk="0">
              <a:lnSpc>
                <a:spcPct val="98000"/>
              </a:lnSpc>
              <a:spcBef>
                <a:spcPts val="1290"/>
              </a:spcBef>
              <a:tabLst>
                <a:tab pos="81661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需求电子流需求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37895" algn="l" rtl="0" eaLnBrk="0">
              <a:lnSpc>
                <a:spcPts val="1845"/>
              </a:lnSpc>
              <a:spcBef>
                <a:spcPts val="1230"/>
              </a:spcBef>
            </a:pP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500" kern="0" spc="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所有员工都可以通</a:t>
            </a: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过电子类提交需求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37895" algn="l" rtl="0" eaLnBrk="0">
              <a:lnSpc>
                <a:spcPts val="1850"/>
              </a:lnSpc>
              <a:spcBef>
                <a:spcPts val="1275"/>
              </a:spcBef>
            </a:pP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500" kern="0" spc="3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所有需求都必须通过电子流程提交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75590" algn="l" rtl="0" eaLnBrk="0">
              <a:lnSpc>
                <a:spcPct val="98000"/>
              </a:lnSpc>
              <a:spcBef>
                <a:spcPts val="131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需求提交的质量要求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22300" algn="l" rtl="0" eaLnBrk="0">
              <a:lnSpc>
                <a:spcPct val="97000"/>
              </a:lnSpc>
              <a:spcBef>
                <a:spcPts val="0"/>
              </a:spcBef>
              <a:tabLst>
                <a:tab pos="81661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	完整，需包含消费者/客户问题、应用场景、需求价值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、需求描述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92" name="picture 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10639" y="5756109"/>
            <a:ext cx="152400" cy="160019"/>
          </a:xfrm>
          <a:prstGeom prst="rect">
            <a:avLst/>
          </a:prstGeom>
        </p:spPr>
      </p:pic>
      <p:pic>
        <p:nvPicPr>
          <p:cNvPr id="394" name="picture 3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3439" y="5303520"/>
            <a:ext cx="254508" cy="178308"/>
          </a:xfrm>
          <a:prstGeom prst="rect">
            <a:avLst/>
          </a:prstGeom>
        </p:spPr>
      </p:pic>
      <p:pic>
        <p:nvPicPr>
          <p:cNvPr id="396" name="picture 3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10639" y="4079747"/>
            <a:ext cx="152400" cy="160020"/>
          </a:xfrm>
          <a:prstGeom prst="rect">
            <a:avLst/>
          </a:prstGeom>
        </p:spPr>
      </p:pic>
      <p:pic>
        <p:nvPicPr>
          <p:cNvPr id="398" name="picture 3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10639" y="2860547"/>
            <a:ext cx="152400" cy="160020"/>
          </a:xfrm>
          <a:prstGeom prst="rect">
            <a:avLst/>
          </a:prstGeom>
        </p:spPr>
      </p:pic>
      <p:pic>
        <p:nvPicPr>
          <p:cNvPr id="400" name="picture 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10639" y="1641347"/>
            <a:ext cx="152400" cy="160020"/>
          </a:xfrm>
          <a:prstGeom prst="rect">
            <a:avLst/>
          </a:prstGeom>
        </p:spPr>
      </p:pic>
      <p:pic>
        <p:nvPicPr>
          <p:cNvPr id="402" name="picture 4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3439" y="1188720"/>
            <a:ext cx="254508" cy="178308"/>
          </a:xfrm>
          <a:prstGeom prst="rect">
            <a:avLst/>
          </a:prstGeom>
        </p:spPr>
      </p:pic>
      <p:graphicFrame>
        <p:nvGraphicFramePr>
          <p:cNvPr id="404" name="table 404"/>
          <p:cNvGraphicFramePr>
            <a:graphicFrameLocks noGrp="1"/>
          </p:cNvGraphicFramePr>
          <p:nvPr/>
        </p:nvGraphicFramePr>
        <p:xfrm>
          <a:off x="9537192" y="1979676"/>
          <a:ext cx="1031240" cy="3959225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031240"/>
              </a:tblGrid>
              <a:tr h="3949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5725" indent="-1905" algn="l" rtl="0" eaLnBrk="0">
                        <a:lnSpc>
                          <a:spcPct val="11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外部来源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消费者/客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89000"/>
                        </a:lnSpc>
                        <a:spcBef>
                          <a:spcPts val="46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•行业分析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87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•竞争对手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87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•展览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9000"/>
                        </a:lnSpc>
                        <a:spcBef>
                          <a:spcPts val="60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•杂志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  <a:spcBef>
                          <a:spcPts val="39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内部来源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7000"/>
                        </a:lnSpc>
                        <a:spcBef>
                          <a:spcPts val="33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•公司管理层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65"/>
                        </a:lnSpc>
                        <a:spcBef>
                          <a:spcPts val="32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•PDT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70"/>
                        </a:lnSpc>
                        <a:spcBef>
                          <a:spcPts val="16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•PMT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89000"/>
                        </a:lnSpc>
                        <a:spcBef>
                          <a:spcPts val="16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•售后服务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72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•预研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8000"/>
                        </a:lnSpc>
                        <a:spcBef>
                          <a:spcPts val="44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•营销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8000"/>
                        </a:lnSpc>
                        <a:spcBef>
                          <a:spcPts val="31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•研发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7000"/>
                        </a:lnSpc>
                        <a:spcBef>
                          <a:spcPts val="33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•其它部门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pic>
        <p:nvPicPr>
          <p:cNvPr id="406" name="picture 4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772316" y="1472188"/>
            <a:ext cx="569803" cy="4462184"/>
          </a:xfrm>
          <a:prstGeom prst="rect">
            <a:avLst/>
          </a:prstGeom>
        </p:spPr>
      </p:pic>
      <p:sp>
        <p:nvSpPr>
          <p:cNvPr id="408" name="textbox 408"/>
          <p:cNvSpPr/>
          <p:nvPr/>
        </p:nvSpPr>
        <p:spPr>
          <a:xfrm>
            <a:off x="104140" y="231140"/>
            <a:ext cx="5428615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需求来源及质量要求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410" name="table 410"/>
          <p:cNvGraphicFramePr>
            <a:graphicFrameLocks noGrp="1"/>
          </p:cNvGraphicFramePr>
          <p:nvPr/>
        </p:nvGraphicFramePr>
        <p:xfrm>
          <a:off x="10616184" y="1979676"/>
          <a:ext cx="829944" cy="2605404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829944"/>
              </a:tblGrid>
              <a:tr h="2595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965" algn="l" rtl="0" eaLnBrk="0">
                        <a:lnSpc>
                          <a:spcPts val="235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  <a:spcBef>
                          <a:spcPts val="86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•外部需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  <a:spcBef>
                          <a:spcPts val="85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•内部需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2" name="table 412"/>
          <p:cNvGraphicFramePr>
            <a:graphicFrameLocks noGrp="1"/>
          </p:cNvGraphicFramePr>
          <p:nvPr/>
        </p:nvGraphicFramePr>
        <p:xfrm>
          <a:off x="9537192" y="1446275"/>
          <a:ext cx="1917065" cy="449579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9170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4582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sp>
        <p:nvSpPr>
          <p:cNvPr id="414" name="textbox 41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4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227064" y="3696970"/>
            <a:ext cx="4075303" cy="592327"/>
          </a:xfrm>
          <a:prstGeom prst="rect">
            <a:avLst/>
          </a:prstGeom>
        </p:spPr>
      </p:pic>
      <p:graphicFrame>
        <p:nvGraphicFramePr>
          <p:cNvPr id="420" name="table 420"/>
          <p:cNvGraphicFramePr>
            <a:graphicFrameLocks noGrp="1"/>
          </p:cNvGraphicFramePr>
          <p:nvPr/>
        </p:nvGraphicFramePr>
        <p:xfrm>
          <a:off x="557784" y="4256532"/>
          <a:ext cx="11336655" cy="1657985"/>
        </p:xfrm>
        <a:graphic>
          <a:graphicData uri="http://schemas.openxmlformats.org/drawingml/2006/table">
            <a:tbl>
              <a:tblPr/>
              <a:tblGrid>
                <a:gridCol w="11336655"/>
              </a:tblGrid>
              <a:tr h="1651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315" algn="l" rtl="0" eaLnBrk="0">
                        <a:lnSpc>
                          <a:spcPts val="1845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华为的产品管理部，  </a:t>
                      </a: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既不属于研发体系，也</a:t>
                      </a: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不属于销售体系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，他不看两边领导的脸色，独立、客观的对产品竞争力负责。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315" algn="l" rtl="0" eaLnBrk="0">
                        <a:lnSpc>
                          <a:spcPts val="1845"/>
                        </a:lnSpc>
                        <a:spcBef>
                          <a:spcPts val="75"/>
                        </a:spcBef>
                      </a:pPr>
                      <a:r>
                        <a:rPr sz="1500" kern="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500" kern="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 </a:t>
                      </a:r>
                      <a:r>
                        <a:rPr sz="1500" kern="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产品管理部成员，来自研发部和市场部</a:t>
                      </a:r>
                      <a:r>
                        <a:rPr sz="1500" kern="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，以技术背景为主，市场背景为辅，要求综合能力强，打造一个非常精干的队伍。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315" algn="l" rtl="0" eaLnBrk="0">
                        <a:lnSpc>
                          <a:spcPts val="1850"/>
                        </a:lnSpc>
                        <a:spcBef>
                          <a:spcPts val="695"/>
                        </a:spcBef>
                      </a:pP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不是基于研发能力产品的规划，而是基于客户的需求，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以及竞争力的需求，产品管理部对</a:t>
                      </a: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产品的竞争力负责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315" algn="l" rtl="0" eaLnBrk="0">
                        <a:lnSpc>
                          <a:spcPts val="1850"/>
                        </a:lnSpc>
                        <a:spcBef>
                          <a:spcPts val="1035"/>
                        </a:spcBef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成为有独特价值的一个组织体系。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31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产品管理部的人，研发和市场都能搞得定，</a:t>
                      </a:r>
                      <a:r>
                        <a:rPr sz="1500" kern="0" spc="4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有交流能力、协调能力、理解能力，是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有市场和研发多年经验的骨干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22" name="picture 4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63396" y="1274064"/>
            <a:ext cx="3095244" cy="2429255"/>
          </a:xfrm>
          <a:prstGeom prst="rect">
            <a:avLst/>
          </a:prstGeom>
        </p:spPr>
      </p:pic>
      <p:pic>
        <p:nvPicPr>
          <p:cNvPr id="424" name="picture 4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217664" y="737616"/>
            <a:ext cx="2724911" cy="2508503"/>
          </a:xfrm>
          <a:prstGeom prst="rect">
            <a:avLst/>
          </a:prstGeom>
        </p:spPr>
      </p:pic>
      <p:sp>
        <p:nvSpPr>
          <p:cNvPr id="426" name="textbox 426"/>
          <p:cNvSpPr/>
          <p:nvPr/>
        </p:nvSpPr>
        <p:spPr>
          <a:xfrm>
            <a:off x="94615" y="271145"/>
            <a:ext cx="9847580" cy="3670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400" kern="0" spc="190" dirty="0">
                <a:solidFill>
                  <a:srgbClr val="40404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</a:t>
            </a:r>
            <a:r>
              <a:rPr sz="2400" b="1" kern="0" spc="-10" dirty="0">
                <a:solidFill>
                  <a:srgbClr val="40404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华为整个的需求管理，以产品管理部为核心，其他部门配合推进的</a:t>
            </a:r>
            <a:endParaRPr lang="en-US" altLang="en-US" sz="2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28" name="rect"/>
          <p:cNvSpPr/>
          <p:nvPr/>
        </p:nvSpPr>
        <p:spPr>
          <a:xfrm>
            <a:off x="8753856" y="3179064"/>
            <a:ext cx="3095243" cy="524255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0" name="textbox 430"/>
          <p:cNvSpPr/>
          <p:nvPr/>
        </p:nvSpPr>
        <p:spPr>
          <a:xfrm>
            <a:off x="8864377" y="3259029"/>
            <a:ext cx="2997835" cy="4038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2700" b="1" kern="0" spc="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MKT</a:t>
            </a:r>
            <a:r>
              <a:rPr sz="2700" b="1" kern="0" spc="8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/产品管理部</a:t>
            </a:r>
            <a:r>
              <a:rPr sz="2700" b="1" kern="0" spc="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en-US" altLang="en-US" sz="2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54" name="group 54"/>
          <p:cNvGrpSpPr/>
          <p:nvPr/>
        </p:nvGrpSpPr>
        <p:grpSpPr>
          <a:xfrm rot="21600000">
            <a:off x="5163311" y="1981461"/>
            <a:ext cx="860798" cy="619745"/>
            <a:chOff x="0" y="0"/>
            <a:chExt cx="860798" cy="619745"/>
          </a:xfrm>
        </p:grpSpPr>
        <p:sp>
          <p:nvSpPr>
            <p:cNvPr id="432" name="path"/>
            <p:cNvSpPr/>
            <p:nvPr/>
          </p:nvSpPr>
          <p:spPr>
            <a:xfrm>
              <a:off x="6096" y="4310"/>
              <a:ext cx="850391" cy="611123"/>
            </a:xfrm>
            <a:custGeom>
              <a:avLst/>
              <a:gdLst/>
              <a:ahLst/>
              <a:cxnLst/>
              <a:rect l="0" t="0" r="0" b="0"/>
              <a:pathLst>
                <a:path w="1339" h="962">
                  <a:moveTo>
                    <a:pt x="0" y="240"/>
                  </a:moveTo>
                  <a:lnTo>
                    <a:pt x="857" y="240"/>
                  </a:lnTo>
                  <a:lnTo>
                    <a:pt x="857" y="0"/>
                  </a:lnTo>
                  <a:lnTo>
                    <a:pt x="1339" y="481"/>
                  </a:lnTo>
                  <a:lnTo>
                    <a:pt x="857" y="962"/>
                  </a:lnTo>
                  <a:lnTo>
                    <a:pt x="857" y="721"/>
                  </a:lnTo>
                  <a:lnTo>
                    <a:pt x="0" y="721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FC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4" name="path"/>
            <p:cNvSpPr/>
            <p:nvPr/>
          </p:nvSpPr>
          <p:spPr>
            <a:xfrm>
              <a:off x="0" y="0"/>
              <a:ext cx="860798" cy="619745"/>
            </a:xfrm>
            <a:custGeom>
              <a:avLst/>
              <a:gdLst/>
              <a:ahLst/>
              <a:cxnLst/>
              <a:rect l="0" t="0" r="0" b="0"/>
              <a:pathLst>
                <a:path w="1355" h="975">
                  <a:moveTo>
                    <a:pt x="9" y="247"/>
                  </a:moveTo>
                  <a:lnTo>
                    <a:pt x="867" y="247"/>
                  </a:lnTo>
                  <a:lnTo>
                    <a:pt x="867" y="6"/>
                  </a:lnTo>
                  <a:lnTo>
                    <a:pt x="1348" y="487"/>
                  </a:lnTo>
                  <a:lnTo>
                    <a:pt x="867" y="969"/>
                  </a:lnTo>
                  <a:lnTo>
                    <a:pt x="867" y="728"/>
                  </a:lnTo>
                  <a:lnTo>
                    <a:pt x="9" y="728"/>
                  </a:lnTo>
                  <a:lnTo>
                    <a:pt x="9" y="247"/>
                  </a:lnTo>
                  <a:close/>
                </a:path>
              </a:pathLst>
            </a:custGeom>
            <a:noFill/>
            <a:ln w="12192" cap="flat">
              <a:solidFill>
                <a:srgbClr val="2F528F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36" name="textbox 43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40" name="textbox 440"/>
          <p:cNvSpPr/>
          <p:nvPr/>
        </p:nvSpPr>
        <p:spPr>
          <a:xfrm>
            <a:off x="8624316" y="2011680"/>
            <a:ext cx="452755" cy="707390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3980" algn="l" rtl="0" eaLnBrk="0">
              <a:lnSpc>
                <a:spcPct val="89000"/>
              </a:lnSpc>
              <a:spcBef>
                <a:spcPts val="5"/>
              </a:spcBef>
            </a:pP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研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5885" algn="l" rtl="0" eaLnBrk="0">
              <a:lnSpc>
                <a:spcPts val="2570"/>
              </a:lnSpc>
            </a:pP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发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42" name="textbox 442"/>
          <p:cNvSpPr/>
          <p:nvPr/>
        </p:nvSpPr>
        <p:spPr>
          <a:xfrm>
            <a:off x="3719246" y="1472336"/>
            <a:ext cx="328929" cy="7416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3970" indent="-1905" algn="l" rtl="0" eaLnBrk="0">
              <a:lnSpc>
                <a:spcPct val="98000"/>
              </a:lnSpc>
            </a:pP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研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发</a:t>
            </a:r>
            <a:endParaRPr lang="en-US" altLang="en-US" sz="2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44" name="textbox 444"/>
          <p:cNvSpPr/>
          <p:nvPr/>
        </p:nvSpPr>
        <p:spPr>
          <a:xfrm>
            <a:off x="1388516" y="1803933"/>
            <a:ext cx="326390" cy="7442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6985" algn="l" rtl="0" eaLnBrk="0">
              <a:lnSpc>
                <a:spcPct val="98000"/>
              </a:lnSpc>
            </a:pPr>
            <a:r>
              <a:rPr sz="2400" b="1" kern="0" spc="-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市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场</a:t>
            </a:r>
            <a:endParaRPr lang="en-US" altLang="en-US" sz="2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46" name="textbox 446"/>
          <p:cNvSpPr/>
          <p:nvPr/>
        </p:nvSpPr>
        <p:spPr>
          <a:xfrm>
            <a:off x="7300601" y="2451322"/>
            <a:ext cx="276859" cy="625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5715" algn="l" rtl="0" eaLnBrk="0">
              <a:lnSpc>
                <a:spcPct val="98000"/>
              </a:lnSpc>
            </a:pPr>
            <a:r>
              <a:rPr sz="2000" b="1" kern="0" spc="-8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市</a:t>
            </a: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4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场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box 448"/>
          <p:cNvSpPr/>
          <p:nvPr/>
        </p:nvSpPr>
        <p:spPr>
          <a:xfrm>
            <a:off x="6886491" y="1642643"/>
            <a:ext cx="4537709" cy="1891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22250" algn="l" rtl="0" eaLnBrk="0">
              <a:lnSpc>
                <a:spcPct val="97000"/>
              </a:lnSpc>
            </a:pP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机关与区域的配合</a:t>
            </a:r>
            <a:endParaRPr lang="en-US" altLang="en-US" sz="24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46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60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区域的PM分部的建设和业务完全由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87655" indent="1270" algn="l" rtl="0" eaLnBrk="0">
              <a:lnSpc>
                <a:spcPct val="154000"/>
              </a:lnSpc>
              <a:spcBef>
                <a:spcPts val="10"/>
              </a:spcBef>
            </a:pPr>
            <a:r>
              <a:rPr sz="2000" b="1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关PM负责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，包括预算和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费用，  自己带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粮食去一线,地区部MKT为第二考评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450" name="picture 4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351516" y="3551173"/>
            <a:ext cx="1840483" cy="1955038"/>
          </a:xfrm>
          <a:prstGeom prst="rect">
            <a:avLst/>
          </a:prstGeom>
        </p:spPr>
      </p:pic>
      <p:sp>
        <p:nvSpPr>
          <p:cNvPr id="452" name="textbox 452"/>
          <p:cNvSpPr/>
          <p:nvPr/>
        </p:nvSpPr>
        <p:spPr>
          <a:xfrm>
            <a:off x="104140" y="231140"/>
            <a:ext cx="6424295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产品管理部组织建设建议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454" name="table 454"/>
          <p:cNvGraphicFramePr>
            <a:graphicFrameLocks noGrp="1"/>
          </p:cNvGraphicFramePr>
          <p:nvPr/>
        </p:nvGraphicFramePr>
        <p:xfrm>
          <a:off x="7684008" y="4887468"/>
          <a:ext cx="2195830" cy="371475"/>
        </p:xfrm>
        <a:graphic>
          <a:graphicData uri="http://schemas.openxmlformats.org/drawingml/2006/table">
            <a:tbl>
              <a:tblPr>
                <a:solidFill>
                  <a:srgbClr val="C00000"/>
                </a:solidFill>
              </a:tblPr>
              <a:tblGrid>
                <a:gridCol w="2195830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4516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XX区域PM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456" name="path"/>
          <p:cNvSpPr/>
          <p:nvPr/>
        </p:nvSpPr>
        <p:spPr>
          <a:xfrm>
            <a:off x="6111240" y="4184904"/>
            <a:ext cx="2674111" cy="708025"/>
          </a:xfrm>
          <a:custGeom>
            <a:avLst/>
            <a:gdLst/>
            <a:ahLst/>
            <a:cxnLst/>
            <a:rect l="0" t="0" r="0" b="0"/>
            <a:pathLst>
              <a:path w="4211" h="1115">
                <a:moveTo>
                  <a:pt x="0" y="4"/>
                </a:moveTo>
                <a:lnTo>
                  <a:pt x="4206" y="4"/>
                </a:lnTo>
                <a:lnTo>
                  <a:pt x="4206" y="1115"/>
                </a:lnTo>
              </a:path>
            </a:pathLst>
          </a:custGeom>
          <a:noFill/>
          <a:ln w="6096" cap="flat">
            <a:solidFill>
              <a:srgbClr val="4472C4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58" name="table 458"/>
          <p:cNvGraphicFramePr>
            <a:graphicFrameLocks noGrp="1"/>
          </p:cNvGraphicFramePr>
          <p:nvPr/>
        </p:nvGraphicFramePr>
        <p:xfrm>
          <a:off x="3153155" y="4002023"/>
          <a:ext cx="2963545" cy="371475"/>
        </p:xfrm>
        <a:graphic>
          <a:graphicData uri="http://schemas.openxmlformats.org/drawingml/2006/table">
            <a:tbl>
              <a:tblPr>
                <a:solidFill>
                  <a:srgbClr val="C00000"/>
                </a:solidFill>
              </a:tblPr>
              <a:tblGrid>
                <a:gridCol w="2963545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87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XX产品PM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0" name="table 460"/>
          <p:cNvGraphicFramePr>
            <a:graphicFrameLocks noGrp="1"/>
          </p:cNvGraphicFramePr>
          <p:nvPr/>
        </p:nvGraphicFramePr>
        <p:xfrm>
          <a:off x="3970019" y="1377696"/>
          <a:ext cx="2473325" cy="371475"/>
        </p:xfrm>
        <a:graphic>
          <a:graphicData uri="http://schemas.openxmlformats.org/drawingml/2006/table">
            <a:tbl>
              <a:tblPr>
                <a:solidFill>
                  <a:srgbClr val="DAE3F3"/>
                </a:solidFill>
              </a:tblPr>
              <a:tblGrid>
                <a:gridCol w="2473325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8610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公司战略与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MKT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2" name="table 462"/>
          <p:cNvGraphicFramePr>
            <a:graphicFrameLocks noGrp="1"/>
          </p:cNvGraphicFramePr>
          <p:nvPr/>
        </p:nvGraphicFramePr>
        <p:xfrm>
          <a:off x="2042160" y="4887468"/>
          <a:ext cx="2233930" cy="371475"/>
        </p:xfrm>
        <a:graphic>
          <a:graphicData uri="http://schemas.openxmlformats.org/drawingml/2006/table">
            <a:tbl>
              <a:tblPr>
                <a:solidFill>
                  <a:srgbClr val="D9D9D9"/>
                </a:solidFill>
              </a:tblPr>
              <a:tblGrid>
                <a:gridCol w="2233930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6136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产品规划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464" name="picture 4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45536" y="4368545"/>
            <a:ext cx="1504950" cy="525017"/>
          </a:xfrm>
          <a:prstGeom prst="rect">
            <a:avLst/>
          </a:prstGeom>
        </p:spPr>
      </p:pic>
      <p:pic>
        <p:nvPicPr>
          <p:cNvPr id="466" name="picture 4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28133" y="4367783"/>
            <a:ext cx="1070228" cy="517905"/>
          </a:xfrm>
          <a:prstGeom prst="rect">
            <a:avLst/>
          </a:prstGeom>
        </p:spPr>
      </p:pic>
      <p:graphicFrame>
        <p:nvGraphicFramePr>
          <p:cNvPr id="468" name="table 468"/>
          <p:cNvGraphicFramePr>
            <a:graphicFrameLocks noGrp="1"/>
          </p:cNvGraphicFramePr>
          <p:nvPr/>
        </p:nvGraphicFramePr>
        <p:xfrm>
          <a:off x="4562855" y="4879847"/>
          <a:ext cx="2195829" cy="371475"/>
        </p:xfrm>
        <a:graphic>
          <a:graphicData uri="http://schemas.openxmlformats.org/drawingml/2006/table">
            <a:tbl>
              <a:tblPr>
                <a:solidFill>
                  <a:srgbClr val="D9D9D9"/>
                </a:solidFill>
              </a:tblPr>
              <a:tblGrid>
                <a:gridCol w="2195829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4676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需求管理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0" name="table 470"/>
          <p:cNvGraphicFramePr>
            <a:graphicFrameLocks noGrp="1"/>
          </p:cNvGraphicFramePr>
          <p:nvPr/>
        </p:nvGraphicFramePr>
        <p:xfrm>
          <a:off x="1210055" y="2138172"/>
          <a:ext cx="1435100" cy="372745"/>
        </p:xfrm>
        <a:graphic>
          <a:graphicData uri="http://schemas.openxmlformats.org/drawingml/2006/table">
            <a:tbl>
              <a:tblPr>
                <a:solidFill>
                  <a:srgbClr val="DAE3F3"/>
                </a:solidFill>
              </a:tblPr>
              <a:tblGrid>
                <a:gridCol w="1435100"/>
              </a:tblGrid>
              <a:tr h="3632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2923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IPMT产品线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2" name="table 472"/>
          <p:cNvGraphicFramePr>
            <a:graphicFrameLocks noGrp="1"/>
          </p:cNvGraphicFramePr>
          <p:nvPr/>
        </p:nvGraphicFramePr>
        <p:xfrm>
          <a:off x="4049267" y="2563367"/>
          <a:ext cx="1163954" cy="371475"/>
        </p:xfrm>
        <a:graphic>
          <a:graphicData uri="http://schemas.openxmlformats.org/drawingml/2006/table">
            <a:tbl>
              <a:tblPr>
                <a:solidFill>
                  <a:srgbClr val="DAE3F3"/>
                </a:solidFill>
              </a:tblPr>
              <a:tblGrid>
                <a:gridCol w="1163954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1160" algn="l" rtl="0" eaLnBrk="0">
                        <a:lnSpc>
                          <a:spcPct val="83000"/>
                        </a:lnSpc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PMT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pic>
        <p:nvPicPr>
          <p:cNvPr id="474" name="picture 4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918716" y="2506217"/>
            <a:ext cx="2137155" cy="254127"/>
          </a:xfrm>
          <a:prstGeom prst="rect">
            <a:avLst/>
          </a:prstGeom>
        </p:spPr>
      </p:pic>
      <p:graphicFrame>
        <p:nvGraphicFramePr>
          <p:cNvPr id="476" name="table 476"/>
          <p:cNvGraphicFramePr>
            <a:graphicFrameLocks noGrp="1"/>
          </p:cNvGraphicFramePr>
          <p:nvPr/>
        </p:nvGraphicFramePr>
        <p:xfrm>
          <a:off x="1210055" y="3570732"/>
          <a:ext cx="1435100" cy="371475"/>
        </p:xfrm>
        <a:graphic>
          <a:graphicData uri="http://schemas.openxmlformats.org/drawingml/2006/table">
            <a:tbl>
              <a:tblPr>
                <a:solidFill>
                  <a:srgbClr val="DAE3F3"/>
                </a:solidFill>
              </a:tblPr>
              <a:tblGrid>
                <a:gridCol w="1435100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3304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XX产品PDT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pic>
        <p:nvPicPr>
          <p:cNvPr id="478" name="picture 4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918716" y="2496311"/>
            <a:ext cx="19811" cy="1091057"/>
          </a:xfrm>
          <a:prstGeom prst="rect">
            <a:avLst/>
          </a:prstGeom>
        </p:spPr>
      </p:pic>
      <p:graphicFrame>
        <p:nvGraphicFramePr>
          <p:cNvPr id="480" name="table 480"/>
          <p:cNvGraphicFramePr>
            <a:graphicFrameLocks noGrp="1"/>
          </p:cNvGraphicFramePr>
          <p:nvPr/>
        </p:nvGraphicFramePr>
        <p:xfrm>
          <a:off x="1210055" y="2976371"/>
          <a:ext cx="1435100" cy="371475"/>
        </p:xfrm>
        <a:graphic>
          <a:graphicData uri="http://schemas.openxmlformats.org/drawingml/2006/table">
            <a:tbl>
              <a:tblPr>
                <a:solidFill>
                  <a:srgbClr val="DAE3F3"/>
                </a:solidFill>
              </a:tblPr>
              <a:tblGrid>
                <a:gridCol w="1435100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701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XX产品BMT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sp>
        <p:nvSpPr>
          <p:cNvPr id="482" name="textbox 482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86" name="picture 4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914144" y="3937254"/>
            <a:ext cx="1245742" cy="266573"/>
          </a:xfrm>
          <a:prstGeom prst="rect">
            <a:avLst/>
          </a:prstGeom>
        </p:spPr>
      </p:pic>
      <p:sp>
        <p:nvSpPr>
          <p:cNvPr id="488" name="rect"/>
          <p:cNvSpPr/>
          <p:nvPr/>
        </p:nvSpPr>
        <p:spPr>
          <a:xfrm>
            <a:off x="5500115" y="1744217"/>
            <a:ext cx="19811" cy="2260219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0" name="rect"/>
          <p:cNvSpPr/>
          <p:nvPr/>
        </p:nvSpPr>
        <p:spPr>
          <a:xfrm>
            <a:off x="4617720" y="2929837"/>
            <a:ext cx="32892" cy="1079097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2" name="rect"/>
          <p:cNvSpPr/>
          <p:nvPr/>
        </p:nvSpPr>
        <p:spPr>
          <a:xfrm>
            <a:off x="4622292" y="1247394"/>
            <a:ext cx="19811" cy="1322704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" name="table 494"/>
          <p:cNvGraphicFramePr>
            <a:graphicFrameLocks noGrp="1"/>
          </p:cNvGraphicFramePr>
          <p:nvPr/>
        </p:nvGraphicFramePr>
        <p:xfrm>
          <a:off x="653796" y="1069847"/>
          <a:ext cx="8072120" cy="5053329"/>
        </p:xfrm>
        <a:graphic>
          <a:graphicData uri="http://schemas.openxmlformats.org/drawingml/2006/table">
            <a:tbl>
              <a:tblPr/>
              <a:tblGrid>
                <a:gridCol w="696594"/>
                <a:gridCol w="2073910"/>
                <a:gridCol w="1150619"/>
                <a:gridCol w="1150620"/>
                <a:gridCol w="923289"/>
                <a:gridCol w="1148714"/>
                <a:gridCol w="928370"/>
              </a:tblGrid>
              <a:tr h="48450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4668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kern="0" spc="-30" dirty="0">
                          <a:ln w="6184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效果</a:t>
                      </a:r>
                      <a:endParaRPr lang="en-US" altLang="en-US" sz="1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541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2600" kern="0" spc="-30" dirty="0">
                          <a:ln w="9448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方法</a:t>
                      </a:r>
                      <a:endParaRPr lang="en-US" altLang="en-US" sz="2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9918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2100" kern="0" spc="-30" dirty="0">
                          <a:ln w="7620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时间范围</a:t>
                      </a:r>
                      <a:endParaRPr lang="en-US" altLang="en-US" sz="2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11175" algn="l" rtl="0" eaLnBrk="0">
                        <a:lnSpc>
                          <a:spcPct val="95000"/>
                        </a:lnSpc>
                      </a:pPr>
                      <a:r>
                        <a:rPr sz="2100" kern="0" spc="-20" dirty="0">
                          <a:ln w="7620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产品范围</a:t>
                      </a:r>
                      <a:endParaRPr lang="en-US" altLang="en-US" sz="2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55">
                <a:tc v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2067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2100" kern="0" spc="-30" dirty="0">
                          <a:ln w="7620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短期</a:t>
                      </a:r>
                      <a:endParaRPr lang="en-US" altLang="en-US" sz="2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4290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2100" kern="0" spc="-80" dirty="0">
                          <a:ln w="7620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中期</a:t>
                      </a:r>
                      <a:endParaRPr lang="en-US" altLang="en-US" sz="2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447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2100" kern="0" spc="-30" dirty="0">
                          <a:ln w="7620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长期</a:t>
                      </a:r>
                      <a:endParaRPr lang="en-US" altLang="en-US" sz="2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3274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2100" kern="0" spc="-60" dirty="0">
                          <a:ln w="7620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当前</a:t>
                      </a:r>
                      <a:endParaRPr lang="en-US" altLang="en-US" sz="2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828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100" kern="0" spc="-40" dirty="0">
                          <a:ln w="7620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未来</a:t>
                      </a:r>
                      <a:endParaRPr lang="en-US" altLang="en-US" sz="2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1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4351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700" kern="0" spc="-30" dirty="0">
                          <a:ln w="6184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直接</a:t>
                      </a:r>
                      <a:endParaRPr lang="en-US" altLang="en-US" sz="1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800" kern="0" spc="80" dirty="0">
                          <a:ln w="6883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用户大会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7625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60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370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370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19">
                <a:tc v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kern="0" spc="80" dirty="0">
                          <a:ln w="6883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专家顾问团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17525" algn="l" rtl="0" eaLnBrk="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900" kern="0" spc="30" dirty="0">
                          <a:ln w="3619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60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37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60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37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84"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875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700" kern="0" spc="-50" dirty="0">
                          <a:ln w="6197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间接</a:t>
                      </a:r>
                      <a:endParaRPr lang="en-US" altLang="en-US" sz="1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66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kern="0" spc="50" dirty="0">
                          <a:ln w="6883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需求探针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546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60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37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60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37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15">
                <a:tc v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kern="0" spc="80" dirty="0">
                          <a:ln w="6883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用户访谈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546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60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84">
                <a:tc v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668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800" kern="0" spc="70" dirty="0">
                          <a:ln w="6883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高层拜访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546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60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370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60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370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15">
                <a:tc v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kern="0" spc="80" dirty="0">
                          <a:ln w="6883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合作开发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546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60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60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84">
                <a:tc v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33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800" kern="0" spc="80" dirty="0">
                          <a:ln w="6883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产品试用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546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60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15">
                <a:tc v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800" kern="0" spc="80" dirty="0">
                          <a:ln w="6883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现场支持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546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60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34">
                <a:tc v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33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kern="0" spc="80" dirty="0">
                          <a:ln w="6883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售后反馈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546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68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60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ln w="4368" cap="flat" cmpd="sng">
                            <a:solidFill>
                              <a:srgbClr val="44546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44546A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96" name="table 496"/>
          <p:cNvGraphicFramePr>
            <a:graphicFrameLocks noGrp="1"/>
          </p:cNvGraphicFramePr>
          <p:nvPr/>
        </p:nvGraphicFramePr>
        <p:xfrm>
          <a:off x="9537192" y="1979676"/>
          <a:ext cx="1031240" cy="3959225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031240"/>
              </a:tblGrid>
              <a:tr h="3949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5725" indent="-1905" algn="l" rtl="0" eaLnBrk="0">
                        <a:lnSpc>
                          <a:spcPct val="11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外部来源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消费者/客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89000"/>
                        </a:lnSpc>
                        <a:spcBef>
                          <a:spcPts val="46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•行业分析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87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•竞争对手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87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•展览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9000"/>
                        </a:lnSpc>
                        <a:spcBef>
                          <a:spcPts val="60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•杂志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  <a:spcBef>
                          <a:spcPts val="39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内部来源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7000"/>
                        </a:lnSpc>
                        <a:spcBef>
                          <a:spcPts val="33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•公司管理层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65"/>
                        </a:lnSpc>
                        <a:spcBef>
                          <a:spcPts val="32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•PDT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70"/>
                        </a:lnSpc>
                        <a:spcBef>
                          <a:spcPts val="16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•PMT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89000"/>
                        </a:lnSpc>
                        <a:spcBef>
                          <a:spcPts val="16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•售后服务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72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•预研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8000"/>
                        </a:lnSpc>
                        <a:spcBef>
                          <a:spcPts val="44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•营销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8000"/>
                        </a:lnSpc>
                        <a:spcBef>
                          <a:spcPts val="31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•研发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7000"/>
                        </a:lnSpc>
                        <a:spcBef>
                          <a:spcPts val="33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•其它部门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pic>
        <p:nvPicPr>
          <p:cNvPr id="498" name="picture 4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772316" y="1472188"/>
            <a:ext cx="569803" cy="4462184"/>
          </a:xfrm>
          <a:prstGeom prst="rect">
            <a:avLst/>
          </a:prstGeom>
        </p:spPr>
      </p:pic>
      <p:graphicFrame>
        <p:nvGraphicFramePr>
          <p:cNvPr id="500" name="table 500"/>
          <p:cNvGraphicFramePr>
            <a:graphicFrameLocks noGrp="1"/>
          </p:cNvGraphicFramePr>
          <p:nvPr/>
        </p:nvGraphicFramePr>
        <p:xfrm>
          <a:off x="10616184" y="1979676"/>
          <a:ext cx="829944" cy="2605404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829944"/>
              </a:tblGrid>
              <a:tr h="2595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965" algn="l" rtl="0" eaLnBrk="0">
                        <a:lnSpc>
                          <a:spcPts val="235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  <a:spcBef>
                          <a:spcPts val="86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•外部需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  <a:spcBef>
                          <a:spcPts val="85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•内部需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sp>
        <p:nvSpPr>
          <p:cNvPr id="502" name="textbox 502"/>
          <p:cNvSpPr/>
          <p:nvPr/>
        </p:nvSpPr>
        <p:spPr>
          <a:xfrm>
            <a:off x="97790" y="231775"/>
            <a:ext cx="3733800" cy="425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700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 </a:t>
            </a:r>
            <a:r>
              <a:rPr sz="2700" b="1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常用需求采集途径</a:t>
            </a:r>
            <a:endParaRPr lang="en-US" altLang="en-US" sz="2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504" name="table 504"/>
          <p:cNvGraphicFramePr>
            <a:graphicFrameLocks noGrp="1"/>
          </p:cNvGraphicFramePr>
          <p:nvPr/>
        </p:nvGraphicFramePr>
        <p:xfrm>
          <a:off x="9537192" y="1446275"/>
          <a:ext cx="1917065" cy="449579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9170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4582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sp>
        <p:nvSpPr>
          <p:cNvPr id="506" name="textbox 50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box 510"/>
          <p:cNvSpPr/>
          <p:nvPr/>
        </p:nvSpPr>
        <p:spPr>
          <a:xfrm>
            <a:off x="760730" y="1276985"/>
            <a:ext cx="6426200" cy="5045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71450" indent="-171450" algn="l" rtl="0" eaLnBrk="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55600" indent="-342900" algn="l" rtl="0" eaLnBrk="0">
              <a:lnSpc>
                <a:spcPct val="157000"/>
              </a:lnSpc>
              <a:buFont typeface="Arial" panose="020B0604020202020204" pitchFamily="34" charset="0"/>
              <a:buChar char="•"/>
            </a:pP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客户试图解决什么问题？</a:t>
            </a:r>
            <a:endParaRPr sz="2000" kern="0" spc="-11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rtl="0" eaLnBrk="0">
              <a:lnSpc>
                <a:spcPct val="157000"/>
              </a:lnSpc>
              <a:buFont typeface="Arial" panose="020B0604020202020204" pitchFamily="34" charset="0"/>
              <a:buChar char="•"/>
            </a:pPr>
            <a:r>
              <a:rPr sz="2000" kern="0" spc="-15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2000" kern="0" spc="-1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客户今天的需求是什么？</a:t>
            </a:r>
            <a:r>
              <a:rPr sz="2000" kern="0" spc="-1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 一年？ 两年？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五年呢？</a:t>
            </a:r>
            <a:endParaRPr sz="2000" kern="0" spc="-16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rtl="0" eaLnBrk="0">
              <a:lnSpc>
                <a:spcPct val="157000"/>
              </a:lnSpc>
              <a:buFont typeface="Arial" panose="020B0604020202020204" pitchFamily="34" charset="0"/>
              <a:buChar char="•"/>
            </a:pP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客户想怎样增长自己的业务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sz="2000" kern="0" spc="-7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rtl="0" eaLnBrk="0">
              <a:lnSpc>
                <a:spcPct val="157000"/>
              </a:lnSpc>
              <a:buFont typeface="Arial" panose="020B0604020202020204" pitchFamily="34" charset="0"/>
              <a:buChar char="•"/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客户认为未来市场的变化趋势会是什么？</a:t>
            </a:r>
            <a:endParaRPr sz="2000" kern="0" spc="-2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rtl="0" eaLnBrk="0">
              <a:lnSpc>
                <a:spcPct val="157000"/>
              </a:lnSpc>
              <a:buFont typeface="Arial" panose="020B0604020202020204" pitchFamily="34" charset="0"/>
              <a:buChar char="•"/>
            </a:pP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现在我们带给市场什么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价值？</a:t>
            </a:r>
            <a:endParaRPr sz="2000" kern="0" spc="-7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rtl="0" eaLnBrk="0">
              <a:lnSpc>
                <a:spcPct val="157000"/>
              </a:lnSpc>
              <a:buFont typeface="Arial" panose="020B0604020202020204" pitchFamily="34" charset="0"/>
              <a:buChar char="•"/>
            </a:pPr>
            <a:r>
              <a:rPr sz="2000" kern="0" spc="-15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针对本领域的产品客户最大的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担忧是什么？</a:t>
            </a:r>
            <a:endParaRPr sz="2000" kern="0" spc="-5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rtl="0" eaLnBrk="0">
              <a:lnSpc>
                <a:spcPct val="157000"/>
              </a:lnSpc>
              <a:buFont typeface="Arial" panose="020B0604020202020204" pitchFamily="34" charset="0"/>
              <a:buChar char="•"/>
            </a:pPr>
            <a:r>
              <a:rPr sz="2000" kern="0" spc="-14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客户的客户有什么期望？</a:t>
            </a:r>
            <a:endParaRPr sz="2000" kern="0" spc="-11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rtl="0" eaLnBrk="0">
              <a:lnSpc>
                <a:spcPct val="157000"/>
              </a:lnSpc>
              <a:buFont typeface="Arial" panose="020B0604020202020204" pitchFamily="34" charset="0"/>
              <a:buChar char="•"/>
            </a:pP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客户认为谁是我们的竞争对手（直接和潜在</a:t>
            </a:r>
            <a:r>
              <a:rPr sz="2000" kern="0" spc="-5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000" kern="0" spc="2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sz="2000" kern="0" spc="-53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rtl="0" eaLnBrk="0">
              <a:lnSpc>
                <a:spcPct val="157000"/>
              </a:lnSpc>
              <a:buFont typeface="Arial" panose="020B0604020202020204" pitchFamily="34" charset="0"/>
              <a:buChar char="•"/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客户认为我们的优势＆弱点是什么？</a:t>
            </a:r>
            <a:endParaRPr sz="2000" kern="0" spc="-5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rtl="0" eaLnBrk="0">
              <a:lnSpc>
                <a:spcPct val="157000"/>
              </a:lnSpc>
              <a:buFont typeface="Arial" panose="020B0604020202020204" pitchFamily="34" charset="0"/>
              <a:buChar char="•"/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客户认为我们竞争对手的优势＆弱点是什么？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512" name="table 512"/>
          <p:cNvGraphicFramePr>
            <a:graphicFrameLocks noGrp="1"/>
          </p:cNvGraphicFramePr>
          <p:nvPr/>
        </p:nvGraphicFramePr>
        <p:xfrm>
          <a:off x="9537192" y="1979676"/>
          <a:ext cx="1031240" cy="3959225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031240"/>
              </a:tblGrid>
              <a:tr h="3949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5725" indent="-1905" algn="l" rtl="0" eaLnBrk="0">
                        <a:lnSpc>
                          <a:spcPct val="11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外部来源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消费者/客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89000"/>
                        </a:lnSpc>
                        <a:spcBef>
                          <a:spcPts val="46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•行业分析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87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•竞争对手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87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•展览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9000"/>
                        </a:lnSpc>
                        <a:spcBef>
                          <a:spcPts val="60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•杂志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  <a:spcBef>
                          <a:spcPts val="39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内部来源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7000"/>
                        </a:lnSpc>
                        <a:spcBef>
                          <a:spcPts val="33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•公司管理层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65"/>
                        </a:lnSpc>
                        <a:spcBef>
                          <a:spcPts val="32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•PDT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70"/>
                        </a:lnSpc>
                        <a:spcBef>
                          <a:spcPts val="16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•PMT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89000"/>
                        </a:lnSpc>
                        <a:spcBef>
                          <a:spcPts val="16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•售后服务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72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•预研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8000"/>
                        </a:lnSpc>
                        <a:spcBef>
                          <a:spcPts val="44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•营销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8000"/>
                        </a:lnSpc>
                        <a:spcBef>
                          <a:spcPts val="31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•研发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7000"/>
                        </a:lnSpc>
                        <a:spcBef>
                          <a:spcPts val="33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•其它部门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sp>
        <p:nvSpPr>
          <p:cNvPr id="514" name="textbox 514"/>
          <p:cNvSpPr/>
          <p:nvPr/>
        </p:nvSpPr>
        <p:spPr>
          <a:xfrm>
            <a:off x="104140" y="231140"/>
            <a:ext cx="7201535" cy="556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需求收集方法：客户需求十</a:t>
            </a: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问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516" name="picture 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772316" y="1472188"/>
            <a:ext cx="569803" cy="4462184"/>
          </a:xfrm>
          <a:prstGeom prst="rect">
            <a:avLst/>
          </a:prstGeom>
        </p:spPr>
      </p:pic>
      <p:graphicFrame>
        <p:nvGraphicFramePr>
          <p:cNvPr id="518" name="table 518"/>
          <p:cNvGraphicFramePr>
            <a:graphicFrameLocks noGrp="1"/>
          </p:cNvGraphicFramePr>
          <p:nvPr/>
        </p:nvGraphicFramePr>
        <p:xfrm>
          <a:off x="10616184" y="1979676"/>
          <a:ext cx="829944" cy="2605404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829944"/>
              </a:tblGrid>
              <a:tr h="2595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965" algn="l" rtl="0" eaLnBrk="0">
                        <a:lnSpc>
                          <a:spcPts val="235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  <a:spcBef>
                          <a:spcPts val="86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•外部需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  <a:spcBef>
                          <a:spcPts val="85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•内部需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0" name="table 520"/>
          <p:cNvGraphicFramePr>
            <a:graphicFrameLocks noGrp="1"/>
          </p:cNvGraphicFramePr>
          <p:nvPr/>
        </p:nvGraphicFramePr>
        <p:xfrm>
          <a:off x="9537192" y="1446275"/>
          <a:ext cx="1917065" cy="449579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9170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4582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sp>
        <p:nvSpPr>
          <p:cNvPr id="522" name="textbox 522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picture 5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74647" y="1121995"/>
            <a:ext cx="6161532" cy="4606721"/>
          </a:xfrm>
          <a:prstGeom prst="rect">
            <a:avLst/>
          </a:prstGeom>
        </p:spPr>
      </p:pic>
      <p:graphicFrame>
        <p:nvGraphicFramePr>
          <p:cNvPr id="528" name="table 528"/>
          <p:cNvGraphicFramePr>
            <a:graphicFrameLocks noGrp="1"/>
          </p:cNvGraphicFramePr>
          <p:nvPr/>
        </p:nvGraphicFramePr>
        <p:xfrm>
          <a:off x="9537192" y="1979676"/>
          <a:ext cx="1031240" cy="3959225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031240"/>
              </a:tblGrid>
              <a:tr h="3949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5725" indent="-1905" algn="l" rtl="0" eaLnBrk="0">
                        <a:lnSpc>
                          <a:spcPct val="11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外部来源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消费者/客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89000"/>
                        </a:lnSpc>
                        <a:spcBef>
                          <a:spcPts val="46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•行业分析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87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•竞争对手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87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•展览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9000"/>
                        </a:lnSpc>
                        <a:spcBef>
                          <a:spcPts val="60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•杂志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  <a:spcBef>
                          <a:spcPts val="39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内部来源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7000"/>
                        </a:lnSpc>
                        <a:spcBef>
                          <a:spcPts val="33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•公司管理层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65"/>
                        </a:lnSpc>
                        <a:spcBef>
                          <a:spcPts val="32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•PDT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70"/>
                        </a:lnSpc>
                        <a:spcBef>
                          <a:spcPts val="16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•PMT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89000"/>
                        </a:lnSpc>
                        <a:spcBef>
                          <a:spcPts val="16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•售后服务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72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•预研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8000"/>
                        </a:lnSpc>
                        <a:spcBef>
                          <a:spcPts val="44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•营销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8000"/>
                        </a:lnSpc>
                        <a:spcBef>
                          <a:spcPts val="31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•研发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7000"/>
                        </a:lnSpc>
                        <a:spcBef>
                          <a:spcPts val="33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•其它部门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sp>
        <p:nvSpPr>
          <p:cNvPr id="530" name="textbox 530"/>
          <p:cNvSpPr/>
          <p:nvPr/>
        </p:nvSpPr>
        <p:spPr>
          <a:xfrm>
            <a:off x="104140" y="231140"/>
            <a:ext cx="8806815" cy="5530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100" b="1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37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从8个维度分析，形成原始需求清单</a:t>
            </a:r>
            <a:endParaRPr lang="en-US" altLang="en-US" sz="37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32" name="picture 5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772316" y="1472188"/>
            <a:ext cx="569803" cy="4462184"/>
          </a:xfrm>
          <a:prstGeom prst="rect">
            <a:avLst/>
          </a:prstGeom>
        </p:spPr>
      </p:pic>
      <p:graphicFrame>
        <p:nvGraphicFramePr>
          <p:cNvPr id="534" name="table 534"/>
          <p:cNvGraphicFramePr>
            <a:graphicFrameLocks noGrp="1"/>
          </p:cNvGraphicFramePr>
          <p:nvPr/>
        </p:nvGraphicFramePr>
        <p:xfrm>
          <a:off x="10616184" y="1979676"/>
          <a:ext cx="829944" cy="2605404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829944"/>
              </a:tblGrid>
              <a:tr h="2595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965" algn="l" rtl="0" eaLnBrk="0">
                        <a:lnSpc>
                          <a:spcPts val="235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  <a:spcBef>
                          <a:spcPts val="86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•外部需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  <a:spcBef>
                          <a:spcPts val="85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•内部需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sp>
        <p:nvSpPr>
          <p:cNvPr id="536" name="textbox 536"/>
          <p:cNvSpPr/>
          <p:nvPr/>
        </p:nvSpPr>
        <p:spPr>
          <a:xfrm>
            <a:off x="1963056" y="5800974"/>
            <a:ext cx="5033009" cy="3327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ts val="2420"/>
              </a:lnSpc>
            </a:pPr>
            <a:r>
              <a:rPr sz="2000" kern="0" spc="-50" dirty="0">
                <a:ln w="7277" cap="flat" cmpd="sng">
                  <a:solidFill>
                    <a:srgbClr val="CC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CC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新宋体" panose="02010609030101010101" charset="-122"/>
              </a:rPr>
              <a:t>*客户</a:t>
            </a:r>
            <a:r>
              <a:rPr sz="2000" b="1" kern="0" spc="-50" dirty="0">
                <a:solidFill>
                  <a:srgbClr val="CC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$APPEALS</a:t>
            </a:r>
            <a:r>
              <a:rPr sz="2000" kern="0" spc="-50" dirty="0">
                <a:ln w="7277" cap="flat" cmpd="sng">
                  <a:solidFill>
                    <a:srgbClr val="CC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CC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新宋体" panose="02010609030101010101" charset="-122"/>
              </a:rPr>
              <a:t>也代表了客户的购买</a:t>
            </a:r>
            <a:r>
              <a:rPr sz="2000" kern="0" spc="-60" dirty="0">
                <a:ln w="7277" cap="flat" cmpd="sng">
                  <a:solidFill>
                    <a:srgbClr val="CC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CC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新宋体" panose="02010609030101010101" charset="-122"/>
              </a:rPr>
              <a:t>标准。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538" name="table 538"/>
          <p:cNvGraphicFramePr>
            <a:graphicFrameLocks noGrp="1"/>
          </p:cNvGraphicFramePr>
          <p:nvPr/>
        </p:nvGraphicFramePr>
        <p:xfrm>
          <a:off x="9537192" y="1446275"/>
          <a:ext cx="1917065" cy="449579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9170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4582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sp>
        <p:nvSpPr>
          <p:cNvPr id="540" name="textbox 540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3274550" y="2583904"/>
            <a:ext cx="5438140" cy="1068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6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&gt;</a:t>
            </a:r>
            <a:r>
              <a:rPr sz="2700" kern="0" spc="-128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2700" b="1" kern="0" spc="6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为什么要做需求管理（</a:t>
            </a:r>
            <a:r>
              <a:rPr sz="2700" b="1" kern="0" spc="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Why</a:t>
            </a:r>
            <a:r>
              <a:rPr sz="2700" b="1" kern="0" spc="6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27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lang="en-US" altLang="en-US" sz="6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8000"/>
              </a:lnSpc>
              <a:spcBef>
                <a:spcPts val="0"/>
              </a:spcBef>
            </a:pPr>
            <a:r>
              <a:rPr sz="2700" kern="0" spc="-6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&gt;</a:t>
            </a:r>
            <a:r>
              <a:rPr sz="2700" kern="0" spc="-127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2700" kern="0" spc="-6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需求管理的流程和组织（How）</a:t>
            </a:r>
            <a:endParaRPr lang="en-US" altLang="en-US" sz="2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6" name="textbox 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" name="group 2"/>
          <p:cNvGrpSpPr/>
          <p:nvPr/>
        </p:nvGrpSpPr>
        <p:grpSpPr>
          <a:xfrm rot="21600000">
            <a:off x="3048" y="184404"/>
            <a:ext cx="551687" cy="480059"/>
            <a:chOff x="0" y="0"/>
            <a:chExt cx="551687" cy="480059"/>
          </a:xfrm>
        </p:grpSpPr>
        <p:sp>
          <p:nvSpPr>
            <p:cNvPr id="10" name="path"/>
            <p:cNvSpPr/>
            <p:nvPr/>
          </p:nvSpPr>
          <p:spPr>
            <a:xfrm>
              <a:off x="0" y="0"/>
              <a:ext cx="323088" cy="480059"/>
            </a:xfrm>
            <a:custGeom>
              <a:avLst/>
              <a:gdLst/>
              <a:ahLst/>
              <a:cxnLst/>
              <a:rect l="0" t="0" r="0" b="0"/>
              <a:pathLst>
                <a:path w="508" h="755">
                  <a:moveTo>
                    <a:pt x="0" y="755"/>
                  </a:moveTo>
                  <a:lnTo>
                    <a:pt x="0" y="0"/>
                  </a:lnTo>
                  <a:lnTo>
                    <a:pt x="508" y="755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7030A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" name="path"/>
            <p:cNvSpPr/>
            <p:nvPr/>
          </p:nvSpPr>
          <p:spPr>
            <a:xfrm>
              <a:off x="92964" y="0"/>
              <a:ext cx="458723" cy="480059"/>
            </a:xfrm>
            <a:custGeom>
              <a:avLst/>
              <a:gdLst/>
              <a:ahLst/>
              <a:cxnLst/>
              <a:rect l="0" t="0" r="0" b="0"/>
              <a:pathLst>
                <a:path w="722" h="755">
                  <a:moveTo>
                    <a:pt x="722" y="755"/>
                  </a:moveTo>
                  <a:lnTo>
                    <a:pt x="210" y="0"/>
                  </a:lnTo>
                  <a:lnTo>
                    <a:pt x="0" y="0"/>
                  </a:lnTo>
                  <a:lnTo>
                    <a:pt x="512" y="755"/>
                  </a:lnTo>
                  <a:lnTo>
                    <a:pt x="722" y="755"/>
                  </a:lnTo>
                  <a:close/>
                </a:path>
              </a:pathLst>
            </a:custGeom>
            <a:solidFill>
              <a:srgbClr val="00B0F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" name="table 544"/>
          <p:cNvGraphicFramePr>
            <a:graphicFrameLocks noGrp="1"/>
          </p:cNvGraphicFramePr>
          <p:nvPr/>
        </p:nvGraphicFramePr>
        <p:xfrm>
          <a:off x="844473" y="1470025"/>
          <a:ext cx="7611110" cy="1347470"/>
        </p:xfrm>
        <a:graphic>
          <a:graphicData uri="http://schemas.openxmlformats.org/drawingml/2006/table">
            <a:tbl>
              <a:tblPr/>
              <a:tblGrid>
                <a:gridCol w="516255"/>
                <a:gridCol w="475615"/>
                <a:gridCol w="485140"/>
                <a:gridCol w="675004"/>
                <a:gridCol w="380364"/>
                <a:gridCol w="570230"/>
                <a:gridCol w="665479"/>
                <a:gridCol w="551180"/>
                <a:gridCol w="665479"/>
                <a:gridCol w="494665"/>
                <a:gridCol w="551180"/>
                <a:gridCol w="513080"/>
                <a:gridCol w="560705"/>
                <a:gridCol w="506730"/>
              </a:tblGrid>
              <a:tr h="612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r" rtl="0" eaLnBrk="0">
                        <a:lnSpc>
                          <a:spcPts val="112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需求编号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780" indent="36195" algn="l" rtl="0" eaLnBrk="0">
                        <a:lnSpc>
                          <a:spcPct val="107000"/>
                        </a:lnSpc>
                      </a:pPr>
                      <a:r>
                        <a:rPr sz="900" kern="0" spc="6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收集途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900" kern="0" spc="5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径（*）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2385" indent="46990" algn="l" rtl="0" eaLnBrk="0">
                        <a:lnSpc>
                          <a:spcPct val="108000"/>
                        </a:lnSpc>
                      </a:pPr>
                      <a:r>
                        <a:rPr sz="900" kern="0" spc="2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目标产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900" kern="0" spc="3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品（*）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3340" indent="32385" algn="l" rtl="0" eaLnBrk="0">
                        <a:lnSpc>
                          <a:spcPct val="107000"/>
                        </a:lnSpc>
                      </a:pPr>
                      <a:r>
                        <a:rPr sz="900" kern="0" spc="9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相关客户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900" kern="0" spc="8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/目标市场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7310" indent="-635" algn="l" rtl="0" eaLnBrk="0">
                        <a:lnSpc>
                          <a:spcPct val="111000"/>
                        </a:lnSpc>
                        <a:spcBef>
                          <a:spcPts val="5"/>
                        </a:spcBef>
                      </a:pPr>
                      <a:r>
                        <a:rPr sz="900" kern="0" spc="7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提出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900" kern="0" spc="7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部门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900" kern="0" spc="-6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（*）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4290" algn="l" rtl="0" eaLnBrk="0">
                        <a:lnSpc>
                          <a:spcPts val="1125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提出者及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4290" algn="l" rtl="0" eaLnBrk="0">
                        <a:lnSpc>
                          <a:spcPts val="1125"/>
                        </a:lnSpc>
                        <a:spcBef>
                          <a:spcPts val="75"/>
                        </a:spcBef>
                      </a:pPr>
                      <a:r>
                        <a:rPr sz="900" kern="0" spc="9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联系方式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4945" algn="l" rtl="0" eaLnBrk="0">
                        <a:lnSpc>
                          <a:spcPts val="995"/>
                        </a:lnSpc>
                        <a:spcBef>
                          <a:spcPts val="70"/>
                        </a:spcBef>
                      </a:pPr>
                      <a:r>
                        <a:rPr sz="800" kern="0" spc="-6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（*）</a:t>
                      </a: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1915" algn="l" rtl="0" eaLnBrk="0">
                        <a:lnSpc>
                          <a:spcPts val="1125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提出日期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2570" algn="l" rtl="0" eaLnBrk="0">
                        <a:lnSpc>
                          <a:spcPts val="995"/>
                        </a:lnSpc>
                        <a:spcBef>
                          <a:spcPts val="75"/>
                        </a:spcBef>
                      </a:pPr>
                      <a:r>
                        <a:rPr sz="800" kern="0" spc="-6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（*）</a:t>
                      </a: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2720" indent="-147955" algn="l" rtl="0" eaLnBrk="0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期望答复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900" kern="0" spc="-1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日期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74955" indent="-255905" algn="l" rtl="0" eaLnBrk="0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期望交付日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900" kern="0" spc="3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期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2570" algn="l" rtl="0" eaLnBrk="0">
                        <a:lnSpc>
                          <a:spcPts val="995"/>
                        </a:lnSpc>
                        <a:spcBef>
                          <a:spcPts val="75"/>
                        </a:spcBef>
                      </a:pPr>
                      <a:r>
                        <a:rPr sz="800" kern="0" spc="-6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（*）</a:t>
                      </a: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1595" algn="l" rtl="0" eaLnBrk="0">
                        <a:lnSpc>
                          <a:spcPct val="111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客户需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900" kern="0" spc="8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求描述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900" kern="0" spc="11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（*）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42240" indent="-126365" algn="l" rtl="0" eaLnBrk="0">
                        <a:lnSpc>
                          <a:spcPct val="108000"/>
                        </a:lnSpc>
                      </a:pPr>
                      <a:r>
                        <a:rPr sz="900" kern="0" spc="8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商业价值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900" kern="0" spc="7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描述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r" rtl="0" eaLnBrk="0">
                        <a:lnSpc>
                          <a:spcPts val="1125"/>
                        </a:lnSpc>
                        <a:spcBef>
                          <a:spcPts val="70"/>
                        </a:spcBef>
                      </a:pPr>
                      <a:r>
                        <a:rPr sz="900" kern="0" spc="1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(定量*）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4620" indent="-126365" algn="l" rtl="0" eaLnBrk="0">
                        <a:lnSpc>
                          <a:spcPct val="108000"/>
                        </a:lnSpc>
                      </a:pPr>
                      <a:r>
                        <a:rPr sz="900" kern="0" spc="8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商业价值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900" kern="0" spc="7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描述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8420" algn="l" rtl="0" eaLnBrk="0">
                        <a:lnSpc>
                          <a:spcPts val="1125"/>
                        </a:lnSpc>
                        <a:spcBef>
                          <a:spcPts val="70"/>
                        </a:spcBef>
                      </a:pPr>
                      <a:r>
                        <a:rPr sz="900" kern="0" spc="3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(定性*)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0480" algn="l" rtl="0" eaLnBrk="0">
                        <a:lnSpc>
                          <a:spcPts val="112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技术领域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7310" algn="l" rtl="0" eaLnBrk="0">
                        <a:lnSpc>
                          <a:spcPts val="1125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建议解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9850" algn="l" rtl="0" eaLnBrk="0">
                        <a:lnSpc>
                          <a:spcPts val="1120"/>
                        </a:lnSpc>
                        <a:spcBef>
                          <a:spcPts val="75"/>
                        </a:spcBef>
                      </a:pPr>
                      <a:r>
                        <a:rPr sz="900" kern="0" spc="7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决方案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0810" algn="l" rtl="0" eaLnBrk="0">
                        <a:lnSpc>
                          <a:spcPts val="1130"/>
                        </a:lnSpc>
                        <a:spcBef>
                          <a:spcPts val="80"/>
                        </a:spcBef>
                      </a:pPr>
                      <a:r>
                        <a:rPr sz="900" kern="0" spc="70" dirty="0">
                          <a:ln w="3619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描述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7346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620" indent="-6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销售和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投标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10" algn="l" rtl="0" eaLnBrk="0">
                        <a:lnSpc>
                          <a:spcPct val="6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XXX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350" indent="6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线上/线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下/规划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提出的，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必填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985" indent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自动生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成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04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自动生成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715" indent="190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期望日期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及最晚可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接受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350" indent="190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如：销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售额/销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量/成本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715" indent="25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如：战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略意义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/提升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竞争力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715" indent="190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软件/硬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件/芯片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/算法/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其他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46" name="table 546"/>
          <p:cNvGraphicFramePr>
            <a:graphicFrameLocks noGrp="1"/>
          </p:cNvGraphicFramePr>
          <p:nvPr/>
        </p:nvGraphicFramePr>
        <p:xfrm>
          <a:off x="9537192" y="1979676"/>
          <a:ext cx="1031240" cy="3959225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031240"/>
              </a:tblGrid>
              <a:tr h="3949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5725" indent="-1905" algn="l" rtl="0" eaLnBrk="0">
                        <a:lnSpc>
                          <a:spcPct val="11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外部来源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消费者/客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89000"/>
                        </a:lnSpc>
                        <a:spcBef>
                          <a:spcPts val="46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•行业分析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87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•竞争对手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87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•展览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9000"/>
                        </a:lnSpc>
                        <a:spcBef>
                          <a:spcPts val="60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•杂志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  <a:spcBef>
                          <a:spcPts val="39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内部来源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7000"/>
                        </a:lnSpc>
                        <a:spcBef>
                          <a:spcPts val="33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•公司管理层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65"/>
                        </a:lnSpc>
                        <a:spcBef>
                          <a:spcPts val="32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•PDT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70"/>
                        </a:lnSpc>
                        <a:spcBef>
                          <a:spcPts val="16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•PMT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89000"/>
                        </a:lnSpc>
                        <a:spcBef>
                          <a:spcPts val="16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•售后服务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72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•预研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8000"/>
                        </a:lnSpc>
                        <a:spcBef>
                          <a:spcPts val="44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•营销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8000"/>
                        </a:lnSpc>
                        <a:spcBef>
                          <a:spcPts val="31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•研发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97000"/>
                        </a:lnSpc>
                        <a:spcBef>
                          <a:spcPts val="33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•其它部门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pic>
        <p:nvPicPr>
          <p:cNvPr id="548" name="picture 5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772316" y="1472188"/>
            <a:ext cx="569803" cy="4462184"/>
          </a:xfrm>
          <a:prstGeom prst="rect">
            <a:avLst/>
          </a:prstGeom>
        </p:spPr>
      </p:pic>
      <p:sp>
        <p:nvSpPr>
          <p:cNvPr id="550" name="textbox 550"/>
          <p:cNvSpPr/>
          <p:nvPr/>
        </p:nvSpPr>
        <p:spPr>
          <a:xfrm>
            <a:off x="104140" y="231140"/>
            <a:ext cx="5911215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需求收集模板：举例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552" name="table 552"/>
          <p:cNvGraphicFramePr>
            <a:graphicFrameLocks noGrp="1"/>
          </p:cNvGraphicFramePr>
          <p:nvPr/>
        </p:nvGraphicFramePr>
        <p:xfrm>
          <a:off x="10616184" y="1979676"/>
          <a:ext cx="829944" cy="2605404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829944"/>
              </a:tblGrid>
              <a:tr h="2595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965" algn="l" rtl="0" eaLnBrk="0">
                        <a:lnSpc>
                          <a:spcPts val="235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  <a:spcBef>
                          <a:spcPts val="86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•外部需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  <a:spcBef>
                          <a:spcPts val="85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•内部需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ts val="235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4" name="table 554"/>
          <p:cNvGraphicFramePr>
            <a:graphicFrameLocks noGrp="1"/>
          </p:cNvGraphicFramePr>
          <p:nvPr/>
        </p:nvGraphicFramePr>
        <p:xfrm>
          <a:off x="9537192" y="1446275"/>
          <a:ext cx="1917065" cy="449579"/>
        </p:xfrm>
        <a:graphic>
          <a:graphicData uri="http://schemas.openxmlformats.org/drawingml/2006/table">
            <a:tbl>
              <a:tblPr>
                <a:solidFill>
                  <a:srgbClr val="FFD8E6"/>
                </a:solidFill>
              </a:tblPr>
              <a:tblGrid>
                <a:gridCol w="19170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4582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6"/>
                    </a:solidFill>
                  </a:tcPr>
                </a:tc>
              </a:tr>
            </a:tbl>
          </a:graphicData>
        </a:graphic>
      </p:graphicFrame>
      <p:sp>
        <p:nvSpPr>
          <p:cNvPr id="556" name="textbox 55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box 564"/>
          <p:cNvSpPr/>
          <p:nvPr/>
        </p:nvSpPr>
        <p:spPr>
          <a:xfrm>
            <a:off x="594156" y="3925011"/>
            <a:ext cx="8751569" cy="1914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</a:t>
            </a:r>
            <a:r>
              <a:rPr sz="1800" kern="0" spc="-8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800" kern="0" spc="-10" dirty="0">
                <a:ln w="652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PL-RMT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是产品线任命的需求管理团队，主任一般是对应产品管理部负责人，负责产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84480" indent="12700" algn="l" rtl="0" eaLnBrk="0">
              <a:lnSpc>
                <a:spcPct val="154000"/>
              </a:lnSpc>
              <a:spcBef>
                <a:spcPts val="3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品线的产品包需求管理推行工作，以及产品线需求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的分发和管理监控，并代表本产品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线负责跨产品线需求的协调。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  <a:spcBef>
                <a:spcPts val="113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</a:t>
            </a:r>
            <a:r>
              <a:rPr sz="1800" kern="0" spc="-8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800" kern="0" spc="-10" dirty="0">
                <a:ln w="652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PL-RAT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是产品线任命的需求分析团队，支撑对应领域的P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L-RMT成员工作。在PL-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01625" algn="l" rtl="0" eaLnBrk="0">
              <a:lnSpc>
                <a:spcPts val="3240"/>
              </a:lnSpc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RMT组织下，负责本产品线需求的分析和评估，支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撑决策。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566" name="rect"/>
          <p:cNvSpPr/>
          <p:nvPr/>
        </p:nvSpPr>
        <p:spPr>
          <a:xfrm>
            <a:off x="6345935" y="1167384"/>
            <a:ext cx="1616964" cy="449579"/>
          </a:xfrm>
          <a:prstGeom prst="rect">
            <a:avLst/>
          </a:prstGeom>
          <a:solidFill>
            <a:srgbClr val="FFC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8" name="rect"/>
          <p:cNvSpPr/>
          <p:nvPr/>
        </p:nvSpPr>
        <p:spPr>
          <a:xfrm>
            <a:off x="4992623" y="1984248"/>
            <a:ext cx="1240535" cy="449579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0" name="rect"/>
          <p:cNvSpPr/>
          <p:nvPr/>
        </p:nvSpPr>
        <p:spPr>
          <a:xfrm>
            <a:off x="4986527" y="1978152"/>
            <a:ext cx="1252728" cy="461772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2" name="rect"/>
          <p:cNvSpPr/>
          <p:nvPr/>
        </p:nvSpPr>
        <p:spPr>
          <a:xfrm>
            <a:off x="4069079" y="2726436"/>
            <a:ext cx="1240535" cy="449579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4" name="rect"/>
          <p:cNvSpPr/>
          <p:nvPr/>
        </p:nvSpPr>
        <p:spPr>
          <a:xfrm>
            <a:off x="4062983" y="2720340"/>
            <a:ext cx="1252728" cy="461772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6" name="rect"/>
          <p:cNvSpPr/>
          <p:nvPr/>
        </p:nvSpPr>
        <p:spPr>
          <a:xfrm>
            <a:off x="5923788" y="2726436"/>
            <a:ext cx="1240535" cy="449579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8" name="textbox 578"/>
          <p:cNvSpPr/>
          <p:nvPr/>
        </p:nvSpPr>
        <p:spPr>
          <a:xfrm>
            <a:off x="4050283" y="1276908"/>
            <a:ext cx="3931920" cy="1837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289175" algn="l" rtl="0" eaLnBrk="0">
              <a:lnSpc>
                <a:spcPct val="89000"/>
              </a:lnSpc>
              <a:tabLst>
                <a:tab pos="249682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公司级RMT   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35990" algn="l" rtl="0" eaLnBrk="0">
              <a:lnSpc>
                <a:spcPts val="1235"/>
              </a:lnSpc>
              <a:spcBef>
                <a:spcPts val="550"/>
              </a:spcBef>
              <a:tabLst>
                <a:tab pos="1186180" algn="l"/>
              </a:tabLst>
            </a:pP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	</a:t>
            </a:r>
            <a:r>
              <a:rPr sz="1800" kern="0" spc="-9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PL-RMT</a:t>
            </a:r>
            <a:r>
              <a:rPr sz="1800" kern="0" spc="2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               </a:t>
            </a:r>
            <a:r>
              <a:rPr sz="2700" kern="0" spc="-90" baseline="15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。。。</a:t>
            </a:r>
            <a:endParaRPr lang="en-US" altLang="en-US" sz="2700" baseline="15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255"/>
              </a:lnSpc>
              <a:spcBef>
                <a:spcPts val="5"/>
              </a:spcBef>
              <a:tabLst>
                <a:tab pos="228600" algn="l"/>
              </a:tabLst>
            </a:pP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	</a:t>
            </a: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PL-RAT1</a:t>
            </a:r>
            <a:r>
              <a:rPr sz="1800" kern="0" spc="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         </a:t>
            </a: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     </a:t>
            </a: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PL-RAT2</a:t>
            </a: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   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580" name="path"/>
          <p:cNvSpPr/>
          <p:nvPr/>
        </p:nvSpPr>
        <p:spPr>
          <a:xfrm>
            <a:off x="7156298" y="2801366"/>
            <a:ext cx="12191" cy="299720"/>
          </a:xfrm>
          <a:custGeom>
            <a:avLst/>
            <a:gdLst/>
            <a:ahLst/>
            <a:cxnLst/>
            <a:rect l="0" t="0" r="0" b="0"/>
            <a:pathLst>
              <a:path w="19" h="472">
                <a:moveTo>
                  <a:pt x="9" y="0"/>
                </a:moveTo>
                <a:lnTo>
                  <a:pt x="9" y="472"/>
                </a:lnTo>
              </a:path>
            </a:pathLst>
          </a:custGeom>
          <a:noFill/>
          <a:ln w="12192" cap="flat">
            <a:solidFill>
              <a:srgbClr val="2F528F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2" name="path"/>
          <p:cNvSpPr/>
          <p:nvPr/>
        </p:nvSpPr>
        <p:spPr>
          <a:xfrm>
            <a:off x="5914618" y="2801366"/>
            <a:ext cx="12192" cy="299720"/>
          </a:xfrm>
          <a:custGeom>
            <a:avLst/>
            <a:gdLst/>
            <a:ahLst/>
            <a:cxnLst/>
            <a:rect l="0" t="0" r="0" b="0"/>
            <a:pathLst>
              <a:path w="19" h="472">
                <a:moveTo>
                  <a:pt x="9" y="472"/>
                </a:moveTo>
                <a:lnTo>
                  <a:pt x="9" y="0"/>
                </a:lnTo>
              </a:path>
            </a:pathLst>
          </a:custGeom>
          <a:noFill/>
          <a:ln w="12192" cap="flat">
            <a:solidFill>
              <a:srgbClr val="2F528F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4" name="textbox 584"/>
          <p:cNvSpPr/>
          <p:nvPr/>
        </p:nvSpPr>
        <p:spPr>
          <a:xfrm>
            <a:off x="103876" y="231284"/>
            <a:ext cx="6203315" cy="559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5000"/>
              </a:lnSpc>
            </a:pPr>
            <a:r>
              <a:rPr sz="3700" kern="0" spc="-1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1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如何进行需求的分析与决策？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586" name="picture 5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523648" y="1197867"/>
            <a:ext cx="569803" cy="4462184"/>
          </a:xfrm>
          <a:prstGeom prst="rect">
            <a:avLst/>
          </a:prstGeom>
        </p:spPr>
      </p:pic>
      <p:graphicFrame>
        <p:nvGraphicFramePr>
          <p:cNvPr id="588" name="table 588"/>
          <p:cNvGraphicFramePr>
            <a:graphicFrameLocks noGrp="1"/>
          </p:cNvGraphicFramePr>
          <p:nvPr/>
        </p:nvGraphicFramePr>
        <p:xfrm>
          <a:off x="10317480" y="2343911"/>
          <a:ext cx="715644" cy="2729229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15644"/>
              </a:tblGrid>
              <a:tr h="271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1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准确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805" algn="l" rtl="0" eaLnBrk="0">
                        <a:lnSpc>
                          <a:spcPts val="180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理解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解释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过滤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检视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0" name="table 590"/>
          <p:cNvGraphicFramePr>
            <a:graphicFrameLocks noGrp="1"/>
          </p:cNvGraphicFramePr>
          <p:nvPr/>
        </p:nvGraphicFramePr>
        <p:xfrm>
          <a:off x="11041380" y="2343911"/>
          <a:ext cx="700405" cy="273050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00405"/>
              </a:tblGrid>
              <a:tr h="2720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27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3835" algn="l" rtl="0" eaLnBrk="0">
                        <a:lnSpc>
                          <a:spcPts val="179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价值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排序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证实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2" name="table 592"/>
          <p:cNvGraphicFramePr>
            <a:graphicFrameLocks noGrp="1"/>
          </p:cNvGraphicFramePr>
          <p:nvPr/>
        </p:nvGraphicFramePr>
        <p:xfrm>
          <a:off x="10302240" y="1810511"/>
          <a:ext cx="1419859" cy="45085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1419859"/>
              </a:tblGrid>
              <a:tr h="441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695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594" name="textbox 59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96" name="textbox 596"/>
          <p:cNvSpPr/>
          <p:nvPr/>
        </p:nvSpPr>
        <p:spPr>
          <a:xfrm>
            <a:off x="1479020" y="1514761"/>
            <a:ext cx="124142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组织结构</a:t>
            </a:r>
            <a:endParaRPr lang="en-US" altLang="en-US" sz="2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600" name="picture 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12891" y="1616964"/>
            <a:ext cx="1545082" cy="186689"/>
          </a:xfrm>
          <a:prstGeom prst="rect">
            <a:avLst/>
          </a:prstGeom>
        </p:spPr>
      </p:pic>
      <p:sp>
        <p:nvSpPr>
          <p:cNvPr id="602" name="path"/>
          <p:cNvSpPr/>
          <p:nvPr/>
        </p:nvSpPr>
        <p:spPr>
          <a:xfrm>
            <a:off x="5917691" y="2720340"/>
            <a:ext cx="1252727" cy="87122"/>
          </a:xfrm>
          <a:custGeom>
            <a:avLst/>
            <a:gdLst/>
            <a:ahLst/>
            <a:cxnLst/>
            <a:rect l="0" t="0" r="0" b="0"/>
            <a:pathLst>
              <a:path w="1972" h="137">
                <a:moveTo>
                  <a:pt x="9" y="127"/>
                </a:moveTo>
                <a:cubicBezTo>
                  <a:pt x="9" y="62"/>
                  <a:pt x="62" y="9"/>
                  <a:pt x="127" y="9"/>
                </a:cubicBezTo>
                <a:lnTo>
                  <a:pt x="1845" y="9"/>
                </a:lnTo>
                <a:cubicBezTo>
                  <a:pt x="1910" y="9"/>
                  <a:pt x="1963" y="62"/>
                  <a:pt x="1963" y="127"/>
                </a:cubicBezTo>
              </a:path>
            </a:pathLst>
          </a:custGeom>
          <a:noFill/>
          <a:ln w="12192" cap="flat">
            <a:solidFill>
              <a:srgbClr val="2F528F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04" name="picture 6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86300" y="2577084"/>
            <a:ext cx="1861566" cy="149225"/>
          </a:xfrm>
          <a:prstGeom prst="rect">
            <a:avLst/>
          </a:prstGeom>
        </p:spPr>
      </p:pic>
      <p:sp>
        <p:nvSpPr>
          <p:cNvPr id="606" name="path"/>
          <p:cNvSpPr/>
          <p:nvPr/>
        </p:nvSpPr>
        <p:spPr>
          <a:xfrm>
            <a:off x="6339839" y="1161288"/>
            <a:ext cx="1629155" cy="87122"/>
          </a:xfrm>
          <a:custGeom>
            <a:avLst/>
            <a:gdLst/>
            <a:ahLst/>
            <a:cxnLst/>
            <a:rect l="0" t="0" r="0" b="0"/>
            <a:pathLst>
              <a:path w="2565" h="137">
                <a:moveTo>
                  <a:pt x="9" y="127"/>
                </a:moveTo>
                <a:cubicBezTo>
                  <a:pt x="9" y="62"/>
                  <a:pt x="62" y="9"/>
                  <a:pt x="127" y="9"/>
                </a:cubicBezTo>
                <a:lnTo>
                  <a:pt x="2437" y="9"/>
                </a:lnTo>
                <a:cubicBezTo>
                  <a:pt x="2503" y="9"/>
                  <a:pt x="2556" y="62"/>
                  <a:pt x="2556" y="127"/>
                </a:cubicBezTo>
              </a:path>
            </a:pathLst>
          </a:custGeom>
          <a:noFill/>
          <a:ln w="12192" cap="flat">
            <a:solidFill>
              <a:srgbClr val="2F528F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8" name="path"/>
          <p:cNvSpPr/>
          <p:nvPr/>
        </p:nvSpPr>
        <p:spPr>
          <a:xfrm>
            <a:off x="5917691" y="3094990"/>
            <a:ext cx="1252727" cy="87122"/>
          </a:xfrm>
          <a:custGeom>
            <a:avLst/>
            <a:gdLst/>
            <a:ahLst/>
            <a:cxnLst/>
            <a:rect l="0" t="0" r="0" b="0"/>
            <a:pathLst>
              <a:path w="1972" h="137">
                <a:moveTo>
                  <a:pt x="1963" y="9"/>
                </a:moveTo>
                <a:cubicBezTo>
                  <a:pt x="1963" y="74"/>
                  <a:pt x="1910" y="127"/>
                  <a:pt x="1845" y="127"/>
                </a:cubicBezTo>
                <a:lnTo>
                  <a:pt x="127" y="127"/>
                </a:lnTo>
                <a:cubicBezTo>
                  <a:pt x="62" y="127"/>
                  <a:pt x="9" y="74"/>
                  <a:pt x="9" y="9"/>
                </a:cubicBezTo>
              </a:path>
            </a:pathLst>
          </a:custGeom>
          <a:noFill/>
          <a:ln w="12192" cap="flat">
            <a:solidFill>
              <a:srgbClr val="2F528F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10" name="picture 6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609716" y="1800605"/>
            <a:ext cx="6350" cy="183769"/>
          </a:xfrm>
          <a:prstGeom prst="rect">
            <a:avLst/>
          </a:prstGeom>
        </p:spPr>
      </p:pic>
      <p:pic>
        <p:nvPicPr>
          <p:cNvPr id="612" name="picture 6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609590" y="2433828"/>
            <a:ext cx="6350" cy="1463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extbox 614"/>
          <p:cNvSpPr/>
          <p:nvPr/>
        </p:nvSpPr>
        <p:spPr>
          <a:xfrm>
            <a:off x="862076" y="3298392"/>
            <a:ext cx="8477250" cy="2522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</a:t>
            </a:r>
            <a:r>
              <a:rPr sz="1800" kern="0" spc="-3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RMT:跨研发、  PM、销售、  一线MKT/销售的跨部门团队,是需求的决策会议，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例行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41630" algn="l" rtl="0" eaLnBrk="0">
              <a:lnSpc>
                <a:spcPts val="324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会议方式运作,事件驱动,产品管理部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部长一般负责RMT的运作,是leader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(辅助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58140" algn="l" rtl="0" eaLnBrk="0">
              <a:lnSpc>
                <a:spcPct val="94000"/>
              </a:lnSpc>
              <a:spcBef>
                <a:spcPts val="1335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PDT/SPDT</a:t>
            </a:r>
            <a:r>
              <a:rPr sz="1800" kern="0" spc="2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Leader做重大需求决策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)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1210"/>
              </a:spcBef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</a:t>
            </a:r>
            <a:r>
              <a:rPr sz="1800" kern="0" spc="-3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RAT:有研发、  SE主导，  PM参与的运作组织,SE任leader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(事实负责一般需求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的决策)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34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34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lang="en-US" altLang="en-US" sz="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48920" algn="l" rtl="0" eaLnBrk="0">
              <a:lnSpc>
                <a:spcPct val="97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明白人干明白事对组织运作的效率成倍提升</a:t>
            </a:r>
            <a:endParaRPr lang="en-US" altLang="en-US" sz="3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616" name="picture 6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73652" y="1123479"/>
            <a:ext cx="3456432" cy="1606004"/>
          </a:xfrm>
          <a:prstGeom prst="rect">
            <a:avLst/>
          </a:prstGeom>
        </p:spPr>
      </p:pic>
      <p:sp>
        <p:nvSpPr>
          <p:cNvPr id="618" name="textbox 618"/>
          <p:cNvSpPr/>
          <p:nvPr/>
        </p:nvSpPr>
        <p:spPr>
          <a:xfrm>
            <a:off x="103876" y="231284"/>
            <a:ext cx="6203315" cy="559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5000"/>
              </a:lnSpc>
            </a:pPr>
            <a:r>
              <a:rPr sz="3700" kern="0" spc="-1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1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如何进行需求的分析与决策？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620" name="picture 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23648" y="1197867"/>
            <a:ext cx="569803" cy="4462184"/>
          </a:xfrm>
          <a:prstGeom prst="rect">
            <a:avLst/>
          </a:prstGeom>
        </p:spPr>
      </p:pic>
      <p:graphicFrame>
        <p:nvGraphicFramePr>
          <p:cNvPr id="622" name="table 622"/>
          <p:cNvGraphicFramePr>
            <a:graphicFrameLocks noGrp="1"/>
          </p:cNvGraphicFramePr>
          <p:nvPr/>
        </p:nvGraphicFramePr>
        <p:xfrm>
          <a:off x="10317480" y="2343911"/>
          <a:ext cx="715644" cy="2729229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15644"/>
              </a:tblGrid>
              <a:tr h="271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1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准确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805" algn="l" rtl="0" eaLnBrk="0">
                        <a:lnSpc>
                          <a:spcPts val="180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理解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解释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过滤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检视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4" name="table 624"/>
          <p:cNvGraphicFramePr>
            <a:graphicFrameLocks noGrp="1"/>
          </p:cNvGraphicFramePr>
          <p:nvPr/>
        </p:nvGraphicFramePr>
        <p:xfrm>
          <a:off x="11041380" y="2343911"/>
          <a:ext cx="700405" cy="273050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00405"/>
              </a:tblGrid>
              <a:tr h="2720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27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3835" algn="l" rtl="0" eaLnBrk="0">
                        <a:lnSpc>
                          <a:spcPts val="179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价值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排序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证实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6" name="table 626"/>
          <p:cNvGraphicFramePr>
            <a:graphicFrameLocks noGrp="1"/>
          </p:cNvGraphicFramePr>
          <p:nvPr/>
        </p:nvGraphicFramePr>
        <p:xfrm>
          <a:off x="10302240" y="1810511"/>
          <a:ext cx="1419859" cy="45085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1419859"/>
              </a:tblGrid>
              <a:tr h="441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695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628" name="textbox 628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30" name="textbox 630"/>
          <p:cNvSpPr/>
          <p:nvPr/>
        </p:nvSpPr>
        <p:spPr>
          <a:xfrm>
            <a:off x="1780768" y="1749069"/>
            <a:ext cx="124142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组织成员</a:t>
            </a:r>
            <a:endParaRPr lang="en-US" altLang="en-US" sz="2400" dirty="0">
              <a:latin typeface="仿宋" panose="02010609060101010101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picture 6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4334" y="1199345"/>
            <a:ext cx="82215" cy="110716"/>
          </a:xfrm>
          <a:prstGeom prst="rect">
            <a:avLst/>
          </a:prstGeom>
        </p:spPr>
      </p:pic>
      <p:sp>
        <p:nvSpPr>
          <p:cNvPr id="636" name="textbox 636"/>
          <p:cNvSpPr/>
          <p:nvPr/>
        </p:nvSpPr>
        <p:spPr>
          <a:xfrm>
            <a:off x="104140" y="231140"/>
            <a:ext cx="7834630" cy="14376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分析需求首先要理解客户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49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49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087755" algn="l" rtl="0" eaLnBrk="0">
              <a:lnSpc>
                <a:spcPct val="89000"/>
              </a:lnSpc>
              <a:spcBef>
                <a:spcPts val="5"/>
              </a:spcBef>
              <a:tabLst>
                <a:tab pos="1120775" algn="l"/>
              </a:tabLst>
            </a:pPr>
            <a:r>
              <a:rPr sz="2100" kern="0" spc="0" dirty="0">
                <a:solidFill>
                  <a:srgbClr val="0000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	</a:t>
            </a:r>
            <a:r>
              <a:rPr sz="2100" kern="0" spc="-10" dirty="0">
                <a:solidFill>
                  <a:srgbClr val="0000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“  </a:t>
            </a:r>
            <a:r>
              <a:rPr sz="2100" kern="0" spc="-10" dirty="0">
                <a:solidFill>
                  <a:srgbClr val="0000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Microsoft YaHei UI" panose="020B0503020204020204" charset="-122"/>
              </a:rPr>
              <a:t>话机听筒的电缆应该有</a:t>
            </a:r>
            <a:r>
              <a:rPr sz="2100" kern="0" spc="-10" dirty="0">
                <a:solidFill>
                  <a:srgbClr val="0000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10</a:t>
            </a:r>
            <a:r>
              <a:rPr sz="2100" kern="0" spc="-10" dirty="0">
                <a:solidFill>
                  <a:srgbClr val="0000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Microsoft YaHei UI" panose="020B0503020204020204" charset="-122"/>
              </a:rPr>
              <a:t>米长</a:t>
            </a:r>
            <a:r>
              <a:rPr sz="2100" kern="0" spc="-10" dirty="0">
                <a:solidFill>
                  <a:srgbClr val="0000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”      </a:t>
            </a:r>
            <a:r>
              <a:rPr sz="2000" kern="0" spc="-10" baseline="8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Microsoft YaHei UI" panose="020B0503020204020204" charset="-122"/>
              </a:rPr>
              <a:t>（客户需求）</a:t>
            </a:r>
            <a:endParaRPr lang="en-US" altLang="en-US" sz="2000" baseline="8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638" name="picture 6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20100" y="1423337"/>
            <a:ext cx="304798" cy="232018"/>
          </a:xfrm>
          <a:prstGeom prst="rect">
            <a:avLst/>
          </a:prstGeom>
        </p:spPr>
      </p:pic>
      <p:pic>
        <p:nvPicPr>
          <p:cNvPr id="640" name="picture 6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14334" y="1199345"/>
            <a:ext cx="310564" cy="224756"/>
          </a:xfrm>
          <a:prstGeom prst="rect">
            <a:avLst/>
          </a:prstGeom>
        </p:spPr>
      </p:pic>
      <p:pic>
        <p:nvPicPr>
          <p:cNvPr id="642" name="picture 6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7051" y="1199345"/>
            <a:ext cx="381679" cy="456775"/>
          </a:xfrm>
          <a:prstGeom prst="rect">
            <a:avLst/>
          </a:prstGeom>
        </p:spPr>
      </p:pic>
      <p:sp>
        <p:nvSpPr>
          <p:cNvPr id="644" name="textbox 644"/>
          <p:cNvSpPr/>
          <p:nvPr/>
        </p:nvSpPr>
        <p:spPr>
          <a:xfrm>
            <a:off x="2993559" y="4005714"/>
            <a:ext cx="5373370" cy="9848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56515" algn="l" rtl="0" eaLnBrk="0">
              <a:lnSpc>
                <a:spcPct val="98000"/>
              </a:lnSpc>
            </a:pPr>
            <a:r>
              <a:rPr sz="2100" kern="0" spc="50" dirty="0">
                <a:solidFill>
                  <a:srgbClr val="0000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“  </a:t>
            </a:r>
            <a:r>
              <a:rPr sz="2100" kern="0" spc="50" dirty="0">
                <a:solidFill>
                  <a:srgbClr val="0000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Microsoft YaHei UI" panose="020B0503020204020204" charset="-122"/>
              </a:rPr>
              <a:t>可以拿着电话在房间的任</a:t>
            </a:r>
            <a:r>
              <a:rPr sz="2100" kern="0" spc="40" dirty="0">
                <a:solidFill>
                  <a:srgbClr val="0000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Microsoft YaHei UI" panose="020B0503020204020204" charset="-122"/>
              </a:rPr>
              <a:t>何一个地方通话</a:t>
            </a:r>
            <a:r>
              <a:rPr sz="2100" kern="0" spc="40" dirty="0">
                <a:solidFill>
                  <a:srgbClr val="0000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”</a:t>
            </a:r>
            <a:endParaRPr lang="en-US" altLang="en-US" sz="2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747010" algn="l" rtl="0" eaLnBrk="0">
              <a:lnSpc>
                <a:spcPts val="1115"/>
              </a:lnSpc>
              <a:spcBef>
                <a:spcPts val="405"/>
              </a:spcBef>
            </a:pPr>
            <a:r>
              <a:rPr sz="1500" kern="0" spc="2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/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653665" algn="l" rtl="0" eaLnBrk="0">
              <a:lnSpc>
                <a:spcPct val="66000"/>
              </a:lnSpc>
            </a:pPr>
            <a:r>
              <a:rPr sz="1300" kern="0" spc="4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/</a:t>
            </a:r>
            <a:endParaRPr lang="en-US" altLang="en-US" sz="13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41000"/>
              </a:lnSpc>
            </a:pPr>
            <a:endParaRPr lang="en-US" altLang="en-US" sz="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262505" algn="l" rtl="0" eaLnBrk="0">
              <a:lnSpc>
                <a:spcPts val="815"/>
              </a:lnSpc>
              <a:spcBef>
                <a:spcPts val="0"/>
              </a:spcBef>
            </a:pPr>
            <a:r>
              <a:rPr sz="1100" kern="0" spc="8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/</a:t>
            </a:r>
            <a:endParaRPr lang="en-US" altLang="en-US" sz="11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56" name="group 56"/>
          <p:cNvGrpSpPr/>
          <p:nvPr/>
        </p:nvGrpSpPr>
        <p:grpSpPr>
          <a:xfrm rot="21600000">
            <a:off x="1111460" y="2432637"/>
            <a:ext cx="2771777" cy="1051423"/>
            <a:chOff x="0" y="0"/>
            <a:chExt cx="2771777" cy="1051423"/>
          </a:xfrm>
        </p:grpSpPr>
        <p:grpSp>
          <p:nvGrpSpPr>
            <p:cNvPr id="58" name="group 58"/>
            <p:cNvGrpSpPr/>
            <p:nvPr/>
          </p:nvGrpSpPr>
          <p:grpSpPr>
            <a:xfrm rot="21600000">
              <a:off x="0" y="0"/>
              <a:ext cx="2771777" cy="1051423"/>
              <a:chOff x="0" y="0"/>
              <a:chExt cx="2771777" cy="1051423"/>
            </a:xfrm>
          </p:grpSpPr>
          <p:sp>
            <p:nvSpPr>
              <p:cNvPr id="646" name="path"/>
              <p:cNvSpPr/>
              <p:nvPr/>
            </p:nvSpPr>
            <p:spPr>
              <a:xfrm>
                <a:off x="143229" y="221965"/>
                <a:ext cx="611479" cy="422029"/>
              </a:xfrm>
              <a:custGeom>
                <a:avLst/>
                <a:gdLst/>
                <a:ahLst/>
                <a:cxnLst/>
                <a:rect l="0" t="0" r="0" b="0"/>
                <a:pathLst>
                  <a:path w="962" h="664">
                    <a:moveTo>
                      <a:pt x="143" y="67"/>
                    </a:moveTo>
                    <a:lnTo>
                      <a:pt x="221" y="21"/>
                    </a:lnTo>
                    <a:lnTo>
                      <a:pt x="313" y="4"/>
                    </a:lnTo>
                    <a:lnTo>
                      <a:pt x="378" y="7"/>
                    </a:lnTo>
                    <a:lnTo>
                      <a:pt x="390" y="47"/>
                    </a:lnTo>
                    <a:lnTo>
                      <a:pt x="386" y="99"/>
                    </a:lnTo>
                    <a:lnTo>
                      <a:pt x="313" y="159"/>
                    </a:lnTo>
                    <a:lnTo>
                      <a:pt x="267" y="251"/>
                    </a:lnTo>
                    <a:lnTo>
                      <a:pt x="263" y="343"/>
                    </a:lnTo>
                    <a:lnTo>
                      <a:pt x="298" y="428"/>
                    </a:lnTo>
                    <a:lnTo>
                      <a:pt x="342" y="506"/>
                    </a:lnTo>
                    <a:lnTo>
                      <a:pt x="422" y="572"/>
                    </a:lnTo>
                    <a:lnTo>
                      <a:pt x="422" y="594"/>
                    </a:lnTo>
                    <a:lnTo>
                      <a:pt x="410" y="641"/>
                    </a:lnTo>
                    <a:lnTo>
                      <a:pt x="352" y="663"/>
                    </a:lnTo>
                    <a:lnTo>
                      <a:pt x="286" y="664"/>
                    </a:lnTo>
                    <a:lnTo>
                      <a:pt x="175" y="648"/>
                    </a:lnTo>
                    <a:lnTo>
                      <a:pt x="92" y="594"/>
                    </a:lnTo>
                    <a:lnTo>
                      <a:pt x="46" y="499"/>
                    </a:lnTo>
                    <a:lnTo>
                      <a:pt x="15" y="438"/>
                    </a:lnTo>
                    <a:lnTo>
                      <a:pt x="0" y="358"/>
                    </a:lnTo>
                    <a:lnTo>
                      <a:pt x="10" y="251"/>
                    </a:lnTo>
                    <a:lnTo>
                      <a:pt x="46" y="162"/>
                    </a:lnTo>
                    <a:lnTo>
                      <a:pt x="92" y="103"/>
                    </a:lnTo>
                    <a:lnTo>
                      <a:pt x="143" y="67"/>
                    </a:lnTo>
                    <a:close/>
                  </a:path>
                  <a:path w="962" h="664">
                    <a:moveTo>
                      <a:pt x="293" y="33"/>
                    </a:moveTo>
                    <a:lnTo>
                      <a:pt x="316" y="0"/>
                    </a:lnTo>
                    <a:lnTo>
                      <a:pt x="358" y="0"/>
                    </a:lnTo>
                    <a:lnTo>
                      <a:pt x="413" y="35"/>
                    </a:lnTo>
                    <a:lnTo>
                      <a:pt x="449" y="120"/>
                    </a:lnTo>
                    <a:lnTo>
                      <a:pt x="479" y="220"/>
                    </a:lnTo>
                    <a:lnTo>
                      <a:pt x="501" y="323"/>
                    </a:lnTo>
                    <a:lnTo>
                      <a:pt x="572" y="401"/>
                    </a:lnTo>
                    <a:lnTo>
                      <a:pt x="572" y="402"/>
                    </a:lnTo>
                    <a:lnTo>
                      <a:pt x="572" y="417"/>
                    </a:lnTo>
                    <a:lnTo>
                      <a:pt x="666" y="408"/>
                    </a:lnTo>
                    <a:lnTo>
                      <a:pt x="764" y="368"/>
                    </a:lnTo>
                    <a:lnTo>
                      <a:pt x="810" y="330"/>
                    </a:lnTo>
                    <a:lnTo>
                      <a:pt x="885" y="227"/>
                    </a:lnTo>
                    <a:lnTo>
                      <a:pt x="885" y="188"/>
                    </a:lnTo>
                    <a:lnTo>
                      <a:pt x="856" y="153"/>
                    </a:lnTo>
                    <a:lnTo>
                      <a:pt x="823" y="103"/>
                    </a:lnTo>
                    <a:lnTo>
                      <a:pt x="813" y="84"/>
                    </a:lnTo>
                    <a:lnTo>
                      <a:pt x="852" y="74"/>
                    </a:lnTo>
                    <a:lnTo>
                      <a:pt x="900" y="77"/>
                    </a:lnTo>
                    <a:lnTo>
                      <a:pt x="929" y="96"/>
                    </a:lnTo>
                    <a:lnTo>
                      <a:pt x="962" y="139"/>
                    </a:lnTo>
                    <a:lnTo>
                      <a:pt x="944" y="217"/>
                    </a:lnTo>
                    <a:lnTo>
                      <a:pt x="929" y="260"/>
                    </a:lnTo>
                    <a:lnTo>
                      <a:pt x="856" y="346"/>
                    </a:lnTo>
                    <a:lnTo>
                      <a:pt x="791" y="409"/>
                    </a:lnTo>
                    <a:lnTo>
                      <a:pt x="669" y="438"/>
                    </a:lnTo>
                    <a:lnTo>
                      <a:pt x="572" y="453"/>
                    </a:lnTo>
                    <a:lnTo>
                      <a:pt x="495" y="428"/>
                    </a:lnTo>
                    <a:lnTo>
                      <a:pt x="458" y="346"/>
                    </a:lnTo>
                    <a:lnTo>
                      <a:pt x="417" y="246"/>
                    </a:lnTo>
                    <a:lnTo>
                      <a:pt x="384" y="169"/>
                    </a:lnTo>
                    <a:lnTo>
                      <a:pt x="340" y="128"/>
                    </a:lnTo>
                    <a:lnTo>
                      <a:pt x="296" y="84"/>
                    </a:lnTo>
                    <a:lnTo>
                      <a:pt x="293" y="3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8" name="path"/>
              <p:cNvSpPr/>
              <p:nvPr/>
            </p:nvSpPr>
            <p:spPr>
              <a:xfrm>
                <a:off x="423963" y="222883"/>
                <a:ext cx="390328" cy="250289"/>
              </a:xfrm>
              <a:custGeom>
                <a:avLst/>
                <a:gdLst/>
                <a:ahLst/>
                <a:cxnLst/>
                <a:rect l="0" t="0" r="0" b="0"/>
                <a:pathLst>
                  <a:path w="614" h="394">
                    <a:moveTo>
                      <a:pt x="6" y="138"/>
                    </a:moveTo>
                    <a:lnTo>
                      <a:pt x="6" y="96"/>
                    </a:lnTo>
                    <a:lnTo>
                      <a:pt x="33" y="61"/>
                    </a:lnTo>
                    <a:lnTo>
                      <a:pt x="77" y="33"/>
                    </a:lnTo>
                    <a:lnTo>
                      <a:pt x="142" y="11"/>
                    </a:lnTo>
                    <a:lnTo>
                      <a:pt x="187" y="0"/>
                    </a:lnTo>
                    <a:lnTo>
                      <a:pt x="260" y="4"/>
                    </a:lnTo>
                    <a:lnTo>
                      <a:pt x="604" y="218"/>
                    </a:lnTo>
                    <a:lnTo>
                      <a:pt x="614" y="261"/>
                    </a:lnTo>
                    <a:lnTo>
                      <a:pt x="604" y="297"/>
                    </a:lnTo>
                    <a:lnTo>
                      <a:pt x="560" y="343"/>
                    </a:lnTo>
                    <a:lnTo>
                      <a:pt x="482" y="379"/>
                    </a:lnTo>
                    <a:lnTo>
                      <a:pt x="402" y="394"/>
                    </a:lnTo>
                    <a:lnTo>
                      <a:pt x="348" y="394"/>
                    </a:lnTo>
                    <a:lnTo>
                      <a:pt x="6" y="159"/>
                    </a:lnTo>
                    <a:lnTo>
                      <a:pt x="0" y="117"/>
                    </a:lnTo>
                    <a:lnTo>
                      <a:pt x="0" y="123"/>
                    </a:lnTo>
                    <a:lnTo>
                      <a:pt x="6" y="138"/>
                    </a:lnTo>
                    <a:close/>
                  </a:path>
                </a:pathLst>
              </a:custGeom>
              <a:solidFill>
                <a:srgbClr val="B2B2B2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0" name="path"/>
              <p:cNvSpPr/>
              <p:nvPr/>
            </p:nvSpPr>
            <p:spPr>
              <a:xfrm>
                <a:off x="420119" y="219220"/>
                <a:ext cx="397914" cy="257621"/>
              </a:xfrm>
              <a:custGeom>
                <a:avLst/>
                <a:gdLst/>
                <a:ahLst/>
                <a:cxnLst/>
                <a:rect l="0" t="0" r="0" b="0"/>
                <a:pathLst>
                  <a:path w="626" h="405">
                    <a:moveTo>
                      <a:pt x="12" y="143"/>
                    </a:moveTo>
                    <a:lnTo>
                      <a:pt x="12" y="102"/>
                    </a:lnTo>
                    <a:lnTo>
                      <a:pt x="39" y="67"/>
                    </a:lnTo>
                    <a:lnTo>
                      <a:pt x="83" y="38"/>
                    </a:lnTo>
                    <a:lnTo>
                      <a:pt x="148" y="17"/>
                    </a:lnTo>
                    <a:lnTo>
                      <a:pt x="193" y="5"/>
                    </a:lnTo>
                    <a:lnTo>
                      <a:pt x="266" y="10"/>
                    </a:lnTo>
                    <a:lnTo>
                      <a:pt x="610" y="224"/>
                    </a:lnTo>
                    <a:lnTo>
                      <a:pt x="620" y="267"/>
                    </a:lnTo>
                    <a:lnTo>
                      <a:pt x="610" y="303"/>
                    </a:lnTo>
                    <a:lnTo>
                      <a:pt x="566" y="349"/>
                    </a:lnTo>
                    <a:lnTo>
                      <a:pt x="489" y="385"/>
                    </a:lnTo>
                    <a:lnTo>
                      <a:pt x="408" y="399"/>
                    </a:lnTo>
                    <a:lnTo>
                      <a:pt x="354" y="399"/>
                    </a:lnTo>
                    <a:lnTo>
                      <a:pt x="12" y="165"/>
                    </a:lnTo>
                    <a:lnTo>
                      <a:pt x="6" y="123"/>
                    </a:lnTo>
                    <a:lnTo>
                      <a:pt x="6" y="129"/>
                    </a:lnTo>
                    <a:moveTo>
                      <a:pt x="13" y="151"/>
                    </a:moveTo>
                    <a:lnTo>
                      <a:pt x="81" y="158"/>
                    </a:lnTo>
                    <a:lnTo>
                      <a:pt x="136" y="145"/>
                    </a:lnTo>
                    <a:lnTo>
                      <a:pt x="172" y="132"/>
                    </a:lnTo>
                    <a:lnTo>
                      <a:pt x="216" y="110"/>
                    </a:lnTo>
                    <a:lnTo>
                      <a:pt x="246" y="86"/>
                    </a:lnTo>
                    <a:lnTo>
                      <a:pt x="260" y="47"/>
                    </a:lnTo>
                    <a:lnTo>
                      <a:pt x="260" y="23"/>
                    </a:lnTo>
                    <a:lnTo>
                      <a:pt x="257" y="17"/>
                    </a:lnTo>
                  </a:path>
                </a:pathLst>
              </a:custGeom>
              <a:noFill/>
              <a:ln w="7513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2" name="path"/>
              <p:cNvSpPr/>
              <p:nvPr/>
            </p:nvSpPr>
            <p:spPr>
              <a:xfrm>
                <a:off x="0" y="0"/>
                <a:ext cx="2630430" cy="1007580"/>
              </a:xfrm>
              <a:custGeom>
                <a:avLst/>
                <a:gdLst/>
                <a:ahLst/>
                <a:cxnLst/>
                <a:rect l="0" t="0" r="0" b="0"/>
                <a:pathLst>
                  <a:path w="4142" h="1586">
                    <a:moveTo>
                      <a:pt x="340" y="361"/>
                    </a:moveTo>
                    <a:lnTo>
                      <a:pt x="425" y="342"/>
                    </a:lnTo>
                    <a:lnTo>
                      <a:pt x="469" y="362"/>
                    </a:lnTo>
                    <a:lnTo>
                      <a:pt x="469" y="412"/>
                    </a:lnTo>
                    <a:lnTo>
                      <a:pt x="395" y="466"/>
                    </a:lnTo>
                    <a:lnTo>
                      <a:pt x="270" y="494"/>
                    </a:lnTo>
                    <a:lnTo>
                      <a:pt x="174" y="546"/>
                    </a:lnTo>
                    <a:lnTo>
                      <a:pt x="110" y="607"/>
                    </a:lnTo>
                    <a:lnTo>
                      <a:pt x="77" y="657"/>
                    </a:lnTo>
                    <a:lnTo>
                      <a:pt x="77" y="699"/>
                    </a:lnTo>
                    <a:lnTo>
                      <a:pt x="118" y="745"/>
                    </a:lnTo>
                    <a:lnTo>
                      <a:pt x="216" y="765"/>
                    </a:lnTo>
                    <a:lnTo>
                      <a:pt x="298" y="771"/>
                    </a:lnTo>
                    <a:lnTo>
                      <a:pt x="417" y="765"/>
                    </a:lnTo>
                    <a:lnTo>
                      <a:pt x="572" y="737"/>
                    </a:lnTo>
                    <a:lnTo>
                      <a:pt x="670" y="679"/>
                    </a:lnTo>
                    <a:lnTo>
                      <a:pt x="732" y="631"/>
                    </a:lnTo>
                    <a:lnTo>
                      <a:pt x="714" y="586"/>
                    </a:lnTo>
                    <a:lnTo>
                      <a:pt x="722" y="558"/>
                    </a:lnTo>
                    <a:lnTo>
                      <a:pt x="787" y="575"/>
                    </a:lnTo>
                    <a:lnTo>
                      <a:pt x="856" y="575"/>
                    </a:lnTo>
                    <a:lnTo>
                      <a:pt x="909" y="546"/>
                    </a:lnTo>
                    <a:lnTo>
                      <a:pt x="941" y="525"/>
                    </a:lnTo>
                    <a:lnTo>
                      <a:pt x="964" y="530"/>
                    </a:lnTo>
                    <a:lnTo>
                      <a:pt x="965" y="545"/>
                    </a:lnTo>
                    <a:lnTo>
                      <a:pt x="946" y="586"/>
                    </a:lnTo>
                    <a:lnTo>
                      <a:pt x="946" y="624"/>
                    </a:lnTo>
                    <a:lnTo>
                      <a:pt x="919" y="653"/>
                    </a:lnTo>
                    <a:lnTo>
                      <a:pt x="856" y="673"/>
                    </a:lnTo>
                    <a:lnTo>
                      <a:pt x="802" y="673"/>
                    </a:lnTo>
                    <a:lnTo>
                      <a:pt x="744" y="679"/>
                    </a:lnTo>
                    <a:lnTo>
                      <a:pt x="626" y="742"/>
                    </a:lnTo>
                    <a:lnTo>
                      <a:pt x="538" y="776"/>
                    </a:lnTo>
                    <a:lnTo>
                      <a:pt x="402" y="801"/>
                    </a:lnTo>
                    <a:lnTo>
                      <a:pt x="260" y="805"/>
                    </a:lnTo>
                    <a:lnTo>
                      <a:pt x="154" y="791"/>
                    </a:lnTo>
                    <a:lnTo>
                      <a:pt x="74" y="772"/>
                    </a:lnTo>
                    <a:lnTo>
                      <a:pt x="19" y="735"/>
                    </a:lnTo>
                    <a:lnTo>
                      <a:pt x="0" y="691"/>
                    </a:lnTo>
                    <a:lnTo>
                      <a:pt x="0" y="628"/>
                    </a:lnTo>
                    <a:lnTo>
                      <a:pt x="33" y="586"/>
                    </a:lnTo>
                    <a:lnTo>
                      <a:pt x="74" y="545"/>
                    </a:lnTo>
                    <a:lnTo>
                      <a:pt x="128" y="496"/>
                    </a:lnTo>
                    <a:lnTo>
                      <a:pt x="210" y="460"/>
                    </a:lnTo>
                    <a:lnTo>
                      <a:pt x="260" y="420"/>
                    </a:lnTo>
                    <a:lnTo>
                      <a:pt x="298" y="384"/>
                    </a:lnTo>
                    <a:lnTo>
                      <a:pt x="340" y="361"/>
                    </a:lnTo>
                    <a:close/>
                  </a:path>
                  <a:path w="4142" h="1586">
                    <a:moveTo>
                      <a:pt x="560" y="923"/>
                    </a:moveTo>
                    <a:lnTo>
                      <a:pt x="635" y="952"/>
                    </a:lnTo>
                    <a:lnTo>
                      <a:pt x="713" y="1034"/>
                    </a:lnTo>
                    <a:lnTo>
                      <a:pt x="764" y="1091"/>
                    </a:lnTo>
                    <a:lnTo>
                      <a:pt x="800" y="1158"/>
                    </a:lnTo>
                    <a:lnTo>
                      <a:pt x="841" y="1221"/>
                    </a:lnTo>
                    <a:lnTo>
                      <a:pt x="873" y="1296"/>
                    </a:lnTo>
                    <a:lnTo>
                      <a:pt x="873" y="1349"/>
                    </a:lnTo>
                    <a:lnTo>
                      <a:pt x="823" y="1391"/>
                    </a:lnTo>
                    <a:lnTo>
                      <a:pt x="790" y="1434"/>
                    </a:lnTo>
                    <a:lnTo>
                      <a:pt x="731" y="1467"/>
                    </a:lnTo>
                    <a:lnTo>
                      <a:pt x="708" y="1497"/>
                    </a:lnTo>
                    <a:lnTo>
                      <a:pt x="735" y="1516"/>
                    </a:lnTo>
                    <a:lnTo>
                      <a:pt x="776" y="1517"/>
                    </a:lnTo>
                    <a:lnTo>
                      <a:pt x="867" y="1524"/>
                    </a:lnTo>
                    <a:lnTo>
                      <a:pt x="929" y="1544"/>
                    </a:lnTo>
                    <a:lnTo>
                      <a:pt x="962" y="1560"/>
                    </a:lnTo>
                    <a:lnTo>
                      <a:pt x="941" y="1582"/>
                    </a:lnTo>
                    <a:lnTo>
                      <a:pt x="885" y="1586"/>
                    </a:lnTo>
                    <a:lnTo>
                      <a:pt x="813" y="1568"/>
                    </a:lnTo>
                    <a:lnTo>
                      <a:pt x="767" y="1552"/>
                    </a:lnTo>
                    <a:lnTo>
                      <a:pt x="676" y="1537"/>
                    </a:lnTo>
                    <a:lnTo>
                      <a:pt x="654" y="1532"/>
                    </a:lnTo>
                    <a:lnTo>
                      <a:pt x="643" y="1510"/>
                    </a:lnTo>
                    <a:lnTo>
                      <a:pt x="658" y="1480"/>
                    </a:lnTo>
                    <a:lnTo>
                      <a:pt x="731" y="1427"/>
                    </a:lnTo>
                    <a:lnTo>
                      <a:pt x="767" y="1391"/>
                    </a:lnTo>
                    <a:lnTo>
                      <a:pt x="813" y="1324"/>
                    </a:lnTo>
                    <a:lnTo>
                      <a:pt x="823" y="1291"/>
                    </a:lnTo>
                    <a:lnTo>
                      <a:pt x="779" y="1206"/>
                    </a:lnTo>
                    <a:lnTo>
                      <a:pt x="699" y="1120"/>
                    </a:lnTo>
                    <a:lnTo>
                      <a:pt x="620" y="1063"/>
                    </a:lnTo>
                    <a:lnTo>
                      <a:pt x="581" y="1021"/>
                    </a:lnTo>
                    <a:lnTo>
                      <a:pt x="537" y="995"/>
                    </a:lnTo>
                    <a:lnTo>
                      <a:pt x="525" y="956"/>
                    </a:lnTo>
                    <a:lnTo>
                      <a:pt x="560" y="923"/>
                    </a:lnTo>
                    <a:close/>
                  </a:path>
                  <a:path w="4142" h="1586">
                    <a:moveTo>
                      <a:pt x="290" y="979"/>
                    </a:moveTo>
                    <a:lnTo>
                      <a:pt x="370" y="927"/>
                    </a:lnTo>
                    <a:lnTo>
                      <a:pt x="458" y="920"/>
                    </a:lnTo>
                    <a:lnTo>
                      <a:pt x="466" y="966"/>
                    </a:lnTo>
                    <a:lnTo>
                      <a:pt x="414" y="998"/>
                    </a:lnTo>
                    <a:lnTo>
                      <a:pt x="339" y="1022"/>
                    </a:lnTo>
                    <a:lnTo>
                      <a:pt x="280" y="1064"/>
                    </a:lnTo>
                    <a:lnTo>
                      <a:pt x="267" y="1122"/>
                    </a:lnTo>
                    <a:lnTo>
                      <a:pt x="280" y="1204"/>
                    </a:lnTo>
                    <a:lnTo>
                      <a:pt x="311" y="1347"/>
                    </a:lnTo>
                    <a:lnTo>
                      <a:pt x="348" y="1437"/>
                    </a:lnTo>
                    <a:lnTo>
                      <a:pt x="389" y="1501"/>
                    </a:lnTo>
                    <a:lnTo>
                      <a:pt x="381" y="1532"/>
                    </a:lnTo>
                    <a:lnTo>
                      <a:pt x="339" y="1536"/>
                    </a:lnTo>
                    <a:lnTo>
                      <a:pt x="261" y="1523"/>
                    </a:lnTo>
                    <a:lnTo>
                      <a:pt x="174" y="1523"/>
                    </a:lnTo>
                    <a:lnTo>
                      <a:pt x="125" y="1539"/>
                    </a:lnTo>
                    <a:lnTo>
                      <a:pt x="83" y="1532"/>
                    </a:lnTo>
                    <a:lnTo>
                      <a:pt x="71" y="1496"/>
                    </a:lnTo>
                    <a:lnTo>
                      <a:pt x="115" y="1488"/>
                    </a:lnTo>
                    <a:lnTo>
                      <a:pt x="202" y="1488"/>
                    </a:lnTo>
                    <a:lnTo>
                      <a:pt x="334" y="1509"/>
                    </a:lnTo>
                    <a:lnTo>
                      <a:pt x="339" y="1501"/>
                    </a:lnTo>
                    <a:lnTo>
                      <a:pt x="327" y="1473"/>
                    </a:lnTo>
                    <a:lnTo>
                      <a:pt x="280" y="1366"/>
                    </a:lnTo>
                    <a:lnTo>
                      <a:pt x="257" y="1281"/>
                    </a:lnTo>
                    <a:lnTo>
                      <a:pt x="225" y="1178"/>
                    </a:lnTo>
                    <a:lnTo>
                      <a:pt x="225" y="1104"/>
                    </a:lnTo>
                    <a:lnTo>
                      <a:pt x="228" y="1048"/>
                    </a:lnTo>
                    <a:lnTo>
                      <a:pt x="246" y="1008"/>
                    </a:lnTo>
                    <a:lnTo>
                      <a:pt x="290" y="979"/>
                    </a:lnTo>
                    <a:close/>
                  </a:path>
                  <a:path w="4142" h="1586">
                    <a:moveTo>
                      <a:pt x="460" y="296"/>
                    </a:moveTo>
                    <a:lnTo>
                      <a:pt x="460" y="222"/>
                    </a:lnTo>
                    <a:lnTo>
                      <a:pt x="482" y="140"/>
                    </a:lnTo>
                    <a:lnTo>
                      <a:pt x="537" y="74"/>
                    </a:lnTo>
                    <a:lnTo>
                      <a:pt x="607" y="34"/>
                    </a:lnTo>
                    <a:lnTo>
                      <a:pt x="684" y="4"/>
                    </a:lnTo>
                    <a:lnTo>
                      <a:pt x="749" y="0"/>
                    </a:lnTo>
                    <a:lnTo>
                      <a:pt x="822" y="11"/>
                    </a:lnTo>
                    <a:lnTo>
                      <a:pt x="855" y="38"/>
                    </a:lnTo>
                    <a:lnTo>
                      <a:pt x="876" y="74"/>
                    </a:lnTo>
                    <a:lnTo>
                      <a:pt x="870" y="112"/>
                    </a:lnTo>
                    <a:lnTo>
                      <a:pt x="858" y="155"/>
                    </a:lnTo>
                    <a:lnTo>
                      <a:pt x="822" y="191"/>
                    </a:lnTo>
                    <a:lnTo>
                      <a:pt x="925" y="273"/>
                    </a:lnTo>
                    <a:lnTo>
                      <a:pt x="909" y="294"/>
                    </a:lnTo>
                    <a:lnTo>
                      <a:pt x="793" y="230"/>
                    </a:lnTo>
                    <a:lnTo>
                      <a:pt x="726" y="280"/>
                    </a:lnTo>
                    <a:lnTo>
                      <a:pt x="657" y="315"/>
                    </a:lnTo>
                    <a:lnTo>
                      <a:pt x="584" y="332"/>
                    </a:lnTo>
                    <a:lnTo>
                      <a:pt x="525" y="332"/>
                    </a:lnTo>
                    <a:lnTo>
                      <a:pt x="482" y="317"/>
                    </a:lnTo>
                    <a:lnTo>
                      <a:pt x="460" y="296"/>
                    </a:lnTo>
                    <a:close/>
                  </a:path>
                  <a:path w="4142" h="1586">
                    <a:moveTo>
                      <a:pt x="4000" y="438"/>
                    </a:moveTo>
                    <a:lnTo>
                      <a:pt x="3922" y="388"/>
                    </a:lnTo>
                    <a:lnTo>
                      <a:pt x="3830" y="371"/>
                    </a:lnTo>
                    <a:lnTo>
                      <a:pt x="3765" y="373"/>
                    </a:lnTo>
                    <a:lnTo>
                      <a:pt x="3754" y="415"/>
                    </a:lnTo>
                    <a:lnTo>
                      <a:pt x="3757" y="470"/>
                    </a:lnTo>
                    <a:lnTo>
                      <a:pt x="3830" y="533"/>
                    </a:lnTo>
                    <a:lnTo>
                      <a:pt x="3875" y="630"/>
                    </a:lnTo>
                    <a:lnTo>
                      <a:pt x="3879" y="724"/>
                    </a:lnTo>
                    <a:lnTo>
                      <a:pt x="3847" y="814"/>
                    </a:lnTo>
                    <a:lnTo>
                      <a:pt x="3801" y="894"/>
                    </a:lnTo>
                    <a:lnTo>
                      <a:pt x="3721" y="963"/>
                    </a:lnTo>
                    <a:lnTo>
                      <a:pt x="3721" y="985"/>
                    </a:lnTo>
                    <a:lnTo>
                      <a:pt x="3733" y="1035"/>
                    </a:lnTo>
                    <a:lnTo>
                      <a:pt x="3791" y="1057"/>
                    </a:lnTo>
                    <a:lnTo>
                      <a:pt x="3857" y="1060"/>
                    </a:lnTo>
                    <a:lnTo>
                      <a:pt x="3966" y="1042"/>
                    </a:lnTo>
                    <a:lnTo>
                      <a:pt x="4050" y="985"/>
                    </a:lnTo>
                    <a:lnTo>
                      <a:pt x="4095" y="887"/>
                    </a:lnTo>
                    <a:lnTo>
                      <a:pt x="4127" y="824"/>
                    </a:lnTo>
                    <a:lnTo>
                      <a:pt x="4142" y="739"/>
                    </a:lnTo>
                    <a:lnTo>
                      <a:pt x="4131" y="630"/>
                    </a:lnTo>
                    <a:lnTo>
                      <a:pt x="4095" y="536"/>
                    </a:lnTo>
                    <a:lnTo>
                      <a:pt x="4050" y="474"/>
                    </a:lnTo>
                    <a:lnTo>
                      <a:pt x="4000" y="438"/>
                    </a:lnTo>
                    <a:close/>
                  </a:path>
                  <a:path w="4142" h="1586">
                    <a:moveTo>
                      <a:pt x="3850" y="398"/>
                    </a:moveTo>
                    <a:lnTo>
                      <a:pt x="3829" y="363"/>
                    </a:lnTo>
                    <a:lnTo>
                      <a:pt x="3785" y="363"/>
                    </a:lnTo>
                    <a:lnTo>
                      <a:pt x="3729" y="401"/>
                    </a:lnTo>
                    <a:lnTo>
                      <a:pt x="3692" y="490"/>
                    </a:lnTo>
                    <a:lnTo>
                      <a:pt x="3663" y="594"/>
                    </a:lnTo>
                    <a:lnTo>
                      <a:pt x="3642" y="701"/>
                    </a:lnTo>
                    <a:lnTo>
                      <a:pt x="3571" y="783"/>
                    </a:lnTo>
                    <a:lnTo>
                      <a:pt x="3571" y="785"/>
                    </a:lnTo>
                    <a:lnTo>
                      <a:pt x="3571" y="801"/>
                    </a:lnTo>
                    <a:lnTo>
                      <a:pt x="3477" y="791"/>
                    </a:lnTo>
                    <a:lnTo>
                      <a:pt x="3377" y="749"/>
                    </a:lnTo>
                    <a:lnTo>
                      <a:pt x="3333" y="710"/>
                    </a:lnTo>
                    <a:lnTo>
                      <a:pt x="3258" y="601"/>
                    </a:lnTo>
                    <a:lnTo>
                      <a:pt x="3258" y="562"/>
                    </a:lnTo>
                    <a:lnTo>
                      <a:pt x="3286" y="525"/>
                    </a:lnTo>
                    <a:lnTo>
                      <a:pt x="3318" y="473"/>
                    </a:lnTo>
                    <a:lnTo>
                      <a:pt x="3330" y="453"/>
                    </a:lnTo>
                    <a:lnTo>
                      <a:pt x="3289" y="444"/>
                    </a:lnTo>
                    <a:lnTo>
                      <a:pt x="3241" y="445"/>
                    </a:lnTo>
                    <a:lnTo>
                      <a:pt x="3212" y="466"/>
                    </a:lnTo>
                    <a:lnTo>
                      <a:pt x="3181" y="510"/>
                    </a:lnTo>
                    <a:lnTo>
                      <a:pt x="3199" y="591"/>
                    </a:lnTo>
                    <a:lnTo>
                      <a:pt x="3212" y="635"/>
                    </a:lnTo>
                    <a:lnTo>
                      <a:pt x="3286" y="727"/>
                    </a:lnTo>
                    <a:lnTo>
                      <a:pt x="3352" y="794"/>
                    </a:lnTo>
                    <a:lnTo>
                      <a:pt x="3473" y="824"/>
                    </a:lnTo>
                    <a:lnTo>
                      <a:pt x="3571" y="838"/>
                    </a:lnTo>
                    <a:lnTo>
                      <a:pt x="3648" y="814"/>
                    </a:lnTo>
                    <a:lnTo>
                      <a:pt x="3685" y="727"/>
                    </a:lnTo>
                    <a:lnTo>
                      <a:pt x="3726" y="621"/>
                    </a:lnTo>
                    <a:lnTo>
                      <a:pt x="3757" y="542"/>
                    </a:lnTo>
                    <a:lnTo>
                      <a:pt x="3803" y="497"/>
                    </a:lnTo>
                    <a:lnTo>
                      <a:pt x="3847" y="453"/>
                    </a:lnTo>
                    <a:lnTo>
                      <a:pt x="3850" y="39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4" name="path"/>
              <p:cNvSpPr/>
              <p:nvPr/>
            </p:nvSpPr>
            <p:spPr>
              <a:xfrm>
                <a:off x="1958407" y="232019"/>
                <a:ext cx="390327" cy="262177"/>
              </a:xfrm>
              <a:custGeom>
                <a:avLst/>
                <a:gdLst/>
                <a:ahLst/>
                <a:cxnLst/>
                <a:rect l="0" t="0" r="0" b="0"/>
                <a:pathLst>
                  <a:path w="614" h="412">
                    <a:moveTo>
                      <a:pt x="605" y="145"/>
                    </a:moveTo>
                    <a:lnTo>
                      <a:pt x="605" y="102"/>
                    </a:lnTo>
                    <a:lnTo>
                      <a:pt x="579" y="64"/>
                    </a:lnTo>
                    <a:lnTo>
                      <a:pt x="537" y="34"/>
                    </a:lnTo>
                    <a:lnTo>
                      <a:pt x="470" y="12"/>
                    </a:lnTo>
                    <a:lnTo>
                      <a:pt x="426" y="0"/>
                    </a:lnTo>
                    <a:lnTo>
                      <a:pt x="354" y="5"/>
                    </a:lnTo>
                    <a:lnTo>
                      <a:pt x="10" y="230"/>
                    </a:lnTo>
                    <a:lnTo>
                      <a:pt x="0" y="274"/>
                    </a:lnTo>
                    <a:lnTo>
                      <a:pt x="10" y="312"/>
                    </a:lnTo>
                    <a:lnTo>
                      <a:pt x="54" y="361"/>
                    </a:lnTo>
                    <a:lnTo>
                      <a:pt x="131" y="398"/>
                    </a:lnTo>
                    <a:lnTo>
                      <a:pt x="211" y="412"/>
                    </a:lnTo>
                    <a:lnTo>
                      <a:pt x="266" y="412"/>
                    </a:lnTo>
                    <a:lnTo>
                      <a:pt x="605" y="168"/>
                    </a:lnTo>
                    <a:lnTo>
                      <a:pt x="614" y="123"/>
                    </a:lnTo>
                    <a:lnTo>
                      <a:pt x="614" y="130"/>
                    </a:lnTo>
                    <a:lnTo>
                      <a:pt x="605" y="145"/>
                    </a:lnTo>
                    <a:close/>
                  </a:path>
                </a:pathLst>
              </a:custGeom>
              <a:solidFill>
                <a:srgbClr val="B2B2B2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6" name="path"/>
              <p:cNvSpPr/>
              <p:nvPr/>
            </p:nvSpPr>
            <p:spPr>
              <a:xfrm>
                <a:off x="1954658" y="228362"/>
                <a:ext cx="397920" cy="269503"/>
              </a:xfrm>
              <a:custGeom>
                <a:avLst/>
                <a:gdLst/>
                <a:ahLst/>
                <a:cxnLst/>
                <a:rect l="0" t="0" r="0" b="0"/>
                <a:pathLst>
                  <a:path w="626" h="424">
                    <a:moveTo>
                      <a:pt x="611" y="151"/>
                    </a:moveTo>
                    <a:lnTo>
                      <a:pt x="611" y="107"/>
                    </a:lnTo>
                    <a:lnTo>
                      <a:pt x="585" y="70"/>
                    </a:lnTo>
                    <a:lnTo>
                      <a:pt x="543" y="40"/>
                    </a:lnTo>
                    <a:lnTo>
                      <a:pt x="476" y="18"/>
                    </a:lnTo>
                    <a:lnTo>
                      <a:pt x="432" y="5"/>
                    </a:lnTo>
                    <a:lnTo>
                      <a:pt x="360" y="11"/>
                    </a:lnTo>
                    <a:lnTo>
                      <a:pt x="16" y="235"/>
                    </a:lnTo>
                    <a:lnTo>
                      <a:pt x="5" y="280"/>
                    </a:lnTo>
                    <a:lnTo>
                      <a:pt x="16" y="317"/>
                    </a:lnTo>
                    <a:lnTo>
                      <a:pt x="60" y="366"/>
                    </a:lnTo>
                    <a:lnTo>
                      <a:pt x="137" y="404"/>
                    </a:lnTo>
                    <a:lnTo>
                      <a:pt x="217" y="418"/>
                    </a:lnTo>
                    <a:lnTo>
                      <a:pt x="272" y="418"/>
                    </a:lnTo>
                    <a:lnTo>
                      <a:pt x="611" y="174"/>
                    </a:lnTo>
                    <a:lnTo>
                      <a:pt x="620" y="129"/>
                    </a:lnTo>
                    <a:lnTo>
                      <a:pt x="620" y="136"/>
                    </a:lnTo>
                    <a:moveTo>
                      <a:pt x="614" y="158"/>
                    </a:moveTo>
                    <a:lnTo>
                      <a:pt x="547" y="165"/>
                    </a:lnTo>
                    <a:lnTo>
                      <a:pt x="493" y="152"/>
                    </a:lnTo>
                    <a:lnTo>
                      <a:pt x="457" y="138"/>
                    </a:lnTo>
                    <a:lnTo>
                      <a:pt x="413" y="116"/>
                    </a:lnTo>
                    <a:lnTo>
                      <a:pt x="382" y="92"/>
                    </a:lnTo>
                    <a:lnTo>
                      <a:pt x="369" y="50"/>
                    </a:lnTo>
                    <a:lnTo>
                      <a:pt x="369" y="25"/>
                    </a:lnTo>
                    <a:lnTo>
                      <a:pt x="372" y="18"/>
                    </a:lnTo>
                  </a:path>
                </a:pathLst>
              </a:custGeom>
              <a:noFill/>
              <a:ln w="7513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8" name="path"/>
              <p:cNvSpPr/>
              <p:nvPr/>
            </p:nvSpPr>
            <p:spPr>
              <a:xfrm>
                <a:off x="2158376" y="0"/>
                <a:ext cx="613401" cy="1051423"/>
              </a:xfrm>
              <a:custGeom>
                <a:avLst/>
                <a:gdLst/>
                <a:ahLst/>
                <a:cxnLst/>
                <a:rect l="0" t="0" r="0" b="0"/>
                <a:pathLst>
                  <a:path w="965" h="1655">
                    <a:moveTo>
                      <a:pt x="625" y="375"/>
                    </a:moveTo>
                    <a:lnTo>
                      <a:pt x="540" y="355"/>
                    </a:lnTo>
                    <a:lnTo>
                      <a:pt x="496" y="378"/>
                    </a:lnTo>
                    <a:lnTo>
                      <a:pt x="496" y="430"/>
                    </a:lnTo>
                    <a:lnTo>
                      <a:pt x="570" y="487"/>
                    </a:lnTo>
                    <a:lnTo>
                      <a:pt x="694" y="516"/>
                    </a:lnTo>
                    <a:lnTo>
                      <a:pt x="793" y="571"/>
                    </a:lnTo>
                    <a:lnTo>
                      <a:pt x="855" y="634"/>
                    </a:lnTo>
                    <a:lnTo>
                      <a:pt x="888" y="687"/>
                    </a:lnTo>
                    <a:lnTo>
                      <a:pt x="888" y="730"/>
                    </a:lnTo>
                    <a:lnTo>
                      <a:pt x="849" y="778"/>
                    </a:lnTo>
                    <a:lnTo>
                      <a:pt x="749" y="799"/>
                    </a:lnTo>
                    <a:lnTo>
                      <a:pt x="667" y="805"/>
                    </a:lnTo>
                    <a:lnTo>
                      <a:pt x="548" y="799"/>
                    </a:lnTo>
                    <a:lnTo>
                      <a:pt x="393" y="771"/>
                    </a:lnTo>
                    <a:lnTo>
                      <a:pt x="296" y="709"/>
                    </a:lnTo>
                    <a:lnTo>
                      <a:pt x="233" y="660"/>
                    </a:lnTo>
                    <a:lnTo>
                      <a:pt x="251" y="612"/>
                    </a:lnTo>
                    <a:lnTo>
                      <a:pt x="245" y="584"/>
                    </a:lnTo>
                    <a:lnTo>
                      <a:pt x="178" y="599"/>
                    </a:lnTo>
                    <a:lnTo>
                      <a:pt x="109" y="599"/>
                    </a:lnTo>
                    <a:lnTo>
                      <a:pt x="57" y="571"/>
                    </a:lnTo>
                    <a:lnTo>
                      <a:pt x="25" y="548"/>
                    </a:lnTo>
                    <a:lnTo>
                      <a:pt x="3" y="553"/>
                    </a:lnTo>
                    <a:lnTo>
                      <a:pt x="0" y="568"/>
                    </a:lnTo>
                    <a:lnTo>
                      <a:pt x="21" y="612"/>
                    </a:lnTo>
                    <a:lnTo>
                      <a:pt x="21" y="651"/>
                    </a:lnTo>
                    <a:lnTo>
                      <a:pt x="46" y="681"/>
                    </a:lnTo>
                    <a:lnTo>
                      <a:pt x="109" y="703"/>
                    </a:lnTo>
                    <a:lnTo>
                      <a:pt x="163" y="703"/>
                    </a:lnTo>
                    <a:lnTo>
                      <a:pt x="222" y="709"/>
                    </a:lnTo>
                    <a:lnTo>
                      <a:pt x="339" y="775"/>
                    </a:lnTo>
                    <a:lnTo>
                      <a:pt x="428" y="812"/>
                    </a:lnTo>
                    <a:lnTo>
                      <a:pt x="563" y="837"/>
                    </a:lnTo>
                    <a:lnTo>
                      <a:pt x="705" y="841"/>
                    </a:lnTo>
                    <a:lnTo>
                      <a:pt x="813" y="827"/>
                    </a:lnTo>
                    <a:lnTo>
                      <a:pt x="891" y="807"/>
                    </a:lnTo>
                    <a:lnTo>
                      <a:pt x="946" y="768"/>
                    </a:lnTo>
                    <a:lnTo>
                      <a:pt x="965" y="723"/>
                    </a:lnTo>
                    <a:lnTo>
                      <a:pt x="965" y="657"/>
                    </a:lnTo>
                    <a:lnTo>
                      <a:pt x="932" y="612"/>
                    </a:lnTo>
                    <a:lnTo>
                      <a:pt x="891" y="568"/>
                    </a:lnTo>
                    <a:lnTo>
                      <a:pt x="837" y="517"/>
                    </a:lnTo>
                    <a:lnTo>
                      <a:pt x="757" y="479"/>
                    </a:lnTo>
                    <a:lnTo>
                      <a:pt x="705" y="437"/>
                    </a:lnTo>
                    <a:lnTo>
                      <a:pt x="667" y="399"/>
                    </a:lnTo>
                    <a:lnTo>
                      <a:pt x="625" y="375"/>
                    </a:lnTo>
                    <a:close/>
                  </a:path>
                  <a:path w="965" h="1655">
                    <a:moveTo>
                      <a:pt x="410" y="963"/>
                    </a:moveTo>
                    <a:lnTo>
                      <a:pt x="333" y="994"/>
                    </a:lnTo>
                    <a:lnTo>
                      <a:pt x="257" y="1080"/>
                    </a:lnTo>
                    <a:lnTo>
                      <a:pt x="205" y="1139"/>
                    </a:lnTo>
                    <a:lnTo>
                      <a:pt x="169" y="1206"/>
                    </a:lnTo>
                    <a:lnTo>
                      <a:pt x="128" y="1274"/>
                    </a:lnTo>
                    <a:lnTo>
                      <a:pt x="96" y="1352"/>
                    </a:lnTo>
                    <a:lnTo>
                      <a:pt x="96" y="1406"/>
                    </a:lnTo>
                    <a:lnTo>
                      <a:pt x="146" y="1450"/>
                    </a:lnTo>
                    <a:lnTo>
                      <a:pt x="180" y="1494"/>
                    </a:lnTo>
                    <a:lnTo>
                      <a:pt x="237" y="1530"/>
                    </a:lnTo>
                    <a:lnTo>
                      <a:pt x="260" y="1560"/>
                    </a:lnTo>
                    <a:lnTo>
                      <a:pt x="234" y="1580"/>
                    </a:lnTo>
                    <a:lnTo>
                      <a:pt x="193" y="1583"/>
                    </a:lnTo>
                    <a:lnTo>
                      <a:pt x="102" y="1591"/>
                    </a:lnTo>
                    <a:lnTo>
                      <a:pt x="40" y="1611"/>
                    </a:lnTo>
                    <a:lnTo>
                      <a:pt x="7" y="1628"/>
                    </a:lnTo>
                    <a:lnTo>
                      <a:pt x="28" y="1650"/>
                    </a:lnTo>
                    <a:lnTo>
                      <a:pt x="84" y="1655"/>
                    </a:lnTo>
                    <a:lnTo>
                      <a:pt x="157" y="1635"/>
                    </a:lnTo>
                    <a:lnTo>
                      <a:pt x="201" y="1618"/>
                    </a:lnTo>
                    <a:lnTo>
                      <a:pt x="293" y="1603"/>
                    </a:lnTo>
                    <a:lnTo>
                      <a:pt x="314" y="1598"/>
                    </a:lnTo>
                    <a:lnTo>
                      <a:pt x="325" y="1576"/>
                    </a:lnTo>
                    <a:lnTo>
                      <a:pt x="311" y="1544"/>
                    </a:lnTo>
                    <a:lnTo>
                      <a:pt x="237" y="1487"/>
                    </a:lnTo>
                    <a:lnTo>
                      <a:pt x="201" y="1450"/>
                    </a:lnTo>
                    <a:lnTo>
                      <a:pt x="157" y="1382"/>
                    </a:lnTo>
                    <a:lnTo>
                      <a:pt x="146" y="1347"/>
                    </a:lnTo>
                    <a:lnTo>
                      <a:pt x="190" y="1258"/>
                    </a:lnTo>
                    <a:lnTo>
                      <a:pt x="271" y="1168"/>
                    </a:lnTo>
                    <a:lnTo>
                      <a:pt x="348" y="1109"/>
                    </a:lnTo>
                    <a:lnTo>
                      <a:pt x="389" y="1064"/>
                    </a:lnTo>
                    <a:lnTo>
                      <a:pt x="431" y="1038"/>
                    </a:lnTo>
                    <a:lnTo>
                      <a:pt x="443" y="998"/>
                    </a:lnTo>
                    <a:lnTo>
                      <a:pt x="410" y="963"/>
                    </a:lnTo>
                    <a:close/>
                  </a:path>
                  <a:path w="965" h="1655">
                    <a:moveTo>
                      <a:pt x="675" y="1021"/>
                    </a:moveTo>
                    <a:lnTo>
                      <a:pt x="595" y="968"/>
                    </a:lnTo>
                    <a:lnTo>
                      <a:pt x="507" y="959"/>
                    </a:lnTo>
                    <a:lnTo>
                      <a:pt x="501" y="1006"/>
                    </a:lnTo>
                    <a:lnTo>
                      <a:pt x="551" y="1041"/>
                    </a:lnTo>
                    <a:lnTo>
                      <a:pt x="628" y="1065"/>
                    </a:lnTo>
                    <a:lnTo>
                      <a:pt x="685" y="1110"/>
                    </a:lnTo>
                    <a:lnTo>
                      <a:pt x="697" y="1168"/>
                    </a:lnTo>
                    <a:lnTo>
                      <a:pt x="685" y="1255"/>
                    </a:lnTo>
                    <a:lnTo>
                      <a:pt x="654" y="1405"/>
                    </a:lnTo>
                    <a:lnTo>
                      <a:pt x="616" y="1498"/>
                    </a:lnTo>
                    <a:lnTo>
                      <a:pt x="576" y="1565"/>
                    </a:lnTo>
                    <a:lnTo>
                      <a:pt x="584" y="1596"/>
                    </a:lnTo>
                    <a:lnTo>
                      <a:pt x="628" y="1602"/>
                    </a:lnTo>
                    <a:lnTo>
                      <a:pt x="705" y="1586"/>
                    </a:lnTo>
                    <a:lnTo>
                      <a:pt x="793" y="1586"/>
                    </a:lnTo>
                    <a:lnTo>
                      <a:pt x="840" y="1603"/>
                    </a:lnTo>
                    <a:lnTo>
                      <a:pt x="885" y="1596"/>
                    </a:lnTo>
                    <a:lnTo>
                      <a:pt x="896" y="1559"/>
                    </a:lnTo>
                    <a:lnTo>
                      <a:pt x="852" y="1552"/>
                    </a:lnTo>
                    <a:lnTo>
                      <a:pt x="763" y="1552"/>
                    </a:lnTo>
                    <a:lnTo>
                      <a:pt x="631" y="1572"/>
                    </a:lnTo>
                    <a:lnTo>
                      <a:pt x="628" y="1565"/>
                    </a:lnTo>
                    <a:lnTo>
                      <a:pt x="638" y="1534"/>
                    </a:lnTo>
                    <a:lnTo>
                      <a:pt x="685" y="1424"/>
                    </a:lnTo>
                    <a:lnTo>
                      <a:pt x="708" y="1336"/>
                    </a:lnTo>
                    <a:lnTo>
                      <a:pt x="741" y="1228"/>
                    </a:lnTo>
                    <a:lnTo>
                      <a:pt x="741" y="1152"/>
                    </a:lnTo>
                    <a:lnTo>
                      <a:pt x="738" y="1093"/>
                    </a:lnTo>
                    <a:lnTo>
                      <a:pt x="720" y="1050"/>
                    </a:lnTo>
                    <a:lnTo>
                      <a:pt x="675" y="1021"/>
                    </a:lnTo>
                    <a:close/>
                  </a:path>
                  <a:path w="965" h="1655">
                    <a:moveTo>
                      <a:pt x="510" y="309"/>
                    </a:moveTo>
                    <a:lnTo>
                      <a:pt x="510" y="233"/>
                    </a:lnTo>
                    <a:lnTo>
                      <a:pt x="487" y="148"/>
                    </a:lnTo>
                    <a:lnTo>
                      <a:pt x="433" y="77"/>
                    </a:lnTo>
                    <a:lnTo>
                      <a:pt x="363" y="37"/>
                    </a:lnTo>
                    <a:lnTo>
                      <a:pt x="286" y="4"/>
                    </a:lnTo>
                    <a:lnTo>
                      <a:pt x="221" y="0"/>
                    </a:lnTo>
                    <a:lnTo>
                      <a:pt x="146" y="12"/>
                    </a:lnTo>
                    <a:lnTo>
                      <a:pt x="115" y="41"/>
                    </a:lnTo>
                    <a:lnTo>
                      <a:pt x="92" y="77"/>
                    </a:lnTo>
                    <a:lnTo>
                      <a:pt x="98" y="117"/>
                    </a:lnTo>
                    <a:lnTo>
                      <a:pt x="110" y="162"/>
                    </a:lnTo>
                    <a:lnTo>
                      <a:pt x="146" y="198"/>
                    </a:lnTo>
                    <a:lnTo>
                      <a:pt x="43" y="284"/>
                    </a:lnTo>
                    <a:lnTo>
                      <a:pt x="59" y="306"/>
                    </a:lnTo>
                    <a:lnTo>
                      <a:pt x="175" y="240"/>
                    </a:lnTo>
                    <a:lnTo>
                      <a:pt x="242" y="292"/>
                    </a:lnTo>
                    <a:lnTo>
                      <a:pt x="311" y="329"/>
                    </a:lnTo>
                    <a:lnTo>
                      <a:pt x="386" y="346"/>
                    </a:lnTo>
                    <a:lnTo>
                      <a:pt x="445" y="346"/>
                    </a:lnTo>
                    <a:lnTo>
                      <a:pt x="487" y="330"/>
                    </a:lnTo>
                    <a:lnTo>
                      <a:pt x="510" y="309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0" name="path"/>
              <p:cNvSpPr/>
              <p:nvPr/>
            </p:nvSpPr>
            <p:spPr>
              <a:xfrm>
                <a:off x="751826" y="424743"/>
                <a:ext cx="1260437" cy="274982"/>
              </a:xfrm>
              <a:custGeom>
                <a:avLst/>
                <a:gdLst/>
                <a:ahLst/>
                <a:cxnLst/>
                <a:rect l="0" t="0" r="0" b="0"/>
                <a:pathLst>
                  <a:path w="1984" h="433">
                    <a:moveTo>
                      <a:pt x="6" y="5"/>
                    </a:moveTo>
                    <a:cubicBezTo>
                      <a:pt x="243" y="270"/>
                      <a:pt x="613" y="427"/>
                      <a:pt x="1006" y="427"/>
                    </a:cubicBezTo>
                    <a:cubicBezTo>
                      <a:pt x="1382" y="425"/>
                      <a:pt x="1741" y="281"/>
                      <a:pt x="1978" y="33"/>
                    </a:cubicBezTo>
                  </a:path>
                </a:pathLst>
              </a:custGeom>
              <a:noFill/>
              <a:ln w="7513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2" name="textbox 662"/>
            <p:cNvSpPr/>
            <p:nvPr/>
          </p:nvSpPr>
          <p:spPr>
            <a:xfrm>
              <a:off x="-12700" y="-12700"/>
              <a:ext cx="2797810" cy="11347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136650" algn="l" rtl="0" eaLnBrk="0">
                <a:lnSpc>
                  <a:spcPct val="81000"/>
                </a:lnSpc>
                <a:spcBef>
                  <a:spcPts val="5"/>
                </a:spcBef>
              </a:pPr>
              <a:r>
                <a:rPr sz="2000" kern="0" spc="-4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Arial" panose="020B0604020202020204"/>
                </a:rPr>
                <a:t>10m</a:t>
              </a:r>
              <a:endParaRPr lang="en-US" altLang="en-US" sz="20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pic>
        <p:nvPicPr>
          <p:cNvPr id="664" name="picture 6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523648" y="1197867"/>
            <a:ext cx="569803" cy="4462184"/>
          </a:xfrm>
          <a:prstGeom prst="rect">
            <a:avLst/>
          </a:prstGeom>
        </p:spPr>
      </p:pic>
      <p:pic>
        <p:nvPicPr>
          <p:cNvPr id="666" name="picture 6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483415" y="1595453"/>
            <a:ext cx="3303253" cy="727558"/>
          </a:xfrm>
          <a:prstGeom prst="rect">
            <a:avLst/>
          </a:prstGeom>
        </p:spPr>
      </p:pic>
      <p:graphicFrame>
        <p:nvGraphicFramePr>
          <p:cNvPr id="668" name="table 668"/>
          <p:cNvGraphicFramePr>
            <a:graphicFrameLocks noGrp="1"/>
          </p:cNvGraphicFramePr>
          <p:nvPr/>
        </p:nvGraphicFramePr>
        <p:xfrm>
          <a:off x="10317480" y="2343911"/>
          <a:ext cx="715644" cy="2729229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15644"/>
              </a:tblGrid>
              <a:tr h="271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1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准确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805" algn="l" rtl="0" eaLnBrk="0">
                        <a:lnSpc>
                          <a:spcPts val="180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理解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解释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过滤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检视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0" name="table 670"/>
          <p:cNvGraphicFramePr>
            <a:graphicFrameLocks noGrp="1"/>
          </p:cNvGraphicFramePr>
          <p:nvPr/>
        </p:nvGraphicFramePr>
        <p:xfrm>
          <a:off x="11041380" y="2343911"/>
          <a:ext cx="700405" cy="273050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00405"/>
              </a:tblGrid>
              <a:tr h="2720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27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3835" algn="l" rtl="0" eaLnBrk="0">
                        <a:lnSpc>
                          <a:spcPts val="179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价值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排序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证实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pic>
        <p:nvPicPr>
          <p:cNvPr id="672" name="picture 6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238238" y="4155459"/>
            <a:ext cx="681632" cy="1643360"/>
          </a:xfrm>
          <a:prstGeom prst="rect">
            <a:avLst/>
          </a:prstGeom>
        </p:spPr>
      </p:pic>
      <p:graphicFrame>
        <p:nvGraphicFramePr>
          <p:cNvPr id="674" name="table 674"/>
          <p:cNvGraphicFramePr>
            <a:graphicFrameLocks noGrp="1"/>
          </p:cNvGraphicFramePr>
          <p:nvPr/>
        </p:nvGraphicFramePr>
        <p:xfrm>
          <a:off x="10302240" y="1810511"/>
          <a:ext cx="1419859" cy="45085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1419859"/>
              </a:tblGrid>
              <a:tr h="441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695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676" name="textbox 67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80" name="textbox 680"/>
          <p:cNvSpPr/>
          <p:nvPr/>
        </p:nvSpPr>
        <p:spPr>
          <a:xfrm>
            <a:off x="6028047" y="3268680"/>
            <a:ext cx="1606550" cy="2178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Microsoft YaHei UI" panose="020B0503020204020204" charset="-122"/>
              </a:rPr>
              <a:t>而客户的真正意图是</a:t>
            </a:r>
            <a:endParaRPr lang="en-US" altLang="en-US" sz="13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682" name="picture 6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097737" y="5101846"/>
            <a:ext cx="1826297" cy="130527"/>
          </a:xfrm>
          <a:prstGeom prst="rect">
            <a:avLst/>
          </a:prstGeom>
        </p:spPr>
      </p:pic>
      <p:sp>
        <p:nvSpPr>
          <p:cNvPr id="684" name="textbox 684"/>
          <p:cNvSpPr/>
          <p:nvPr/>
        </p:nvSpPr>
        <p:spPr>
          <a:xfrm>
            <a:off x="5466224" y="2489066"/>
            <a:ext cx="739140" cy="285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Why</a:t>
            </a:r>
            <a:r>
              <a:rPr sz="2100" kern="0" spc="2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?</a:t>
            </a:r>
            <a:endParaRPr lang="en-US" altLang="en-US" sz="21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686" name="path"/>
          <p:cNvSpPr/>
          <p:nvPr/>
        </p:nvSpPr>
        <p:spPr>
          <a:xfrm>
            <a:off x="5403975" y="4650213"/>
            <a:ext cx="250915" cy="231302"/>
          </a:xfrm>
          <a:custGeom>
            <a:avLst/>
            <a:gdLst/>
            <a:ahLst/>
            <a:cxnLst/>
            <a:rect l="0" t="0" r="0" b="0"/>
            <a:pathLst>
              <a:path w="395" h="364">
                <a:moveTo>
                  <a:pt x="4" y="358"/>
                </a:moveTo>
                <a:lnTo>
                  <a:pt x="212" y="191"/>
                </a:lnTo>
                <a:lnTo>
                  <a:pt x="389" y="4"/>
                </a:lnTo>
              </a:path>
            </a:pathLst>
          </a:custGeom>
          <a:noFill/>
          <a:ln w="9391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8" name="path"/>
          <p:cNvSpPr/>
          <p:nvPr/>
        </p:nvSpPr>
        <p:spPr>
          <a:xfrm>
            <a:off x="4920700" y="4969913"/>
            <a:ext cx="340498" cy="161732"/>
          </a:xfrm>
          <a:custGeom>
            <a:avLst/>
            <a:gdLst/>
            <a:ahLst/>
            <a:cxnLst/>
            <a:rect l="0" t="0" r="0" b="0"/>
            <a:pathLst>
              <a:path w="536" h="254">
                <a:moveTo>
                  <a:pt x="2" y="248"/>
                </a:moveTo>
                <a:lnTo>
                  <a:pt x="278" y="137"/>
                </a:lnTo>
                <a:lnTo>
                  <a:pt x="532" y="6"/>
                </a:lnTo>
              </a:path>
            </a:pathLst>
          </a:custGeom>
          <a:noFill/>
          <a:ln w="9391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0" name="path"/>
          <p:cNvSpPr/>
          <p:nvPr/>
        </p:nvSpPr>
        <p:spPr>
          <a:xfrm>
            <a:off x="3517124" y="5216959"/>
            <a:ext cx="1026374" cy="44685"/>
          </a:xfrm>
          <a:custGeom>
            <a:avLst/>
            <a:gdLst/>
            <a:ahLst/>
            <a:cxnLst/>
            <a:rect l="0" t="0" r="0" b="0"/>
            <a:pathLst>
              <a:path w="1616" h="70">
                <a:moveTo>
                  <a:pt x="1" y="7"/>
                </a:moveTo>
                <a:lnTo>
                  <a:pt x="325" y="57"/>
                </a:lnTo>
                <a:moveTo>
                  <a:pt x="1301" y="63"/>
                </a:moveTo>
                <a:lnTo>
                  <a:pt x="1615" y="17"/>
                </a:lnTo>
              </a:path>
            </a:pathLst>
          </a:custGeom>
          <a:noFill/>
          <a:ln w="9391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92" name="picture 69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801484" y="2952405"/>
            <a:ext cx="46048" cy="876013"/>
          </a:xfrm>
          <a:prstGeom prst="rect">
            <a:avLst/>
          </a:prstGeom>
        </p:spPr>
      </p:pic>
      <p:sp>
        <p:nvSpPr>
          <p:cNvPr id="694" name="path"/>
          <p:cNvSpPr/>
          <p:nvPr/>
        </p:nvSpPr>
        <p:spPr>
          <a:xfrm>
            <a:off x="3723216" y="5248911"/>
            <a:ext cx="620904" cy="27427"/>
          </a:xfrm>
          <a:custGeom>
            <a:avLst/>
            <a:gdLst/>
            <a:ahLst/>
            <a:cxnLst/>
            <a:rect l="0" t="0" r="0" b="0"/>
            <a:pathLst>
              <a:path w="977" h="43">
                <a:moveTo>
                  <a:pt x="0" y="7"/>
                </a:moveTo>
                <a:lnTo>
                  <a:pt x="330" y="34"/>
                </a:lnTo>
                <a:lnTo>
                  <a:pt x="492" y="35"/>
                </a:lnTo>
                <a:lnTo>
                  <a:pt x="656" y="35"/>
                </a:lnTo>
                <a:lnTo>
                  <a:pt x="977" y="12"/>
                </a:lnTo>
              </a:path>
            </a:pathLst>
          </a:custGeom>
          <a:noFill/>
          <a:ln w="9391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 rot="21600000">
            <a:off x="641832" y="1569466"/>
            <a:ext cx="8128025" cy="4269104"/>
            <a:chOff x="0" y="0"/>
            <a:chExt cx="8128025" cy="4269104"/>
          </a:xfrm>
        </p:grpSpPr>
        <p:sp>
          <p:nvSpPr>
            <p:cNvPr id="696" name="path"/>
            <p:cNvSpPr/>
            <p:nvPr/>
          </p:nvSpPr>
          <p:spPr>
            <a:xfrm>
              <a:off x="0" y="0"/>
              <a:ext cx="8128025" cy="822959"/>
            </a:xfrm>
            <a:custGeom>
              <a:avLst/>
              <a:gdLst/>
              <a:ahLst/>
              <a:cxnLst/>
              <a:rect l="0" t="0" r="0" b="0"/>
              <a:pathLst>
                <a:path w="12800" h="1295">
                  <a:moveTo>
                    <a:pt x="0" y="1295"/>
                  </a:moveTo>
                  <a:lnTo>
                    <a:pt x="2020" y="1295"/>
                  </a:lnTo>
                  <a:lnTo>
                    <a:pt x="2020" y="0"/>
                  </a:lnTo>
                  <a:lnTo>
                    <a:pt x="0" y="0"/>
                  </a:lnTo>
                  <a:lnTo>
                    <a:pt x="0" y="1295"/>
                  </a:lnTo>
                  <a:close/>
                </a:path>
                <a:path w="12800" h="1295">
                  <a:moveTo>
                    <a:pt x="2020" y="1295"/>
                  </a:moveTo>
                  <a:lnTo>
                    <a:pt x="5120" y="1295"/>
                  </a:lnTo>
                  <a:lnTo>
                    <a:pt x="5120" y="0"/>
                  </a:lnTo>
                  <a:lnTo>
                    <a:pt x="2020" y="0"/>
                  </a:lnTo>
                  <a:lnTo>
                    <a:pt x="2020" y="1295"/>
                  </a:lnTo>
                  <a:close/>
                </a:path>
                <a:path w="12800" h="1295">
                  <a:moveTo>
                    <a:pt x="5120" y="1295"/>
                  </a:moveTo>
                  <a:lnTo>
                    <a:pt x="7834" y="1295"/>
                  </a:lnTo>
                  <a:lnTo>
                    <a:pt x="7834" y="0"/>
                  </a:lnTo>
                  <a:lnTo>
                    <a:pt x="5120" y="0"/>
                  </a:lnTo>
                  <a:lnTo>
                    <a:pt x="5120" y="1295"/>
                  </a:lnTo>
                  <a:close/>
                </a:path>
                <a:path w="12800" h="1295">
                  <a:moveTo>
                    <a:pt x="7834" y="1295"/>
                  </a:moveTo>
                  <a:lnTo>
                    <a:pt x="10683" y="1295"/>
                  </a:lnTo>
                  <a:lnTo>
                    <a:pt x="10683" y="0"/>
                  </a:lnTo>
                  <a:lnTo>
                    <a:pt x="7834" y="0"/>
                  </a:lnTo>
                  <a:lnTo>
                    <a:pt x="7834" y="1295"/>
                  </a:lnTo>
                  <a:close/>
                </a:path>
                <a:path w="12800" h="1295">
                  <a:moveTo>
                    <a:pt x="10683" y="1295"/>
                  </a:moveTo>
                  <a:lnTo>
                    <a:pt x="12800" y="1295"/>
                  </a:lnTo>
                  <a:lnTo>
                    <a:pt x="12800" y="0"/>
                  </a:lnTo>
                  <a:lnTo>
                    <a:pt x="10683" y="0"/>
                  </a:lnTo>
                  <a:lnTo>
                    <a:pt x="10683" y="1295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98" name="path"/>
            <p:cNvSpPr/>
            <p:nvPr/>
          </p:nvSpPr>
          <p:spPr>
            <a:xfrm>
              <a:off x="0" y="822959"/>
              <a:ext cx="8128025" cy="542925"/>
            </a:xfrm>
            <a:custGeom>
              <a:avLst/>
              <a:gdLst/>
              <a:ahLst/>
              <a:cxnLst/>
              <a:rect l="0" t="0" r="0" b="0"/>
              <a:pathLst>
                <a:path w="12800" h="855">
                  <a:moveTo>
                    <a:pt x="0" y="855"/>
                  </a:moveTo>
                  <a:lnTo>
                    <a:pt x="2020" y="855"/>
                  </a:lnTo>
                  <a:lnTo>
                    <a:pt x="2020" y="0"/>
                  </a:lnTo>
                  <a:lnTo>
                    <a:pt x="0" y="0"/>
                  </a:lnTo>
                  <a:lnTo>
                    <a:pt x="0" y="855"/>
                  </a:lnTo>
                  <a:close/>
                </a:path>
                <a:path w="12800" h="855">
                  <a:moveTo>
                    <a:pt x="2020" y="855"/>
                  </a:moveTo>
                  <a:lnTo>
                    <a:pt x="5120" y="855"/>
                  </a:lnTo>
                  <a:lnTo>
                    <a:pt x="5120" y="0"/>
                  </a:lnTo>
                  <a:lnTo>
                    <a:pt x="2020" y="0"/>
                  </a:lnTo>
                  <a:lnTo>
                    <a:pt x="2020" y="855"/>
                  </a:lnTo>
                  <a:close/>
                </a:path>
                <a:path w="12800" h="855">
                  <a:moveTo>
                    <a:pt x="5120" y="855"/>
                  </a:moveTo>
                  <a:lnTo>
                    <a:pt x="7834" y="855"/>
                  </a:lnTo>
                  <a:lnTo>
                    <a:pt x="7834" y="0"/>
                  </a:lnTo>
                  <a:lnTo>
                    <a:pt x="5120" y="0"/>
                  </a:lnTo>
                  <a:lnTo>
                    <a:pt x="5120" y="855"/>
                  </a:lnTo>
                  <a:close/>
                </a:path>
                <a:path w="12800" h="855">
                  <a:moveTo>
                    <a:pt x="7834" y="855"/>
                  </a:moveTo>
                  <a:lnTo>
                    <a:pt x="10683" y="855"/>
                  </a:lnTo>
                  <a:lnTo>
                    <a:pt x="10683" y="0"/>
                  </a:lnTo>
                  <a:lnTo>
                    <a:pt x="7834" y="0"/>
                  </a:lnTo>
                  <a:lnTo>
                    <a:pt x="7834" y="855"/>
                  </a:lnTo>
                  <a:close/>
                </a:path>
                <a:path w="12800" h="855">
                  <a:moveTo>
                    <a:pt x="10683" y="855"/>
                  </a:moveTo>
                  <a:lnTo>
                    <a:pt x="12800" y="855"/>
                  </a:lnTo>
                  <a:lnTo>
                    <a:pt x="12800" y="0"/>
                  </a:lnTo>
                  <a:lnTo>
                    <a:pt x="10683" y="0"/>
                  </a:lnTo>
                  <a:lnTo>
                    <a:pt x="10683" y="855"/>
                  </a:ln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0" name="path"/>
            <p:cNvSpPr/>
            <p:nvPr/>
          </p:nvSpPr>
          <p:spPr>
            <a:xfrm>
              <a:off x="0" y="1365884"/>
              <a:ext cx="8128025" cy="542925"/>
            </a:xfrm>
            <a:custGeom>
              <a:avLst/>
              <a:gdLst/>
              <a:ahLst/>
              <a:cxnLst/>
              <a:rect l="0" t="0" r="0" b="0"/>
              <a:pathLst>
                <a:path w="12800" h="855">
                  <a:moveTo>
                    <a:pt x="0" y="855"/>
                  </a:moveTo>
                  <a:lnTo>
                    <a:pt x="2020" y="855"/>
                  </a:lnTo>
                  <a:lnTo>
                    <a:pt x="2020" y="0"/>
                  </a:lnTo>
                  <a:lnTo>
                    <a:pt x="0" y="0"/>
                  </a:lnTo>
                  <a:lnTo>
                    <a:pt x="0" y="855"/>
                  </a:lnTo>
                  <a:close/>
                </a:path>
                <a:path w="12800" h="855">
                  <a:moveTo>
                    <a:pt x="2020" y="855"/>
                  </a:moveTo>
                  <a:lnTo>
                    <a:pt x="5120" y="855"/>
                  </a:lnTo>
                  <a:lnTo>
                    <a:pt x="5120" y="0"/>
                  </a:lnTo>
                  <a:lnTo>
                    <a:pt x="2020" y="0"/>
                  </a:lnTo>
                  <a:lnTo>
                    <a:pt x="2020" y="855"/>
                  </a:lnTo>
                  <a:close/>
                </a:path>
                <a:path w="12800" h="855">
                  <a:moveTo>
                    <a:pt x="5120" y="855"/>
                  </a:moveTo>
                  <a:lnTo>
                    <a:pt x="7834" y="855"/>
                  </a:lnTo>
                  <a:lnTo>
                    <a:pt x="7834" y="0"/>
                  </a:lnTo>
                  <a:lnTo>
                    <a:pt x="5120" y="0"/>
                  </a:lnTo>
                  <a:lnTo>
                    <a:pt x="5120" y="855"/>
                  </a:lnTo>
                  <a:close/>
                </a:path>
                <a:path w="12800" h="855">
                  <a:moveTo>
                    <a:pt x="7834" y="855"/>
                  </a:moveTo>
                  <a:lnTo>
                    <a:pt x="10683" y="855"/>
                  </a:lnTo>
                  <a:lnTo>
                    <a:pt x="10683" y="0"/>
                  </a:lnTo>
                  <a:lnTo>
                    <a:pt x="7834" y="0"/>
                  </a:lnTo>
                  <a:lnTo>
                    <a:pt x="7834" y="855"/>
                  </a:lnTo>
                  <a:close/>
                </a:path>
                <a:path w="12800" h="855">
                  <a:moveTo>
                    <a:pt x="10683" y="855"/>
                  </a:moveTo>
                  <a:lnTo>
                    <a:pt x="12800" y="855"/>
                  </a:lnTo>
                  <a:lnTo>
                    <a:pt x="12800" y="0"/>
                  </a:lnTo>
                  <a:lnTo>
                    <a:pt x="10683" y="0"/>
                  </a:lnTo>
                  <a:lnTo>
                    <a:pt x="10683" y="855"/>
                  </a:lnTo>
                  <a:close/>
                </a:path>
              </a:pathLst>
            </a:custGeom>
            <a:solidFill>
              <a:srgbClr val="E9EBF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2" name="path"/>
            <p:cNvSpPr/>
            <p:nvPr/>
          </p:nvSpPr>
          <p:spPr>
            <a:xfrm>
              <a:off x="0" y="1908809"/>
              <a:ext cx="8128025" cy="542924"/>
            </a:xfrm>
            <a:custGeom>
              <a:avLst/>
              <a:gdLst/>
              <a:ahLst/>
              <a:cxnLst/>
              <a:rect l="0" t="0" r="0" b="0"/>
              <a:pathLst>
                <a:path w="12800" h="854">
                  <a:moveTo>
                    <a:pt x="0" y="854"/>
                  </a:moveTo>
                  <a:lnTo>
                    <a:pt x="2020" y="854"/>
                  </a:lnTo>
                  <a:lnTo>
                    <a:pt x="2020" y="0"/>
                  </a:lnTo>
                  <a:lnTo>
                    <a:pt x="0" y="0"/>
                  </a:lnTo>
                  <a:lnTo>
                    <a:pt x="0" y="854"/>
                  </a:lnTo>
                  <a:close/>
                </a:path>
                <a:path w="12800" h="854">
                  <a:moveTo>
                    <a:pt x="2020" y="854"/>
                  </a:moveTo>
                  <a:lnTo>
                    <a:pt x="5120" y="854"/>
                  </a:lnTo>
                  <a:lnTo>
                    <a:pt x="5120" y="0"/>
                  </a:lnTo>
                  <a:lnTo>
                    <a:pt x="2020" y="0"/>
                  </a:lnTo>
                  <a:lnTo>
                    <a:pt x="2020" y="854"/>
                  </a:lnTo>
                  <a:close/>
                </a:path>
                <a:path w="12800" h="854">
                  <a:moveTo>
                    <a:pt x="5120" y="854"/>
                  </a:moveTo>
                  <a:lnTo>
                    <a:pt x="7834" y="854"/>
                  </a:lnTo>
                  <a:lnTo>
                    <a:pt x="7834" y="0"/>
                  </a:lnTo>
                  <a:lnTo>
                    <a:pt x="5120" y="0"/>
                  </a:lnTo>
                  <a:lnTo>
                    <a:pt x="5120" y="854"/>
                  </a:lnTo>
                  <a:close/>
                </a:path>
                <a:path w="12800" h="854">
                  <a:moveTo>
                    <a:pt x="7834" y="854"/>
                  </a:moveTo>
                  <a:lnTo>
                    <a:pt x="10683" y="854"/>
                  </a:lnTo>
                  <a:lnTo>
                    <a:pt x="10683" y="0"/>
                  </a:lnTo>
                  <a:lnTo>
                    <a:pt x="7834" y="0"/>
                  </a:lnTo>
                  <a:lnTo>
                    <a:pt x="7834" y="854"/>
                  </a:lnTo>
                  <a:close/>
                </a:path>
                <a:path w="12800" h="854">
                  <a:moveTo>
                    <a:pt x="10683" y="854"/>
                  </a:moveTo>
                  <a:lnTo>
                    <a:pt x="12800" y="854"/>
                  </a:lnTo>
                  <a:lnTo>
                    <a:pt x="12800" y="0"/>
                  </a:lnTo>
                  <a:lnTo>
                    <a:pt x="10683" y="0"/>
                  </a:lnTo>
                  <a:lnTo>
                    <a:pt x="10683" y="854"/>
                  </a:ln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4" name="path"/>
            <p:cNvSpPr/>
            <p:nvPr/>
          </p:nvSpPr>
          <p:spPr>
            <a:xfrm>
              <a:off x="0" y="2451734"/>
              <a:ext cx="8128025" cy="542925"/>
            </a:xfrm>
            <a:custGeom>
              <a:avLst/>
              <a:gdLst/>
              <a:ahLst/>
              <a:cxnLst/>
              <a:rect l="0" t="0" r="0" b="0"/>
              <a:pathLst>
                <a:path w="12800" h="855">
                  <a:moveTo>
                    <a:pt x="0" y="855"/>
                  </a:moveTo>
                  <a:lnTo>
                    <a:pt x="2020" y="855"/>
                  </a:lnTo>
                  <a:lnTo>
                    <a:pt x="2020" y="0"/>
                  </a:lnTo>
                  <a:lnTo>
                    <a:pt x="0" y="0"/>
                  </a:lnTo>
                  <a:lnTo>
                    <a:pt x="0" y="855"/>
                  </a:lnTo>
                  <a:close/>
                </a:path>
                <a:path w="12800" h="855">
                  <a:moveTo>
                    <a:pt x="2020" y="855"/>
                  </a:moveTo>
                  <a:lnTo>
                    <a:pt x="5120" y="855"/>
                  </a:lnTo>
                  <a:lnTo>
                    <a:pt x="5120" y="0"/>
                  </a:lnTo>
                  <a:lnTo>
                    <a:pt x="2020" y="0"/>
                  </a:lnTo>
                  <a:lnTo>
                    <a:pt x="2020" y="855"/>
                  </a:lnTo>
                  <a:close/>
                </a:path>
                <a:path w="12800" h="855">
                  <a:moveTo>
                    <a:pt x="5120" y="855"/>
                  </a:moveTo>
                  <a:lnTo>
                    <a:pt x="7834" y="855"/>
                  </a:lnTo>
                  <a:lnTo>
                    <a:pt x="7834" y="0"/>
                  </a:lnTo>
                  <a:lnTo>
                    <a:pt x="5120" y="0"/>
                  </a:lnTo>
                  <a:lnTo>
                    <a:pt x="5120" y="855"/>
                  </a:lnTo>
                  <a:close/>
                </a:path>
                <a:path w="12800" h="855">
                  <a:moveTo>
                    <a:pt x="7834" y="855"/>
                  </a:moveTo>
                  <a:lnTo>
                    <a:pt x="10683" y="855"/>
                  </a:lnTo>
                  <a:lnTo>
                    <a:pt x="10683" y="0"/>
                  </a:lnTo>
                  <a:lnTo>
                    <a:pt x="7834" y="0"/>
                  </a:lnTo>
                  <a:lnTo>
                    <a:pt x="7834" y="855"/>
                  </a:lnTo>
                  <a:close/>
                </a:path>
                <a:path w="12800" h="855">
                  <a:moveTo>
                    <a:pt x="10683" y="855"/>
                  </a:moveTo>
                  <a:lnTo>
                    <a:pt x="12800" y="855"/>
                  </a:lnTo>
                  <a:lnTo>
                    <a:pt x="12800" y="0"/>
                  </a:lnTo>
                  <a:lnTo>
                    <a:pt x="10683" y="0"/>
                  </a:lnTo>
                  <a:lnTo>
                    <a:pt x="10683" y="855"/>
                  </a:lnTo>
                  <a:close/>
                </a:path>
              </a:pathLst>
            </a:custGeom>
            <a:solidFill>
              <a:srgbClr val="E9EBF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6" name="path"/>
            <p:cNvSpPr/>
            <p:nvPr/>
          </p:nvSpPr>
          <p:spPr>
            <a:xfrm>
              <a:off x="0" y="2994659"/>
              <a:ext cx="8128025" cy="731519"/>
            </a:xfrm>
            <a:custGeom>
              <a:avLst/>
              <a:gdLst/>
              <a:ahLst/>
              <a:cxnLst/>
              <a:rect l="0" t="0" r="0" b="0"/>
              <a:pathLst>
                <a:path w="12800" h="1151">
                  <a:moveTo>
                    <a:pt x="0" y="1151"/>
                  </a:moveTo>
                  <a:lnTo>
                    <a:pt x="2020" y="1151"/>
                  </a:lnTo>
                  <a:lnTo>
                    <a:pt x="2020" y="0"/>
                  </a:lnTo>
                  <a:lnTo>
                    <a:pt x="0" y="0"/>
                  </a:lnTo>
                  <a:lnTo>
                    <a:pt x="0" y="1151"/>
                  </a:lnTo>
                  <a:close/>
                </a:path>
                <a:path w="12800" h="1151">
                  <a:moveTo>
                    <a:pt x="2020" y="1151"/>
                  </a:moveTo>
                  <a:lnTo>
                    <a:pt x="5120" y="1151"/>
                  </a:lnTo>
                  <a:lnTo>
                    <a:pt x="5120" y="0"/>
                  </a:lnTo>
                  <a:lnTo>
                    <a:pt x="2020" y="0"/>
                  </a:lnTo>
                  <a:lnTo>
                    <a:pt x="2020" y="1151"/>
                  </a:lnTo>
                  <a:close/>
                </a:path>
                <a:path w="12800" h="1151">
                  <a:moveTo>
                    <a:pt x="5120" y="1151"/>
                  </a:moveTo>
                  <a:lnTo>
                    <a:pt x="7834" y="1151"/>
                  </a:lnTo>
                  <a:lnTo>
                    <a:pt x="7834" y="0"/>
                  </a:lnTo>
                  <a:lnTo>
                    <a:pt x="5120" y="0"/>
                  </a:lnTo>
                  <a:lnTo>
                    <a:pt x="5120" y="1151"/>
                  </a:lnTo>
                  <a:close/>
                </a:path>
                <a:path w="12800" h="1151">
                  <a:moveTo>
                    <a:pt x="7834" y="1151"/>
                  </a:moveTo>
                  <a:lnTo>
                    <a:pt x="10683" y="1151"/>
                  </a:lnTo>
                  <a:lnTo>
                    <a:pt x="10683" y="0"/>
                  </a:lnTo>
                  <a:lnTo>
                    <a:pt x="7834" y="0"/>
                  </a:lnTo>
                  <a:lnTo>
                    <a:pt x="7834" y="1151"/>
                  </a:lnTo>
                  <a:close/>
                </a:path>
                <a:path w="12800" h="1151">
                  <a:moveTo>
                    <a:pt x="10683" y="1151"/>
                  </a:moveTo>
                  <a:lnTo>
                    <a:pt x="12800" y="1151"/>
                  </a:lnTo>
                  <a:lnTo>
                    <a:pt x="12800" y="0"/>
                  </a:lnTo>
                  <a:lnTo>
                    <a:pt x="10683" y="0"/>
                  </a:lnTo>
                  <a:lnTo>
                    <a:pt x="10683" y="1151"/>
                  </a:ln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8" name="path"/>
            <p:cNvSpPr/>
            <p:nvPr/>
          </p:nvSpPr>
          <p:spPr>
            <a:xfrm>
              <a:off x="0" y="3726179"/>
              <a:ext cx="8128025" cy="542925"/>
            </a:xfrm>
            <a:custGeom>
              <a:avLst/>
              <a:gdLst/>
              <a:ahLst/>
              <a:cxnLst/>
              <a:rect l="0" t="0" r="0" b="0"/>
              <a:pathLst>
                <a:path w="12800" h="855">
                  <a:moveTo>
                    <a:pt x="0" y="855"/>
                  </a:moveTo>
                  <a:lnTo>
                    <a:pt x="2020" y="855"/>
                  </a:lnTo>
                  <a:lnTo>
                    <a:pt x="2020" y="0"/>
                  </a:lnTo>
                  <a:lnTo>
                    <a:pt x="0" y="0"/>
                  </a:lnTo>
                  <a:lnTo>
                    <a:pt x="0" y="855"/>
                  </a:lnTo>
                  <a:close/>
                </a:path>
                <a:path w="12800" h="855">
                  <a:moveTo>
                    <a:pt x="2020" y="855"/>
                  </a:moveTo>
                  <a:lnTo>
                    <a:pt x="5120" y="855"/>
                  </a:lnTo>
                  <a:lnTo>
                    <a:pt x="5120" y="0"/>
                  </a:lnTo>
                  <a:lnTo>
                    <a:pt x="2020" y="0"/>
                  </a:lnTo>
                  <a:lnTo>
                    <a:pt x="2020" y="855"/>
                  </a:lnTo>
                  <a:close/>
                </a:path>
                <a:path w="12800" h="855">
                  <a:moveTo>
                    <a:pt x="5120" y="855"/>
                  </a:moveTo>
                  <a:lnTo>
                    <a:pt x="7834" y="855"/>
                  </a:lnTo>
                  <a:lnTo>
                    <a:pt x="7834" y="0"/>
                  </a:lnTo>
                  <a:lnTo>
                    <a:pt x="5120" y="0"/>
                  </a:lnTo>
                  <a:lnTo>
                    <a:pt x="5120" y="855"/>
                  </a:lnTo>
                  <a:close/>
                </a:path>
                <a:path w="12800" h="855">
                  <a:moveTo>
                    <a:pt x="7834" y="855"/>
                  </a:moveTo>
                  <a:lnTo>
                    <a:pt x="10683" y="855"/>
                  </a:lnTo>
                  <a:lnTo>
                    <a:pt x="10683" y="0"/>
                  </a:lnTo>
                  <a:lnTo>
                    <a:pt x="7834" y="0"/>
                  </a:lnTo>
                  <a:lnTo>
                    <a:pt x="7834" y="855"/>
                  </a:lnTo>
                  <a:close/>
                </a:path>
                <a:path w="12800" h="855">
                  <a:moveTo>
                    <a:pt x="10683" y="855"/>
                  </a:moveTo>
                  <a:lnTo>
                    <a:pt x="12800" y="855"/>
                  </a:lnTo>
                  <a:lnTo>
                    <a:pt x="12800" y="0"/>
                  </a:lnTo>
                  <a:lnTo>
                    <a:pt x="10683" y="0"/>
                  </a:lnTo>
                  <a:lnTo>
                    <a:pt x="10683" y="855"/>
                  </a:lnTo>
                  <a:close/>
                </a:path>
              </a:pathLst>
            </a:custGeom>
            <a:solidFill>
              <a:srgbClr val="E9EBF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10" name="table 710"/>
          <p:cNvGraphicFramePr>
            <a:graphicFrameLocks noGrp="1"/>
          </p:cNvGraphicFramePr>
          <p:nvPr/>
        </p:nvGraphicFramePr>
        <p:xfrm>
          <a:off x="635482" y="1563116"/>
          <a:ext cx="8140700" cy="4281804"/>
        </p:xfrm>
        <a:graphic>
          <a:graphicData uri="http://schemas.openxmlformats.org/drawingml/2006/table">
            <a:tbl>
              <a:tblPr/>
              <a:tblGrid>
                <a:gridCol w="1289050"/>
                <a:gridCol w="1968500"/>
                <a:gridCol w="1724025"/>
                <a:gridCol w="1809114"/>
                <a:gridCol w="1350010"/>
              </a:tblGrid>
              <a:tr h="8293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557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24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需求分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6045" algn="l" rtl="0" eaLnBrk="0">
                        <a:lnSpc>
                          <a:spcPts val="2925"/>
                        </a:lnSpc>
                      </a:pPr>
                      <a:r>
                        <a:rPr sz="2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类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原始需求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870" algn="l" rtl="0" eaLnBrk="0">
                        <a:lnSpc>
                          <a:spcPct val="93000"/>
                        </a:lnSpc>
                      </a:pPr>
                      <a:r>
                        <a:rPr sz="2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客户价值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842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应用场景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350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24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是否接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8425" algn="l" rtl="0" eaLnBrk="0">
                        <a:lnSpc>
                          <a:spcPts val="2925"/>
                        </a:lnSpc>
                      </a:pPr>
                      <a:r>
                        <a:rPr sz="2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纳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430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P(外观)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79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精巧时尚，简约便携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indent="190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满足客户对审美情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315" algn="l" rtl="0" eaLnBrk="0">
                        <a:lnSpc>
                          <a:spcPct val="74000"/>
                        </a:lnSpc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NA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4300" algn="l" rtl="0" eaLnBrk="0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P</a:t>
                      </a:r>
                      <a:r>
                        <a:rPr sz="12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（电源）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965" indent="63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能自带锂电池，容量要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大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能长时间使用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79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在没有市电的情况下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4300" algn="l" rtl="0" eaLnBrk="0">
                        <a:lnSpc>
                          <a:spcPts val="146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P</a:t>
                      </a:r>
                      <a:r>
                        <a:rPr sz="12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（电源）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能给手机充电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65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代替移动电源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96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手机没电的情况下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477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4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S（3G卡）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330" indent="1270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能支持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3G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上网，兼容主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流上网卡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不挑运营商，可以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94000"/>
                        </a:lnSpc>
                        <a:spcBef>
                          <a:spcPts val="13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随便买卡都能用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4775" indent="-5080" algn="l" rtl="0" eaLnBrk="0">
                        <a:lnSpc>
                          <a:spcPct val="96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选择中意的3G运营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商，包括已有3G卡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4140" algn="l" rtl="0" eaLnBrk="0">
                        <a:lnSpc>
                          <a:spcPts val="146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$</a:t>
                      </a:r>
                      <a:r>
                        <a:rPr sz="12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（功能多）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8425" indent="317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能在不同场景下使用，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省钱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节约客户的钱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965" indent="38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1，在酒店已有网络；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2，在户外；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ts val="1570"/>
                        </a:lnSpc>
                        <a:spcBef>
                          <a:spcPts val="105"/>
                        </a:spcBef>
                      </a:pPr>
                      <a:r>
                        <a:rPr sz="13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3，在家里；</a:t>
                      </a:r>
                      <a:endParaRPr lang="en-US" altLang="en-US" sz="1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665" algn="l" rtl="0" eaLnBrk="0">
                        <a:lnSpc>
                          <a:spcPts val="1460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E</a:t>
                      </a:r>
                      <a:r>
                        <a:rPr sz="1200" kern="0" spc="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（易用性）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33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充电方便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2395" indent="-1460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容易使用，不挑充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电器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4140" indent="-635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在已有充电器的情况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下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2" name="picture 7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523648" y="1197867"/>
            <a:ext cx="569803" cy="4462184"/>
          </a:xfrm>
          <a:prstGeom prst="rect">
            <a:avLst/>
          </a:prstGeom>
        </p:spPr>
      </p:pic>
      <p:pic>
        <p:nvPicPr>
          <p:cNvPr id="714" name="picture 7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90708" y="2881058"/>
            <a:ext cx="1684020" cy="1361947"/>
          </a:xfrm>
          <a:prstGeom prst="rect">
            <a:avLst/>
          </a:prstGeom>
        </p:spPr>
      </p:pic>
      <p:sp>
        <p:nvSpPr>
          <p:cNvPr id="716" name="textbox 716"/>
          <p:cNvSpPr/>
          <p:nvPr/>
        </p:nvSpPr>
        <p:spPr>
          <a:xfrm>
            <a:off x="640029" y="5676544"/>
            <a:ext cx="8303259" cy="280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原始需求按着$APPEALS模型分析，经过充分讨论和确认后，形成的原始需求清单。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718" name="table 718"/>
          <p:cNvGraphicFramePr>
            <a:graphicFrameLocks noGrp="1"/>
          </p:cNvGraphicFramePr>
          <p:nvPr/>
        </p:nvGraphicFramePr>
        <p:xfrm>
          <a:off x="10317480" y="2343911"/>
          <a:ext cx="715644" cy="2729229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15644"/>
              </a:tblGrid>
              <a:tr h="271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1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准确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805" algn="l" rtl="0" eaLnBrk="0">
                        <a:lnSpc>
                          <a:spcPts val="180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理解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解释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过滤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检视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0" name="table 720"/>
          <p:cNvGraphicFramePr>
            <a:graphicFrameLocks noGrp="1"/>
          </p:cNvGraphicFramePr>
          <p:nvPr/>
        </p:nvGraphicFramePr>
        <p:xfrm>
          <a:off x="11041380" y="2343911"/>
          <a:ext cx="700405" cy="273050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00405"/>
              </a:tblGrid>
              <a:tr h="2720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27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3835" algn="l" rtl="0" eaLnBrk="0">
                        <a:lnSpc>
                          <a:spcPts val="179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价值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排序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证实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722" name="textbox 722"/>
          <p:cNvSpPr/>
          <p:nvPr/>
        </p:nvSpPr>
        <p:spPr>
          <a:xfrm>
            <a:off x="521462" y="1122095"/>
            <a:ext cx="7371080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某路由器公司对3G无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线路由器的市场需求进行分析，得到原始需求如下：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724" name="textbox 724"/>
          <p:cNvSpPr/>
          <p:nvPr/>
        </p:nvSpPr>
        <p:spPr>
          <a:xfrm>
            <a:off x="104140" y="231140"/>
            <a:ext cx="4429125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原始需求理解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726" name="table 726"/>
          <p:cNvGraphicFramePr>
            <a:graphicFrameLocks noGrp="1"/>
          </p:cNvGraphicFramePr>
          <p:nvPr/>
        </p:nvGraphicFramePr>
        <p:xfrm>
          <a:off x="10302240" y="1810511"/>
          <a:ext cx="1419859" cy="45085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1419859"/>
              </a:tblGrid>
              <a:tr h="441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695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728" name="textbox 728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2" name="table 732"/>
          <p:cNvGraphicFramePr>
            <a:graphicFrameLocks noGrp="1"/>
          </p:cNvGraphicFramePr>
          <p:nvPr/>
        </p:nvGraphicFramePr>
        <p:xfrm>
          <a:off x="839927" y="1619250"/>
          <a:ext cx="8077200" cy="4067810"/>
        </p:xfrm>
        <a:graphic>
          <a:graphicData uri="http://schemas.openxmlformats.org/drawingml/2006/table">
            <a:tbl>
              <a:tblPr/>
              <a:tblGrid>
                <a:gridCol w="1227455"/>
                <a:gridCol w="1179194"/>
                <a:gridCol w="2565400"/>
                <a:gridCol w="1549400"/>
                <a:gridCol w="1555750"/>
              </a:tblGrid>
              <a:tr h="8293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0650" indent="-1587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初始需</a:t>
                      </a:r>
                      <a:r>
                        <a:rPr sz="2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</a:t>
                      </a:r>
                      <a:r>
                        <a:rPr sz="24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求编号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461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领域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初始需求描述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分析责任</a:t>
                      </a:r>
                      <a:r>
                        <a:rPr sz="2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</a:t>
                      </a:r>
                      <a:r>
                        <a:rPr sz="2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人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indent="444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是否基线</a:t>
                      </a:r>
                      <a:r>
                        <a:rPr sz="2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</a:t>
                      </a:r>
                      <a:r>
                        <a:rPr sz="2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化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665" algn="l" rtl="0" eaLnBrk="0">
                        <a:lnSpc>
                          <a:spcPct val="75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IR-WJ001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外观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93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精巧时尚，简约便携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ct val="94000"/>
                        </a:lnSpc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张三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665" algn="l" rtl="0" eaLnBrk="0">
                        <a:lnSpc>
                          <a:spcPct val="75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IR-DY001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239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电源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88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产品自带锂电池，容量要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大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李四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665" algn="l" rtl="0" eaLnBrk="0">
                        <a:lnSpc>
                          <a:spcPct val="75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IR-DY002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23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电源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能给手机充电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李四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665" algn="l" rtl="0" eaLnBrk="0">
                        <a:lnSpc>
                          <a:spcPct val="75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IR-DY003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2395" algn="l" rtl="0" eaLnBrk="0">
                        <a:lnSpc>
                          <a:spcPct val="95000"/>
                        </a:lnSpc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电源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给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3G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路由器充电方便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李四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665" algn="l" rtl="0" eaLnBrk="0">
                        <a:lnSpc>
                          <a:spcPct val="75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IR-3G001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3G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上网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330" indent="127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能支持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3G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上网，兼容主流上网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卡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350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王五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665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IR-3G002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3G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上网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能在不同场景下使用，省钱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3505"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王五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734" name="textbox 734"/>
          <p:cNvSpPr/>
          <p:nvPr/>
        </p:nvSpPr>
        <p:spPr>
          <a:xfrm>
            <a:off x="104140" y="222885"/>
            <a:ext cx="11617960" cy="5645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7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原始需求初步澄清、理解和归整，确定分析责任人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736" name="picture 7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523648" y="1197867"/>
            <a:ext cx="569803" cy="4462184"/>
          </a:xfrm>
          <a:prstGeom prst="rect">
            <a:avLst/>
          </a:prstGeom>
        </p:spPr>
      </p:pic>
      <p:pic>
        <p:nvPicPr>
          <p:cNvPr id="738" name="picture 7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90708" y="2881058"/>
            <a:ext cx="1684020" cy="1361947"/>
          </a:xfrm>
          <a:prstGeom prst="rect">
            <a:avLst/>
          </a:prstGeom>
        </p:spPr>
      </p:pic>
      <p:sp>
        <p:nvSpPr>
          <p:cNvPr id="740" name="textbox 740"/>
          <p:cNvSpPr/>
          <p:nvPr/>
        </p:nvSpPr>
        <p:spPr>
          <a:xfrm>
            <a:off x="761386" y="956569"/>
            <a:ext cx="9566275" cy="254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原始需求清单经过需求分析组织归整（解释、过滤、检视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形成产品的初始需求，</a:t>
            </a:r>
            <a:r>
              <a:rPr sz="1500" kern="0" spc="4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分配到相应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责任人分析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742" name="table 742"/>
          <p:cNvGraphicFramePr>
            <a:graphicFrameLocks noGrp="1"/>
          </p:cNvGraphicFramePr>
          <p:nvPr/>
        </p:nvGraphicFramePr>
        <p:xfrm>
          <a:off x="10317480" y="2343911"/>
          <a:ext cx="715644" cy="2729229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15644"/>
              </a:tblGrid>
              <a:tr h="271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1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准确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805" algn="l" rtl="0" eaLnBrk="0">
                        <a:lnSpc>
                          <a:spcPts val="180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理解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解释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过滤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检视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4" name="table 744"/>
          <p:cNvGraphicFramePr>
            <a:graphicFrameLocks noGrp="1"/>
          </p:cNvGraphicFramePr>
          <p:nvPr/>
        </p:nvGraphicFramePr>
        <p:xfrm>
          <a:off x="11041380" y="2343911"/>
          <a:ext cx="700405" cy="273050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00405"/>
              </a:tblGrid>
              <a:tr h="2720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27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3835" algn="l" rtl="0" eaLnBrk="0">
                        <a:lnSpc>
                          <a:spcPts val="179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价值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排序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证实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6" name="table 746"/>
          <p:cNvGraphicFramePr>
            <a:graphicFrameLocks noGrp="1"/>
          </p:cNvGraphicFramePr>
          <p:nvPr/>
        </p:nvGraphicFramePr>
        <p:xfrm>
          <a:off x="10302240" y="1810511"/>
          <a:ext cx="1419859" cy="45085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1419859"/>
              </a:tblGrid>
              <a:tr h="441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695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748" name="textbox 748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2" name="table 752"/>
          <p:cNvGraphicFramePr>
            <a:graphicFrameLocks noGrp="1"/>
          </p:cNvGraphicFramePr>
          <p:nvPr/>
        </p:nvGraphicFramePr>
        <p:xfrm>
          <a:off x="814146" y="1781175"/>
          <a:ext cx="8242300" cy="3716654"/>
        </p:xfrm>
        <a:graphic>
          <a:graphicData uri="http://schemas.openxmlformats.org/drawingml/2006/table">
            <a:tbl>
              <a:tblPr/>
              <a:tblGrid>
                <a:gridCol w="887095"/>
                <a:gridCol w="1125855"/>
                <a:gridCol w="1219200"/>
                <a:gridCol w="635000"/>
                <a:gridCol w="3827144"/>
                <a:gridCol w="548005"/>
              </a:tblGrid>
              <a:tr h="4330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96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初始需求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870" algn="l" rtl="0" eaLnBrk="0">
                        <a:lnSpc>
                          <a:spcPts val="1425"/>
                        </a:lnSpc>
                      </a:pPr>
                      <a:r>
                        <a:rPr sz="11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编号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461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初始需求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特性编号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特性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6520" algn="l" rtl="0" eaLnBrk="0">
                        <a:lnSpc>
                          <a:spcPts val="1435"/>
                        </a:lnSpc>
                      </a:pPr>
                      <a:r>
                        <a:rPr sz="1100" kern="0" spc="-10" dirty="0">
                          <a:ln w="401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OWNER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特性描述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基线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440"/>
                        </a:lnSpc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化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0490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IR-WJ001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indent="-317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精巧时尚，简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约便携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SF-IR-WJ0011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33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王凯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外观以纯净白色为主色调，经过高精度的模具工艺和一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流的   表面抛光处理，简约时尚，握感舒适。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2710" algn="l" rtl="0" eaLnBrk="0">
                        <a:lnSpc>
                          <a:spcPct val="74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0490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IR-DY001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790" indent="-254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产品自带锂电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池，容量要大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SF-IR-DY0011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652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李占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94000"/>
                        </a:lnSpc>
                      </a:pPr>
                      <a:r>
                        <a:rPr sz="11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内置5200mAh</a:t>
                      </a: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大容量锂电池，持久供电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2710" algn="l" rtl="0" eaLnBrk="0">
                        <a:lnSpc>
                          <a:spcPct val="74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0490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IR-DY002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能给手机充电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SF-IR-DY0021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652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李占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652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提供1个标准USB接口，   可作为移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动电源给手机充电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2710" algn="l" rtl="0" eaLnBrk="0">
                        <a:lnSpc>
                          <a:spcPct val="74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0490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IR-DY003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315" indent="-10160" algn="l" rtl="0" eaLnBrk="0">
                        <a:lnSpc>
                          <a:spcPct val="98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给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3G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路由器充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电方便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SF-IR-DY0031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652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李占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8425" indent="-190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提供1个Micro USB接口，支持原装充电器、移动电源和手机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充电器等供电方式，使用更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灵活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2710" algn="l" rtl="0" eaLnBrk="0">
                        <a:lnSpc>
                          <a:spcPct val="74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594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0490" algn="l" rtl="0" eaLnBrk="0">
                        <a:lnSpc>
                          <a:spcPct val="75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IR-3G001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8425" indent="635" algn="l" rtl="0" eaLnBrk="0">
                        <a:lnSpc>
                          <a:spcPct val="98000"/>
                        </a:lnSpc>
                      </a:pP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能支持</a:t>
                      </a: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3G</a:t>
                      </a: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上网，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兼容主流上网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卡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ts val="78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SF-IR-3G0011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100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SF-IR-3G0012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ts val="153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SF-IR-3G0013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69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张飞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1,支持中国电信（CDMA200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0）3G上网卡;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695" algn="l" rtl="0" eaLnBrk="0">
                        <a:lnSpc>
                          <a:spcPts val="1395"/>
                        </a:lnSpc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2,中国联通（WC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DMA）3G上网卡；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790" algn="l" rtl="0" eaLnBrk="0">
                        <a:lnSpc>
                          <a:spcPct val="93000"/>
                        </a:lnSpc>
                        <a:spcBef>
                          <a:spcPts val="9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3,中国移动（TD-SCDMA）3G上网卡；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2710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9359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0490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IR-3G002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965" indent="-1905" algn="l" rtl="0" eaLnBrk="0">
                        <a:lnSpc>
                          <a:spcPct val="98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能在不同场景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下使用，省钱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ts val="78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SF-IR-3G0021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100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SF-IR-3G0022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ts val="153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SF-IR-3G0023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关羽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1,酒店环境——AP模式，即插即用，  无需配置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6680" indent="-6985" algn="l" rtl="0" eaLnBrk="0">
                        <a:lnSpc>
                          <a:spcPct val="97000"/>
                        </a:lnSpc>
                        <a:spcBef>
                          <a:spcPts val="7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2,家庭环境——</a:t>
                      </a:r>
                      <a:r>
                        <a:rPr sz="11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Router模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式，  支持笔记本、手机、   Pad等多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台终端以无线方式接入共享网络带宽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330" indent="-2540" algn="l" rtl="0" eaLnBrk="0">
                        <a:lnSpc>
                          <a:spcPct val="98000"/>
                        </a:lnSpc>
                        <a:spcBef>
                          <a:spcPts val="8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3,户外环境——3G模式，轻松化3G为Wi-Fi，即插即用，无  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需配置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2710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754" name="textbox 754"/>
          <p:cNvSpPr/>
          <p:nvPr/>
        </p:nvSpPr>
        <p:spPr>
          <a:xfrm>
            <a:off x="104140" y="231140"/>
            <a:ext cx="6682105" cy="558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0"/>
              </a:spcBef>
            </a:pPr>
            <a:r>
              <a:rPr sz="37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初始需求分析生成系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统特性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756" name="picture 7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523648" y="1197867"/>
            <a:ext cx="569803" cy="4462184"/>
          </a:xfrm>
          <a:prstGeom prst="rect">
            <a:avLst/>
          </a:prstGeom>
        </p:spPr>
      </p:pic>
      <p:pic>
        <p:nvPicPr>
          <p:cNvPr id="758" name="picture 7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90708" y="2881058"/>
            <a:ext cx="1684020" cy="1361947"/>
          </a:xfrm>
          <a:prstGeom prst="rect">
            <a:avLst/>
          </a:prstGeom>
        </p:spPr>
      </p:pic>
      <p:sp>
        <p:nvSpPr>
          <p:cNvPr id="760" name="textbox 760"/>
          <p:cNvSpPr/>
          <p:nvPr/>
        </p:nvSpPr>
        <p:spPr>
          <a:xfrm>
            <a:off x="761994" y="956569"/>
            <a:ext cx="10336530" cy="2603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85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系统特性是产品包的主要卖点，每条特性都是满足客户特定需求的端到端解决方案，</a:t>
            </a:r>
            <a:r>
              <a:rPr sz="1500" kern="0" spc="4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特性具有可测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试可验证的特点。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762" name="table 762"/>
          <p:cNvGraphicFramePr>
            <a:graphicFrameLocks noGrp="1"/>
          </p:cNvGraphicFramePr>
          <p:nvPr/>
        </p:nvGraphicFramePr>
        <p:xfrm>
          <a:off x="10317480" y="2343911"/>
          <a:ext cx="715644" cy="2729229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15644"/>
              </a:tblGrid>
              <a:tr h="271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1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准确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805" algn="l" rtl="0" eaLnBrk="0">
                        <a:lnSpc>
                          <a:spcPts val="180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理解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解释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过滤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检视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4" name="table 764"/>
          <p:cNvGraphicFramePr>
            <a:graphicFrameLocks noGrp="1"/>
          </p:cNvGraphicFramePr>
          <p:nvPr/>
        </p:nvGraphicFramePr>
        <p:xfrm>
          <a:off x="11041380" y="2343911"/>
          <a:ext cx="700405" cy="273050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00405"/>
              </a:tblGrid>
              <a:tr h="2720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27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3835" algn="l" rtl="0" eaLnBrk="0">
                        <a:lnSpc>
                          <a:spcPts val="179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价值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排序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证实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766" name="textbox 766"/>
          <p:cNvSpPr/>
          <p:nvPr/>
        </p:nvSpPr>
        <p:spPr>
          <a:xfrm>
            <a:off x="793896" y="1200162"/>
            <a:ext cx="4217034" cy="254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11125" algn="l" rtl="0" eaLnBrk="0">
              <a:lnSpc>
                <a:spcPct val="100000"/>
              </a:lnSpc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（不可测试，不可验证，如何验证你的卖点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？）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768" name="table 768"/>
          <p:cNvGraphicFramePr>
            <a:graphicFrameLocks noGrp="1"/>
          </p:cNvGraphicFramePr>
          <p:nvPr/>
        </p:nvGraphicFramePr>
        <p:xfrm>
          <a:off x="10302240" y="1810511"/>
          <a:ext cx="1419859" cy="45085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1419859"/>
              </a:tblGrid>
              <a:tr h="441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695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770" name="textbox 770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4" name="table 774"/>
          <p:cNvGraphicFramePr>
            <a:graphicFrameLocks noGrp="1"/>
          </p:cNvGraphicFramePr>
          <p:nvPr/>
        </p:nvGraphicFramePr>
        <p:xfrm>
          <a:off x="409955" y="1213104"/>
          <a:ext cx="3326765" cy="1796415"/>
        </p:xfrm>
        <a:graphic>
          <a:graphicData uri="http://schemas.openxmlformats.org/drawingml/2006/table">
            <a:tbl>
              <a:tblPr/>
              <a:tblGrid>
                <a:gridCol w="3326765"/>
              </a:tblGrid>
              <a:tr h="17900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76" name="picture 7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19100" y="1222247"/>
            <a:ext cx="3308603" cy="1778508"/>
          </a:xfrm>
          <a:prstGeom prst="rect">
            <a:avLst/>
          </a:prstGeom>
        </p:spPr>
      </p:pic>
      <p:graphicFrame>
        <p:nvGraphicFramePr>
          <p:cNvPr id="778" name="table 778"/>
          <p:cNvGraphicFramePr>
            <a:graphicFrameLocks noGrp="1"/>
          </p:cNvGraphicFramePr>
          <p:nvPr/>
        </p:nvGraphicFramePr>
        <p:xfrm>
          <a:off x="6790944" y="1213104"/>
          <a:ext cx="3265805" cy="1796415"/>
        </p:xfrm>
        <a:graphic>
          <a:graphicData uri="http://schemas.openxmlformats.org/drawingml/2006/table">
            <a:tbl>
              <a:tblPr/>
              <a:tblGrid>
                <a:gridCol w="3265805"/>
              </a:tblGrid>
              <a:tr h="17900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80" name="picture 7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00088" y="1222247"/>
            <a:ext cx="3247644" cy="1778508"/>
          </a:xfrm>
          <a:prstGeom prst="rect">
            <a:avLst/>
          </a:prstGeom>
        </p:spPr>
      </p:pic>
      <p:graphicFrame>
        <p:nvGraphicFramePr>
          <p:cNvPr id="782" name="table 782"/>
          <p:cNvGraphicFramePr>
            <a:graphicFrameLocks noGrp="1"/>
          </p:cNvGraphicFramePr>
          <p:nvPr/>
        </p:nvGraphicFramePr>
        <p:xfrm>
          <a:off x="409955" y="3226308"/>
          <a:ext cx="3340100" cy="1709420"/>
        </p:xfrm>
        <a:graphic>
          <a:graphicData uri="http://schemas.openxmlformats.org/drawingml/2006/table">
            <a:tbl>
              <a:tblPr/>
              <a:tblGrid>
                <a:gridCol w="3340100"/>
              </a:tblGrid>
              <a:tr h="1703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84" name="picture 7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9100" y="3235452"/>
            <a:ext cx="3322320" cy="1691639"/>
          </a:xfrm>
          <a:prstGeom prst="rect">
            <a:avLst/>
          </a:prstGeom>
        </p:spPr>
      </p:pic>
      <p:graphicFrame>
        <p:nvGraphicFramePr>
          <p:cNvPr id="786" name="table 786"/>
          <p:cNvGraphicFramePr>
            <a:graphicFrameLocks noGrp="1"/>
          </p:cNvGraphicFramePr>
          <p:nvPr/>
        </p:nvGraphicFramePr>
        <p:xfrm>
          <a:off x="3863340" y="1213104"/>
          <a:ext cx="2800984" cy="1796415"/>
        </p:xfrm>
        <a:graphic>
          <a:graphicData uri="http://schemas.openxmlformats.org/drawingml/2006/table">
            <a:tbl>
              <a:tblPr/>
              <a:tblGrid>
                <a:gridCol w="2800984"/>
              </a:tblGrid>
              <a:tr h="17900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88" name="picture 7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872483" y="1222247"/>
            <a:ext cx="2782823" cy="1778508"/>
          </a:xfrm>
          <a:prstGeom prst="rect">
            <a:avLst/>
          </a:prstGeom>
        </p:spPr>
      </p:pic>
      <p:graphicFrame>
        <p:nvGraphicFramePr>
          <p:cNvPr id="790" name="table 790"/>
          <p:cNvGraphicFramePr>
            <a:graphicFrameLocks noGrp="1"/>
          </p:cNvGraphicFramePr>
          <p:nvPr/>
        </p:nvGraphicFramePr>
        <p:xfrm>
          <a:off x="6790944" y="3244596"/>
          <a:ext cx="2800984" cy="1673225"/>
        </p:xfrm>
        <a:graphic>
          <a:graphicData uri="http://schemas.openxmlformats.org/drawingml/2006/table">
            <a:tbl>
              <a:tblPr/>
              <a:tblGrid>
                <a:gridCol w="2800984"/>
              </a:tblGrid>
              <a:tr h="1666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92" name="table 792"/>
          <p:cNvGraphicFramePr>
            <a:graphicFrameLocks noGrp="1"/>
          </p:cNvGraphicFramePr>
          <p:nvPr/>
        </p:nvGraphicFramePr>
        <p:xfrm>
          <a:off x="3863340" y="3226308"/>
          <a:ext cx="2800984" cy="1665604"/>
        </p:xfrm>
        <a:graphic>
          <a:graphicData uri="http://schemas.openxmlformats.org/drawingml/2006/table">
            <a:tbl>
              <a:tblPr/>
              <a:tblGrid>
                <a:gridCol w="2800984"/>
              </a:tblGrid>
              <a:tr h="16592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94" name="picture 7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800088" y="3253740"/>
            <a:ext cx="2782823" cy="1655063"/>
          </a:xfrm>
          <a:prstGeom prst="rect">
            <a:avLst/>
          </a:prstGeom>
        </p:spPr>
      </p:pic>
      <p:pic>
        <p:nvPicPr>
          <p:cNvPr id="796" name="picture 7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872483" y="3235452"/>
            <a:ext cx="2782823" cy="1647443"/>
          </a:xfrm>
          <a:prstGeom prst="rect">
            <a:avLst/>
          </a:prstGeom>
        </p:spPr>
      </p:pic>
      <p:graphicFrame>
        <p:nvGraphicFramePr>
          <p:cNvPr id="798" name="table 798"/>
          <p:cNvGraphicFramePr>
            <a:graphicFrameLocks noGrp="1"/>
          </p:cNvGraphicFramePr>
          <p:nvPr/>
        </p:nvGraphicFramePr>
        <p:xfrm>
          <a:off x="9761220" y="3244596"/>
          <a:ext cx="2136140" cy="1673225"/>
        </p:xfrm>
        <a:graphic>
          <a:graphicData uri="http://schemas.openxmlformats.org/drawingml/2006/table">
            <a:tbl>
              <a:tblPr/>
              <a:tblGrid>
                <a:gridCol w="2136140"/>
              </a:tblGrid>
              <a:tr h="1666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00" name="picture 8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770364" y="3253740"/>
            <a:ext cx="2118359" cy="1655063"/>
          </a:xfrm>
          <a:prstGeom prst="rect">
            <a:avLst/>
          </a:prstGeom>
        </p:spPr>
      </p:pic>
      <p:sp>
        <p:nvSpPr>
          <p:cNvPr id="802" name="textbox 802"/>
          <p:cNvSpPr/>
          <p:nvPr/>
        </p:nvSpPr>
        <p:spPr>
          <a:xfrm>
            <a:off x="104140" y="231140"/>
            <a:ext cx="5545455" cy="5562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6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以特性作为卖点案例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804" name="textbox 80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textbox 808"/>
          <p:cNvSpPr/>
          <p:nvPr/>
        </p:nvSpPr>
        <p:spPr>
          <a:xfrm>
            <a:off x="3705282" y="2941150"/>
            <a:ext cx="5795645" cy="16148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800" kern="0" spc="0" dirty="0">
                <a:ln w="654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简洁明了的要求描述,指明方向、明确原则、聚焦重要</a:t>
            </a:r>
            <a:r>
              <a:rPr sz="1800" kern="0" spc="-10" dirty="0">
                <a:ln w="654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目标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6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860"/>
              </a:lnSpc>
              <a:spcBef>
                <a:spcPts val="455"/>
              </a:spcBef>
            </a:pPr>
            <a:r>
              <a:rPr sz="1500" kern="0" spc="100" dirty="0">
                <a:ln w="58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分解的定量和定性具体</a:t>
            </a:r>
            <a:r>
              <a:rPr sz="1500" kern="0" spc="90" dirty="0">
                <a:ln w="58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要求,来支撑质量目标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7780" algn="l" rtl="0" eaLnBrk="0">
              <a:lnSpc>
                <a:spcPct val="100000"/>
              </a:lnSpc>
              <a:spcBef>
                <a:spcPts val="38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详细定义(内外部)客户可感知、可验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收的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DFx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要求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7780" algn="l" rtl="0" eaLnBrk="0">
              <a:lnSpc>
                <a:spcPts val="1855"/>
              </a:lnSpc>
              <a:spcBef>
                <a:spcPts val="12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树立比较基准和标杆,能比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较当前差距和改进效果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7780" algn="l" rtl="0" eaLnBrk="0">
              <a:lnSpc>
                <a:spcPts val="1855"/>
              </a:lnSpc>
              <a:spcBef>
                <a:spcPts val="6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定义标准分级,牵引产品逐步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改进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810" name="textbox 810"/>
          <p:cNvSpPr/>
          <p:nvPr/>
        </p:nvSpPr>
        <p:spPr>
          <a:xfrm>
            <a:off x="2913240" y="1158682"/>
            <a:ext cx="6166484" cy="10902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041525" algn="l" rtl="0" eaLnBrk="0">
              <a:lnSpc>
                <a:spcPts val="400"/>
              </a:lnSpc>
            </a:pPr>
            <a:r>
              <a:rPr sz="300" kern="0" spc="2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,</a:t>
            </a:r>
            <a:endParaRPr lang="en-US" altLang="en-US" sz="3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5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ts val="1865"/>
              </a:lnSpc>
              <a:spcBef>
                <a:spcPts val="455"/>
              </a:spcBef>
            </a:pPr>
            <a:r>
              <a:rPr sz="1500" kern="0" spc="90" dirty="0">
                <a:ln w="58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设计需求基线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、设计规范/指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748030" algn="l" rtl="0" eaLnBrk="0">
              <a:lnSpc>
                <a:spcPts val="1870"/>
              </a:lnSpc>
              <a:spcBef>
                <a:spcPts val="55"/>
              </a:spcBef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DFX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作了详细的要求和规定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45"/>
              </a:spcBef>
            </a:pPr>
            <a:r>
              <a:rPr sz="1500" kern="0" spc="90" dirty="0">
                <a:ln w="5791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组织、责任人,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并承担</a:t>
            </a:r>
            <a:r>
              <a:rPr sz="1500" kern="0" spc="90" dirty="0">
                <a:ln w="5791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竞争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目标(和对手比)和持续改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进目标(和自己比)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812" name="textbox 812"/>
          <p:cNvSpPr/>
          <p:nvPr/>
        </p:nvSpPr>
        <p:spPr>
          <a:xfrm>
            <a:off x="715758" y="1019230"/>
            <a:ext cx="8441055" cy="5067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13970" algn="l" rtl="0" eaLnBrk="0">
              <a:lnSpc>
                <a:spcPct val="105000"/>
              </a:lnSpc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DFX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是产品需要实现的除功能外的各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种质量属性 如可靠性、可服务性、可制造/供应性、可行销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性、节能减排等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814" name="textbox 814"/>
          <p:cNvSpPr/>
          <p:nvPr/>
        </p:nvSpPr>
        <p:spPr>
          <a:xfrm>
            <a:off x="104140" y="231140"/>
            <a:ext cx="8426450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非功能性需求收集方法</a:t>
            </a:r>
            <a:r>
              <a:rPr sz="3700" kern="0" spc="-6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---DFX分</a:t>
            </a: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析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816" name="textbox 816"/>
          <p:cNvSpPr/>
          <p:nvPr/>
        </p:nvSpPr>
        <p:spPr>
          <a:xfrm>
            <a:off x="717379" y="1506663"/>
            <a:ext cx="5793740" cy="5060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12065" algn="l" rtl="0" eaLnBrk="0">
              <a:lnSpc>
                <a:spcPct val="105000"/>
              </a:lnSpc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DFx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是产品包的重要组成部分。公司从质量目标、质量属性标准、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南/设计案例等方面着手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，对各类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818" name="rect"/>
          <p:cNvSpPr/>
          <p:nvPr/>
        </p:nvSpPr>
        <p:spPr>
          <a:xfrm>
            <a:off x="2692899" y="4610100"/>
            <a:ext cx="8580262" cy="28702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2" name="group 62"/>
          <p:cNvGrpSpPr/>
          <p:nvPr/>
        </p:nvGrpSpPr>
        <p:grpSpPr>
          <a:xfrm rot="21600000">
            <a:off x="1527047" y="2737103"/>
            <a:ext cx="1667255" cy="643128"/>
            <a:chOff x="0" y="0"/>
            <a:chExt cx="1667255" cy="643128"/>
          </a:xfrm>
        </p:grpSpPr>
        <p:grpSp>
          <p:nvGrpSpPr>
            <p:cNvPr id="64" name="group 64"/>
            <p:cNvGrpSpPr/>
            <p:nvPr/>
          </p:nvGrpSpPr>
          <p:grpSpPr>
            <a:xfrm rot="21600000">
              <a:off x="0" y="0"/>
              <a:ext cx="1667255" cy="643128"/>
              <a:chOff x="0" y="0"/>
              <a:chExt cx="1667255" cy="643128"/>
            </a:xfrm>
          </p:grpSpPr>
          <p:sp>
            <p:nvSpPr>
              <p:cNvPr id="820" name="path"/>
              <p:cNvSpPr/>
              <p:nvPr/>
            </p:nvSpPr>
            <p:spPr>
              <a:xfrm>
                <a:off x="6096" y="6096"/>
                <a:ext cx="1655064" cy="630935"/>
              </a:xfrm>
              <a:custGeom>
                <a:avLst/>
                <a:gdLst/>
                <a:ahLst/>
                <a:cxnLst/>
                <a:rect l="0" t="0" r="0" b="0"/>
                <a:pathLst>
                  <a:path w="2606" h="993">
                    <a:moveTo>
                      <a:pt x="0" y="496"/>
                    </a:moveTo>
                    <a:cubicBezTo>
                      <a:pt x="0" y="222"/>
                      <a:pt x="583" y="0"/>
                      <a:pt x="1303" y="0"/>
                    </a:cubicBezTo>
                    <a:cubicBezTo>
                      <a:pt x="2023" y="0"/>
                      <a:pt x="2606" y="222"/>
                      <a:pt x="2606" y="496"/>
                    </a:cubicBezTo>
                    <a:cubicBezTo>
                      <a:pt x="2606" y="771"/>
                      <a:pt x="2023" y="993"/>
                      <a:pt x="1303" y="993"/>
                    </a:cubicBezTo>
                    <a:cubicBezTo>
                      <a:pt x="583" y="993"/>
                      <a:pt x="0" y="771"/>
                      <a:pt x="0" y="496"/>
                    </a:cubicBezTo>
                  </a:path>
                </a:pathLst>
              </a:custGeom>
              <a:solidFill>
                <a:srgbClr val="4472C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2" name="path"/>
              <p:cNvSpPr/>
              <p:nvPr/>
            </p:nvSpPr>
            <p:spPr>
              <a:xfrm>
                <a:off x="0" y="0"/>
                <a:ext cx="1667255" cy="643128"/>
              </a:xfrm>
              <a:custGeom>
                <a:avLst/>
                <a:gdLst/>
                <a:ahLst/>
                <a:cxnLst/>
                <a:rect l="0" t="0" r="0" b="0"/>
                <a:pathLst>
                  <a:path w="2625" h="1012">
                    <a:moveTo>
                      <a:pt x="9" y="506"/>
                    </a:moveTo>
                    <a:cubicBezTo>
                      <a:pt x="9" y="232"/>
                      <a:pt x="593" y="9"/>
                      <a:pt x="1312" y="9"/>
                    </a:cubicBezTo>
                    <a:cubicBezTo>
                      <a:pt x="2032" y="9"/>
                      <a:pt x="2616" y="232"/>
                      <a:pt x="2616" y="506"/>
                    </a:cubicBezTo>
                    <a:cubicBezTo>
                      <a:pt x="2616" y="780"/>
                      <a:pt x="2032" y="1003"/>
                      <a:pt x="1312" y="1003"/>
                    </a:cubicBezTo>
                    <a:cubicBezTo>
                      <a:pt x="593" y="1003"/>
                      <a:pt x="9" y="780"/>
                      <a:pt x="9" y="506"/>
                    </a:cubicBezTo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4" name="textbox 824"/>
            <p:cNvSpPr/>
            <p:nvPr/>
          </p:nvSpPr>
          <p:spPr>
            <a:xfrm>
              <a:off x="-12700" y="-12700"/>
              <a:ext cx="1692910" cy="6896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96875" algn="l" rtl="0" eaLnBrk="0">
                <a:lnSpc>
                  <a:spcPct val="98000"/>
                </a:lnSpc>
              </a:pPr>
              <a:r>
                <a:rPr sz="1400" kern="0" spc="0" dirty="0">
                  <a:ln w="5092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质量目标</a:t>
              </a:r>
              <a:endParaRPr lang="en-US" altLang="en-US" sz="14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826" name="rect"/>
          <p:cNvSpPr/>
          <p:nvPr/>
        </p:nvSpPr>
        <p:spPr>
          <a:xfrm>
            <a:off x="2692907" y="3326892"/>
            <a:ext cx="8458200" cy="6095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28" name="rect"/>
          <p:cNvSpPr/>
          <p:nvPr/>
        </p:nvSpPr>
        <p:spPr>
          <a:xfrm>
            <a:off x="2478016" y="5530596"/>
            <a:ext cx="8580262" cy="28701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30" name="picture 8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523648" y="1197867"/>
            <a:ext cx="569803" cy="4462184"/>
          </a:xfrm>
          <a:prstGeom prst="rect">
            <a:avLst/>
          </a:prstGeom>
        </p:spPr>
      </p:pic>
      <p:graphicFrame>
        <p:nvGraphicFramePr>
          <p:cNvPr id="832" name="table 832"/>
          <p:cNvGraphicFramePr>
            <a:graphicFrameLocks noGrp="1"/>
          </p:cNvGraphicFramePr>
          <p:nvPr/>
        </p:nvGraphicFramePr>
        <p:xfrm>
          <a:off x="10317480" y="2343911"/>
          <a:ext cx="715644" cy="2729229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15644"/>
              </a:tblGrid>
              <a:tr h="271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1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准确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805" algn="l" rtl="0" eaLnBrk="0">
                        <a:lnSpc>
                          <a:spcPts val="180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理解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解释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过滤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检视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4" name="table 834"/>
          <p:cNvGraphicFramePr>
            <a:graphicFrameLocks noGrp="1"/>
          </p:cNvGraphicFramePr>
          <p:nvPr/>
        </p:nvGraphicFramePr>
        <p:xfrm>
          <a:off x="11041380" y="2343911"/>
          <a:ext cx="700405" cy="273050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00405"/>
              </a:tblGrid>
              <a:tr h="2720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27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3835" algn="l" rtl="0" eaLnBrk="0">
                        <a:lnSpc>
                          <a:spcPts val="179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价值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排序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证实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836" name="textbox 836"/>
          <p:cNvSpPr/>
          <p:nvPr/>
        </p:nvSpPr>
        <p:spPr>
          <a:xfrm>
            <a:off x="3705047" y="5013147"/>
            <a:ext cx="4825365" cy="2946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800" kern="0" spc="0" dirty="0">
                <a:ln w="652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从设计角度设计和分解质量目标和质量属性</a:t>
            </a:r>
            <a:r>
              <a:rPr sz="1800" kern="0" spc="-10" dirty="0">
                <a:ln w="652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标准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66" name="group 66"/>
          <p:cNvGrpSpPr/>
          <p:nvPr/>
        </p:nvGrpSpPr>
        <p:grpSpPr>
          <a:xfrm rot="21600000">
            <a:off x="1527047" y="5591555"/>
            <a:ext cx="1667255" cy="644651"/>
            <a:chOff x="0" y="0"/>
            <a:chExt cx="1667255" cy="644651"/>
          </a:xfrm>
        </p:grpSpPr>
        <p:grpSp>
          <p:nvGrpSpPr>
            <p:cNvPr id="68" name="group 68"/>
            <p:cNvGrpSpPr/>
            <p:nvPr/>
          </p:nvGrpSpPr>
          <p:grpSpPr>
            <a:xfrm rot="21600000">
              <a:off x="0" y="0"/>
              <a:ext cx="1667255" cy="644651"/>
              <a:chOff x="0" y="0"/>
              <a:chExt cx="1667255" cy="644651"/>
            </a:xfrm>
          </p:grpSpPr>
          <p:sp>
            <p:nvSpPr>
              <p:cNvPr id="838" name="path"/>
              <p:cNvSpPr/>
              <p:nvPr/>
            </p:nvSpPr>
            <p:spPr>
              <a:xfrm>
                <a:off x="6096" y="6095"/>
                <a:ext cx="1655064" cy="632460"/>
              </a:xfrm>
              <a:custGeom>
                <a:avLst/>
                <a:gdLst/>
                <a:ahLst/>
                <a:cxnLst/>
                <a:rect l="0" t="0" r="0" b="0"/>
                <a:pathLst>
                  <a:path w="2606" h="996">
                    <a:moveTo>
                      <a:pt x="0" y="498"/>
                    </a:moveTo>
                    <a:cubicBezTo>
                      <a:pt x="0" y="222"/>
                      <a:pt x="583" y="0"/>
                      <a:pt x="1303" y="0"/>
                    </a:cubicBezTo>
                    <a:cubicBezTo>
                      <a:pt x="2023" y="0"/>
                      <a:pt x="2606" y="222"/>
                      <a:pt x="2606" y="498"/>
                    </a:cubicBezTo>
                    <a:cubicBezTo>
                      <a:pt x="2606" y="773"/>
                      <a:pt x="2023" y="996"/>
                      <a:pt x="1303" y="996"/>
                    </a:cubicBezTo>
                    <a:cubicBezTo>
                      <a:pt x="583" y="996"/>
                      <a:pt x="0" y="773"/>
                      <a:pt x="0" y="498"/>
                    </a:cubicBezTo>
                  </a:path>
                </a:pathLst>
              </a:custGeom>
              <a:solidFill>
                <a:srgbClr val="4472C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0" name="path"/>
              <p:cNvSpPr/>
              <p:nvPr/>
            </p:nvSpPr>
            <p:spPr>
              <a:xfrm>
                <a:off x="0" y="0"/>
                <a:ext cx="1667255" cy="644651"/>
              </a:xfrm>
              <a:custGeom>
                <a:avLst/>
                <a:gdLst/>
                <a:ahLst/>
                <a:cxnLst/>
                <a:rect l="0" t="0" r="0" b="0"/>
                <a:pathLst>
                  <a:path w="2625" h="1015">
                    <a:moveTo>
                      <a:pt x="9" y="507"/>
                    </a:moveTo>
                    <a:cubicBezTo>
                      <a:pt x="9" y="232"/>
                      <a:pt x="593" y="9"/>
                      <a:pt x="1312" y="9"/>
                    </a:cubicBezTo>
                    <a:cubicBezTo>
                      <a:pt x="2032" y="9"/>
                      <a:pt x="2616" y="232"/>
                      <a:pt x="2616" y="507"/>
                    </a:cubicBezTo>
                    <a:cubicBezTo>
                      <a:pt x="2616" y="782"/>
                      <a:pt x="2032" y="1005"/>
                      <a:pt x="1312" y="1005"/>
                    </a:cubicBezTo>
                    <a:cubicBezTo>
                      <a:pt x="593" y="1005"/>
                      <a:pt x="9" y="782"/>
                      <a:pt x="9" y="507"/>
                    </a:cubicBezTo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2" name="textbox 842"/>
            <p:cNvSpPr/>
            <p:nvPr/>
          </p:nvSpPr>
          <p:spPr>
            <a:xfrm>
              <a:off x="-12700" y="-12700"/>
              <a:ext cx="1692910" cy="68834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60680" algn="l" rtl="0" eaLnBrk="0">
                <a:lnSpc>
                  <a:spcPct val="88000"/>
                </a:lnSpc>
              </a:pPr>
              <a:r>
                <a:rPr sz="1200" kern="0" spc="0" dirty="0">
                  <a:ln w="4356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设计规范/指南</a:t>
              </a:r>
              <a:endParaRPr lang="en-US" altLang="en-US" sz="12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543560" algn="l" rtl="0" eaLnBrk="0">
                <a:lnSpc>
                  <a:spcPts val="1580"/>
                </a:lnSpc>
              </a:pPr>
              <a:r>
                <a:rPr sz="1200" kern="0" spc="-10" dirty="0">
                  <a:ln w="4356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设计案例</a:t>
              </a:r>
              <a:endParaRPr lang="en-US" altLang="en-US" sz="12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 rot="21600000">
            <a:off x="1527047" y="4741164"/>
            <a:ext cx="1667255" cy="643127"/>
            <a:chOff x="0" y="0"/>
            <a:chExt cx="1667255" cy="643127"/>
          </a:xfrm>
        </p:grpSpPr>
        <p:grpSp>
          <p:nvGrpSpPr>
            <p:cNvPr id="72" name="group 72"/>
            <p:cNvGrpSpPr/>
            <p:nvPr/>
          </p:nvGrpSpPr>
          <p:grpSpPr>
            <a:xfrm rot="21600000">
              <a:off x="0" y="0"/>
              <a:ext cx="1667255" cy="643127"/>
              <a:chOff x="0" y="0"/>
              <a:chExt cx="1667255" cy="643127"/>
            </a:xfrm>
          </p:grpSpPr>
          <p:sp>
            <p:nvSpPr>
              <p:cNvPr id="844" name="path"/>
              <p:cNvSpPr/>
              <p:nvPr/>
            </p:nvSpPr>
            <p:spPr>
              <a:xfrm>
                <a:off x="6096" y="6095"/>
                <a:ext cx="1655064" cy="630935"/>
              </a:xfrm>
              <a:custGeom>
                <a:avLst/>
                <a:gdLst/>
                <a:ahLst/>
                <a:cxnLst/>
                <a:rect l="0" t="0" r="0" b="0"/>
                <a:pathLst>
                  <a:path w="2606" h="993">
                    <a:moveTo>
                      <a:pt x="0" y="496"/>
                    </a:moveTo>
                    <a:cubicBezTo>
                      <a:pt x="0" y="222"/>
                      <a:pt x="583" y="0"/>
                      <a:pt x="1303" y="0"/>
                    </a:cubicBezTo>
                    <a:cubicBezTo>
                      <a:pt x="2023" y="0"/>
                      <a:pt x="2606" y="222"/>
                      <a:pt x="2606" y="496"/>
                    </a:cubicBezTo>
                    <a:cubicBezTo>
                      <a:pt x="2606" y="771"/>
                      <a:pt x="2023" y="993"/>
                      <a:pt x="1303" y="993"/>
                    </a:cubicBezTo>
                    <a:cubicBezTo>
                      <a:pt x="583" y="993"/>
                      <a:pt x="0" y="771"/>
                      <a:pt x="0" y="496"/>
                    </a:cubicBezTo>
                  </a:path>
                </a:pathLst>
              </a:custGeom>
              <a:solidFill>
                <a:srgbClr val="4472C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6" name="path"/>
              <p:cNvSpPr/>
              <p:nvPr/>
            </p:nvSpPr>
            <p:spPr>
              <a:xfrm>
                <a:off x="0" y="0"/>
                <a:ext cx="1667255" cy="643127"/>
              </a:xfrm>
              <a:custGeom>
                <a:avLst/>
                <a:gdLst/>
                <a:ahLst/>
                <a:cxnLst/>
                <a:rect l="0" t="0" r="0" b="0"/>
                <a:pathLst>
                  <a:path w="2625" h="1012">
                    <a:moveTo>
                      <a:pt x="9" y="506"/>
                    </a:moveTo>
                    <a:cubicBezTo>
                      <a:pt x="9" y="231"/>
                      <a:pt x="593" y="9"/>
                      <a:pt x="1312" y="9"/>
                    </a:cubicBezTo>
                    <a:cubicBezTo>
                      <a:pt x="2032" y="9"/>
                      <a:pt x="2616" y="231"/>
                      <a:pt x="2616" y="506"/>
                    </a:cubicBezTo>
                    <a:cubicBezTo>
                      <a:pt x="2616" y="780"/>
                      <a:pt x="2032" y="1003"/>
                      <a:pt x="1312" y="1003"/>
                    </a:cubicBezTo>
                    <a:cubicBezTo>
                      <a:pt x="593" y="1003"/>
                      <a:pt x="9" y="780"/>
                      <a:pt x="9" y="506"/>
                    </a:cubicBezTo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8" name="textbox 848"/>
            <p:cNvSpPr/>
            <p:nvPr/>
          </p:nvSpPr>
          <p:spPr>
            <a:xfrm>
              <a:off x="-12700" y="-12700"/>
              <a:ext cx="1692910" cy="6915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41021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1400" kern="0" spc="-10" dirty="0">
                  <a:ln w="5092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设计需求基</a:t>
              </a:r>
              <a:endParaRPr lang="en-US" altLang="en-US" sz="14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765175" algn="l" rtl="0" eaLnBrk="0">
                <a:lnSpc>
                  <a:spcPts val="1855"/>
                </a:lnSpc>
              </a:pPr>
              <a:r>
                <a:rPr sz="1400" kern="0" spc="-10" dirty="0">
                  <a:ln w="5092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线</a:t>
              </a:r>
              <a:endParaRPr lang="en-US" altLang="en-US" sz="14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 rot="21600000">
            <a:off x="1527047" y="3779520"/>
            <a:ext cx="1667255" cy="643127"/>
            <a:chOff x="0" y="0"/>
            <a:chExt cx="1667255" cy="643127"/>
          </a:xfrm>
        </p:grpSpPr>
        <p:grpSp>
          <p:nvGrpSpPr>
            <p:cNvPr id="76" name="group 76"/>
            <p:cNvGrpSpPr/>
            <p:nvPr/>
          </p:nvGrpSpPr>
          <p:grpSpPr>
            <a:xfrm rot="21600000">
              <a:off x="0" y="0"/>
              <a:ext cx="1667255" cy="643127"/>
              <a:chOff x="0" y="0"/>
              <a:chExt cx="1667255" cy="643127"/>
            </a:xfrm>
          </p:grpSpPr>
          <p:sp>
            <p:nvSpPr>
              <p:cNvPr id="850" name="path"/>
              <p:cNvSpPr/>
              <p:nvPr/>
            </p:nvSpPr>
            <p:spPr>
              <a:xfrm>
                <a:off x="6096" y="6095"/>
                <a:ext cx="1655064" cy="630935"/>
              </a:xfrm>
              <a:custGeom>
                <a:avLst/>
                <a:gdLst/>
                <a:ahLst/>
                <a:cxnLst/>
                <a:rect l="0" t="0" r="0" b="0"/>
                <a:pathLst>
                  <a:path w="2606" h="993">
                    <a:moveTo>
                      <a:pt x="0" y="496"/>
                    </a:moveTo>
                    <a:cubicBezTo>
                      <a:pt x="0" y="222"/>
                      <a:pt x="583" y="0"/>
                      <a:pt x="1303" y="0"/>
                    </a:cubicBezTo>
                    <a:cubicBezTo>
                      <a:pt x="2023" y="0"/>
                      <a:pt x="2606" y="222"/>
                      <a:pt x="2606" y="496"/>
                    </a:cubicBezTo>
                    <a:cubicBezTo>
                      <a:pt x="2606" y="771"/>
                      <a:pt x="2023" y="993"/>
                      <a:pt x="1303" y="993"/>
                    </a:cubicBezTo>
                    <a:cubicBezTo>
                      <a:pt x="583" y="993"/>
                      <a:pt x="0" y="771"/>
                      <a:pt x="0" y="496"/>
                    </a:cubicBezTo>
                  </a:path>
                </a:pathLst>
              </a:custGeom>
              <a:solidFill>
                <a:srgbClr val="4472C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2" name="path"/>
              <p:cNvSpPr/>
              <p:nvPr/>
            </p:nvSpPr>
            <p:spPr>
              <a:xfrm>
                <a:off x="0" y="0"/>
                <a:ext cx="1667255" cy="643127"/>
              </a:xfrm>
              <a:custGeom>
                <a:avLst/>
                <a:gdLst/>
                <a:ahLst/>
                <a:cxnLst/>
                <a:rect l="0" t="0" r="0" b="0"/>
                <a:pathLst>
                  <a:path w="2625" h="1012">
                    <a:moveTo>
                      <a:pt x="9" y="506"/>
                    </a:moveTo>
                    <a:cubicBezTo>
                      <a:pt x="9" y="231"/>
                      <a:pt x="593" y="9"/>
                      <a:pt x="1312" y="9"/>
                    </a:cubicBezTo>
                    <a:cubicBezTo>
                      <a:pt x="2032" y="9"/>
                      <a:pt x="2616" y="231"/>
                      <a:pt x="2616" y="506"/>
                    </a:cubicBezTo>
                    <a:cubicBezTo>
                      <a:pt x="2616" y="780"/>
                      <a:pt x="2032" y="1003"/>
                      <a:pt x="1312" y="1003"/>
                    </a:cubicBezTo>
                    <a:cubicBezTo>
                      <a:pt x="593" y="1003"/>
                      <a:pt x="9" y="780"/>
                      <a:pt x="9" y="506"/>
                    </a:cubicBezTo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4" name="textbox 854"/>
            <p:cNvSpPr/>
            <p:nvPr/>
          </p:nvSpPr>
          <p:spPr>
            <a:xfrm>
              <a:off x="-12700" y="-12700"/>
              <a:ext cx="1692910" cy="6902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408305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1400" kern="0" spc="0" dirty="0">
                  <a:ln w="5092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质量属性标</a:t>
              </a:r>
              <a:endParaRPr lang="en-US" altLang="en-US" sz="14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769620" algn="l" rtl="0" eaLnBrk="0">
                <a:lnSpc>
                  <a:spcPts val="1845"/>
                </a:lnSpc>
              </a:pPr>
              <a:r>
                <a:rPr sz="1400" kern="0" spc="-10" dirty="0">
                  <a:ln w="5092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准</a:t>
              </a:r>
              <a:endParaRPr lang="en-US" altLang="en-US" sz="14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856" name="textbox 856"/>
          <p:cNvSpPr/>
          <p:nvPr/>
        </p:nvSpPr>
        <p:spPr>
          <a:xfrm>
            <a:off x="3706427" y="5794712"/>
            <a:ext cx="4366895" cy="2940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800" kern="0" spc="0" dirty="0">
                <a:ln w="654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设计约束、指导、设计经验总结和设</a:t>
            </a:r>
            <a:r>
              <a:rPr sz="1800" kern="0" spc="-10" dirty="0">
                <a:ln w="654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计参考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858" name="path"/>
          <p:cNvSpPr/>
          <p:nvPr/>
        </p:nvSpPr>
        <p:spPr>
          <a:xfrm>
            <a:off x="1313688" y="2834640"/>
            <a:ext cx="234695" cy="3398519"/>
          </a:xfrm>
          <a:custGeom>
            <a:avLst/>
            <a:gdLst/>
            <a:ahLst/>
            <a:cxnLst/>
            <a:rect l="0" t="0" r="0" b="0"/>
            <a:pathLst>
              <a:path w="369" h="5351">
                <a:moveTo>
                  <a:pt x="364" y="5347"/>
                </a:moveTo>
                <a:cubicBezTo>
                  <a:pt x="265" y="5347"/>
                  <a:pt x="184" y="5333"/>
                  <a:pt x="184" y="5317"/>
                </a:cubicBezTo>
                <a:lnTo>
                  <a:pt x="184" y="2705"/>
                </a:lnTo>
                <a:cubicBezTo>
                  <a:pt x="184" y="2689"/>
                  <a:pt x="104" y="2675"/>
                  <a:pt x="4" y="2675"/>
                </a:cubicBezTo>
                <a:cubicBezTo>
                  <a:pt x="104" y="2675"/>
                  <a:pt x="184" y="2662"/>
                  <a:pt x="184" y="2645"/>
                </a:cubicBezTo>
                <a:lnTo>
                  <a:pt x="184" y="34"/>
                </a:lnTo>
                <a:cubicBezTo>
                  <a:pt x="184" y="18"/>
                  <a:pt x="265" y="4"/>
                  <a:pt x="364" y="4"/>
                </a:cubicBezTo>
              </a:path>
            </a:pathLst>
          </a:custGeom>
          <a:noFill/>
          <a:ln w="6096" cap="flat">
            <a:solidFill>
              <a:srgbClr val="4472C4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0" name="textbox 860"/>
          <p:cNvSpPr/>
          <p:nvPr/>
        </p:nvSpPr>
        <p:spPr>
          <a:xfrm>
            <a:off x="804012" y="3632988"/>
            <a:ext cx="422275" cy="2107564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5000"/>
              </a:lnSpc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DFX</a:t>
            </a:r>
            <a:r>
              <a:rPr sz="2700" kern="0" spc="-1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质量要求</a:t>
            </a:r>
            <a:endParaRPr lang="en-US" altLang="en-US" sz="2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862" name="table 862"/>
          <p:cNvGraphicFramePr>
            <a:graphicFrameLocks noGrp="1"/>
          </p:cNvGraphicFramePr>
          <p:nvPr/>
        </p:nvGraphicFramePr>
        <p:xfrm>
          <a:off x="10302240" y="1810511"/>
          <a:ext cx="1419859" cy="45085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1419859"/>
              </a:tblGrid>
              <a:tr h="441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695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864" name="textbox 864"/>
          <p:cNvSpPr/>
          <p:nvPr/>
        </p:nvSpPr>
        <p:spPr>
          <a:xfrm>
            <a:off x="716366" y="1994970"/>
            <a:ext cx="2217420" cy="262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865"/>
              </a:lnSpc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重要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DFX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都有专门的责任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866" name="textbox 86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70" name="textbox 870"/>
          <p:cNvSpPr/>
          <p:nvPr/>
        </p:nvSpPr>
        <p:spPr>
          <a:xfrm>
            <a:off x="434516" y="1035445"/>
            <a:ext cx="85725" cy="12744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248000"/>
              </a:lnSpc>
              <a:spcBef>
                <a:spcPts val="5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textbox 872"/>
          <p:cNvSpPr/>
          <p:nvPr/>
        </p:nvSpPr>
        <p:spPr>
          <a:xfrm>
            <a:off x="749984" y="1276531"/>
            <a:ext cx="8902065" cy="17043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各级跨部门团队,尤其是</a:t>
            </a:r>
            <a:r>
              <a:rPr sz="1500" kern="0" spc="0" dirty="0">
                <a:ln w="5791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PDT</a:t>
            </a:r>
            <a:r>
              <a:rPr sz="1500" kern="0" spc="100" dirty="0">
                <a:ln w="5791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的相关领域代表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,是其本领域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DFX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的天然责任人:采购制造、服务、销售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865"/>
              </a:lnSpc>
              <a:spcBef>
                <a:spcPts val="102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无天然责任人的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DFX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473710" algn="l" rtl="0" eaLnBrk="0">
              <a:lnSpc>
                <a:spcPts val="1865"/>
              </a:lnSpc>
              <a:spcBef>
                <a:spcPts val="101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</a:t>
            </a:r>
            <a:r>
              <a:rPr sz="1500" kern="0" spc="-4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少数重要领域成立</a:t>
            </a:r>
            <a:r>
              <a:rPr sz="1500" kern="0" spc="80" dirty="0">
                <a:ln w="5791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专门能力组织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:可靠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性、网络安全....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473710" algn="l" rtl="0" eaLnBrk="0">
              <a:lnSpc>
                <a:spcPct val="94000"/>
              </a:lnSpc>
              <a:spcBef>
                <a:spcPts val="1020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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SEG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(系统工程师组,产品的技术与设计责任组织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)兼职负责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288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   </a:t>
            </a:r>
            <a:r>
              <a:rPr sz="1500" kern="0" spc="0" dirty="0">
                <a:ln w="5791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SEG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最终对所有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DFX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担负整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体责任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874" name="picture 8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521196" y="3249167"/>
            <a:ext cx="2852927" cy="2721864"/>
          </a:xfrm>
          <a:prstGeom prst="rect">
            <a:avLst/>
          </a:prstGeom>
        </p:spPr>
      </p:pic>
      <p:sp>
        <p:nvSpPr>
          <p:cNvPr id="876" name="textbox 876"/>
          <p:cNvSpPr/>
          <p:nvPr/>
        </p:nvSpPr>
        <p:spPr>
          <a:xfrm>
            <a:off x="104140" y="231140"/>
            <a:ext cx="7038340" cy="5562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非功能性需求分析责任组织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878" name="picture 8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23648" y="1197867"/>
            <a:ext cx="569631" cy="4462184"/>
          </a:xfrm>
          <a:prstGeom prst="rect">
            <a:avLst/>
          </a:prstGeom>
        </p:spPr>
      </p:pic>
      <p:graphicFrame>
        <p:nvGraphicFramePr>
          <p:cNvPr id="880" name="table 880"/>
          <p:cNvGraphicFramePr>
            <a:graphicFrameLocks noGrp="1"/>
          </p:cNvGraphicFramePr>
          <p:nvPr/>
        </p:nvGraphicFramePr>
        <p:xfrm>
          <a:off x="10317480" y="2343911"/>
          <a:ext cx="715644" cy="2729229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15644"/>
              </a:tblGrid>
              <a:tr h="271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1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准确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805" algn="l" rtl="0" eaLnBrk="0">
                        <a:lnSpc>
                          <a:spcPts val="180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理解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解释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过滤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检视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2" name="table 882"/>
          <p:cNvGraphicFramePr>
            <a:graphicFrameLocks noGrp="1"/>
          </p:cNvGraphicFramePr>
          <p:nvPr/>
        </p:nvGraphicFramePr>
        <p:xfrm>
          <a:off x="11041380" y="2343911"/>
          <a:ext cx="700405" cy="273050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00405"/>
              </a:tblGrid>
              <a:tr h="2720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27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3835" algn="l" rtl="0" eaLnBrk="0">
                        <a:lnSpc>
                          <a:spcPts val="179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价值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排序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证实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884" name="textbox 884"/>
          <p:cNvSpPr/>
          <p:nvPr/>
        </p:nvSpPr>
        <p:spPr>
          <a:xfrm>
            <a:off x="8081771" y="4816100"/>
            <a:ext cx="1028064" cy="8515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87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采购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4625"/>
              </a:lnSpc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制造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886" name="table 886"/>
          <p:cNvGraphicFramePr>
            <a:graphicFrameLocks noGrp="1"/>
          </p:cNvGraphicFramePr>
          <p:nvPr/>
        </p:nvGraphicFramePr>
        <p:xfrm>
          <a:off x="10302240" y="1810511"/>
          <a:ext cx="1419859" cy="45085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1419859"/>
              </a:tblGrid>
              <a:tr h="441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695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8" name="table 888"/>
          <p:cNvGraphicFramePr>
            <a:graphicFrameLocks noGrp="1"/>
          </p:cNvGraphicFramePr>
          <p:nvPr/>
        </p:nvGraphicFramePr>
        <p:xfrm>
          <a:off x="2971800" y="4311395"/>
          <a:ext cx="1208404" cy="502285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1208404"/>
              </a:tblGrid>
              <a:tr h="4927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4541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IPMT主任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grpSp>
        <p:nvGrpSpPr>
          <p:cNvPr id="78" name="group 78"/>
          <p:cNvGrpSpPr/>
          <p:nvPr/>
        </p:nvGrpSpPr>
        <p:grpSpPr>
          <a:xfrm rot="21600000">
            <a:off x="1511807" y="4986528"/>
            <a:ext cx="1046988" cy="528497"/>
            <a:chOff x="0" y="0"/>
            <a:chExt cx="1046988" cy="528497"/>
          </a:xfrm>
        </p:grpSpPr>
        <p:grpSp>
          <p:nvGrpSpPr>
            <p:cNvPr id="80" name="group 80"/>
            <p:cNvGrpSpPr/>
            <p:nvPr/>
          </p:nvGrpSpPr>
          <p:grpSpPr>
            <a:xfrm rot="21600000">
              <a:off x="0" y="0"/>
              <a:ext cx="1046988" cy="502920"/>
              <a:chOff x="0" y="0"/>
              <a:chExt cx="1046988" cy="502920"/>
            </a:xfrm>
          </p:grpSpPr>
          <p:sp>
            <p:nvSpPr>
              <p:cNvPr id="890" name="path"/>
              <p:cNvSpPr/>
              <p:nvPr/>
            </p:nvSpPr>
            <p:spPr>
              <a:xfrm>
                <a:off x="6096" y="6095"/>
                <a:ext cx="1034796" cy="490728"/>
              </a:xfrm>
              <a:custGeom>
                <a:avLst/>
                <a:gdLst/>
                <a:ahLst/>
                <a:cxnLst/>
                <a:rect l="0" t="0" r="0" b="0"/>
                <a:pathLst>
                  <a:path w="1629" h="772">
                    <a:moveTo>
                      <a:pt x="0" y="386"/>
                    </a:moveTo>
                    <a:cubicBezTo>
                      <a:pt x="0" y="173"/>
                      <a:pt x="364" y="0"/>
                      <a:pt x="814" y="0"/>
                    </a:cubicBezTo>
                    <a:cubicBezTo>
                      <a:pt x="1264" y="0"/>
                      <a:pt x="1629" y="173"/>
                      <a:pt x="1629" y="386"/>
                    </a:cubicBezTo>
                    <a:cubicBezTo>
                      <a:pt x="1629" y="599"/>
                      <a:pt x="1264" y="772"/>
                      <a:pt x="814" y="772"/>
                    </a:cubicBezTo>
                    <a:cubicBezTo>
                      <a:pt x="364" y="772"/>
                      <a:pt x="0" y="599"/>
                      <a:pt x="0" y="386"/>
                    </a:cubicBezTo>
                  </a:path>
                </a:pathLst>
              </a:custGeom>
              <a:solidFill>
                <a:srgbClr val="4472C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2" name="path"/>
              <p:cNvSpPr/>
              <p:nvPr/>
            </p:nvSpPr>
            <p:spPr>
              <a:xfrm>
                <a:off x="0" y="0"/>
                <a:ext cx="1046988" cy="502920"/>
              </a:xfrm>
              <a:custGeom>
                <a:avLst/>
                <a:gdLst/>
                <a:ahLst/>
                <a:cxnLst/>
                <a:rect l="0" t="0" r="0" b="0"/>
                <a:pathLst>
                  <a:path w="1648" h="792">
                    <a:moveTo>
                      <a:pt x="9" y="396"/>
                    </a:moveTo>
                    <a:cubicBezTo>
                      <a:pt x="9" y="182"/>
                      <a:pt x="374" y="9"/>
                      <a:pt x="824" y="9"/>
                    </a:cubicBezTo>
                    <a:cubicBezTo>
                      <a:pt x="1274" y="9"/>
                      <a:pt x="1639" y="182"/>
                      <a:pt x="1639" y="396"/>
                    </a:cubicBezTo>
                    <a:cubicBezTo>
                      <a:pt x="1639" y="609"/>
                      <a:pt x="1274" y="782"/>
                      <a:pt x="824" y="782"/>
                    </a:cubicBezTo>
                    <a:cubicBezTo>
                      <a:pt x="374" y="782"/>
                      <a:pt x="9" y="609"/>
                      <a:pt x="9" y="396"/>
                    </a:cubicBezTo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4" name="textbox 894"/>
            <p:cNvSpPr/>
            <p:nvPr/>
          </p:nvSpPr>
          <p:spPr>
            <a:xfrm>
              <a:off x="-12700" y="-12700"/>
              <a:ext cx="1072514" cy="5797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7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11785" algn="l" rtl="0" eaLnBrk="0">
                <a:lnSpc>
                  <a:spcPct val="89000"/>
                </a:lnSpc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技术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14325" algn="l" rtl="0" eaLnBrk="0">
                <a:lnSpc>
                  <a:spcPts val="2365"/>
                </a:lnSpc>
              </a:pPr>
              <a:r>
                <a:rPr sz="1800" kern="0" spc="-3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支持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 rot="21600000">
            <a:off x="4826507" y="4453128"/>
            <a:ext cx="1046988" cy="502920"/>
            <a:chOff x="0" y="0"/>
            <a:chExt cx="1046988" cy="502920"/>
          </a:xfrm>
        </p:grpSpPr>
        <p:grpSp>
          <p:nvGrpSpPr>
            <p:cNvPr id="84" name="group 84"/>
            <p:cNvGrpSpPr/>
            <p:nvPr/>
          </p:nvGrpSpPr>
          <p:grpSpPr>
            <a:xfrm rot="21600000">
              <a:off x="0" y="0"/>
              <a:ext cx="1046988" cy="502920"/>
              <a:chOff x="0" y="0"/>
              <a:chExt cx="1046988" cy="502920"/>
            </a:xfrm>
          </p:grpSpPr>
          <p:sp>
            <p:nvSpPr>
              <p:cNvPr id="896" name="path"/>
              <p:cNvSpPr/>
              <p:nvPr/>
            </p:nvSpPr>
            <p:spPr>
              <a:xfrm>
                <a:off x="6096" y="6095"/>
                <a:ext cx="1034796" cy="490728"/>
              </a:xfrm>
              <a:custGeom>
                <a:avLst/>
                <a:gdLst/>
                <a:ahLst/>
                <a:cxnLst/>
                <a:rect l="0" t="0" r="0" b="0"/>
                <a:pathLst>
                  <a:path w="1629" h="772">
                    <a:moveTo>
                      <a:pt x="0" y="386"/>
                    </a:moveTo>
                    <a:cubicBezTo>
                      <a:pt x="0" y="173"/>
                      <a:pt x="364" y="0"/>
                      <a:pt x="814" y="0"/>
                    </a:cubicBezTo>
                    <a:cubicBezTo>
                      <a:pt x="1264" y="0"/>
                      <a:pt x="1629" y="173"/>
                      <a:pt x="1629" y="386"/>
                    </a:cubicBezTo>
                    <a:cubicBezTo>
                      <a:pt x="1629" y="599"/>
                      <a:pt x="1264" y="772"/>
                      <a:pt x="814" y="772"/>
                    </a:cubicBezTo>
                    <a:cubicBezTo>
                      <a:pt x="364" y="772"/>
                      <a:pt x="0" y="599"/>
                      <a:pt x="0" y="386"/>
                    </a:cubicBezTo>
                  </a:path>
                </a:pathLst>
              </a:custGeom>
              <a:solidFill>
                <a:srgbClr val="4472C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8" name="path"/>
              <p:cNvSpPr/>
              <p:nvPr/>
            </p:nvSpPr>
            <p:spPr>
              <a:xfrm>
                <a:off x="0" y="0"/>
                <a:ext cx="1046988" cy="502920"/>
              </a:xfrm>
              <a:custGeom>
                <a:avLst/>
                <a:gdLst/>
                <a:ahLst/>
                <a:cxnLst/>
                <a:rect l="0" t="0" r="0" b="0"/>
                <a:pathLst>
                  <a:path w="1648" h="792">
                    <a:moveTo>
                      <a:pt x="9" y="396"/>
                    </a:moveTo>
                    <a:cubicBezTo>
                      <a:pt x="9" y="182"/>
                      <a:pt x="374" y="9"/>
                      <a:pt x="824" y="9"/>
                    </a:cubicBezTo>
                    <a:cubicBezTo>
                      <a:pt x="1274" y="9"/>
                      <a:pt x="1639" y="182"/>
                      <a:pt x="1639" y="396"/>
                    </a:cubicBezTo>
                    <a:cubicBezTo>
                      <a:pt x="1639" y="609"/>
                      <a:pt x="1274" y="782"/>
                      <a:pt x="824" y="782"/>
                    </a:cubicBezTo>
                    <a:cubicBezTo>
                      <a:pt x="374" y="782"/>
                      <a:pt x="9" y="609"/>
                      <a:pt x="9" y="396"/>
                    </a:cubicBezTo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0" name="textbox 900"/>
            <p:cNvSpPr/>
            <p:nvPr/>
          </p:nvSpPr>
          <p:spPr>
            <a:xfrm>
              <a:off x="-12700" y="-12700"/>
              <a:ext cx="1072514" cy="5562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11150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运营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86" name="group 86"/>
          <p:cNvGrpSpPr/>
          <p:nvPr/>
        </p:nvGrpSpPr>
        <p:grpSpPr>
          <a:xfrm rot="21600000">
            <a:off x="4431791" y="4986528"/>
            <a:ext cx="1045464" cy="502920"/>
            <a:chOff x="0" y="0"/>
            <a:chExt cx="1045464" cy="502920"/>
          </a:xfrm>
        </p:grpSpPr>
        <p:grpSp>
          <p:nvGrpSpPr>
            <p:cNvPr id="88" name="group 88"/>
            <p:cNvGrpSpPr/>
            <p:nvPr/>
          </p:nvGrpSpPr>
          <p:grpSpPr>
            <a:xfrm rot="21600000">
              <a:off x="0" y="0"/>
              <a:ext cx="1045464" cy="502920"/>
              <a:chOff x="0" y="0"/>
              <a:chExt cx="1045464" cy="502920"/>
            </a:xfrm>
          </p:grpSpPr>
          <p:sp>
            <p:nvSpPr>
              <p:cNvPr id="902" name="path"/>
              <p:cNvSpPr/>
              <p:nvPr/>
            </p:nvSpPr>
            <p:spPr>
              <a:xfrm>
                <a:off x="6096" y="6095"/>
                <a:ext cx="1033271" cy="490728"/>
              </a:xfrm>
              <a:custGeom>
                <a:avLst/>
                <a:gdLst/>
                <a:ahLst/>
                <a:cxnLst/>
                <a:rect l="0" t="0" r="0" b="0"/>
                <a:pathLst>
                  <a:path w="1627" h="772">
                    <a:moveTo>
                      <a:pt x="0" y="386"/>
                    </a:moveTo>
                    <a:cubicBezTo>
                      <a:pt x="0" y="173"/>
                      <a:pt x="364" y="0"/>
                      <a:pt x="813" y="0"/>
                    </a:cubicBezTo>
                    <a:cubicBezTo>
                      <a:pt x="1262" y="0"/>
                      <a:pt x="1627" y="173"/>
                      <a:pt x="1627" y="386"/>
                    </a:cubicBezTo>
                    <a:cubicBezTo>
                      <a:pt x="1627" y="599"/>
                      <a:pt x="1262" y="772"/>
                      <a:pt x="813" y="772"/>
                    </a:cubicBezTo>
                    <a:cubicBezTo>
                      <a:pt x="364" y="772"/>
                      <a:pt x="0" y="599"/>
                      <a:pt x="0" y="386"/>
                    </a:cubicBezTo>
                  </a:path>
                </a:pathLst>
              </a:custGeom>
              <a:solidFill>
                <a:srgbClr val="4472C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4" name="path"/>
              <p:cNvSpPr/>
              <p:nvPr/>
            </p:nvSpPr>
            <p:spPr>
              <a:xfrm>
                <a:off x="0" y="0"/>
                <a:ext cx="1045464" cy="502920"/>
              </a:xfrm>
              <a:custGeom>
                <a:avLst/>
                <a:gdLst/>
                <a:ahLst/>
                <a:cxnLst/>
                <a:rect l="0" t="0" r="0" b="0"/>
                <a:pathLst>
                  <a:path w="1646" h="792">
                    <a:moveTo>
                      <a:pt x="9" y="396"/>
                    </a:moveTo>
                    <a:cubicBezTo>
                      <a:pt x="9" y="182"/>
                      <a:pt x="373" y="9"/>
                      <a:pt x="823" y="9"/>
                    </a:cubicBezTo>
                    <a:cubicBezTo>
                      <a:pt x="1272" y="9"/>
                      <a:pt x="1636" y="182"/>
                      <a:pt x="1636" y="396"/>
                    </a:cubicBezTo>
                    <a:cubicBezTo>
                      <a:pt x="1636" y="609"/>
                      <a:pt x="1272" y="782"/>
                      <a:pt x="823" y="782"/>
                    </a:cubicBezTo>
                    <a:cubicBezTo>
                      <a:pt x="373" y="782"/>
                      <a:pt x="9" y="609"/>
                      <a:pt x="9" y="396"/>
                    </a:cubicBezTo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6" name="textbox 906"/>
            <p:cNvSpPr/>
            <p:nvPr/>
          </p:nvSpPr>
          <p:spPr>
            <a:xfrm>
              <a:off x="-12700" y="-12700"/>
              <a:ext cx="1071244" cy="5543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10515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财务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 rot="21600000">
            <a:off x="1511807" y="3822191"/>
            <a:ext cx="1046988" cy="501396"/>
            <a:chOff x="0" y="0"/>
            <a:chExt cx="1046988" cy="501396"/>
          </a:xfrm>
        </p:grpSpPr>
        <p:grpSp>
          <p:nvGrpSpPr>
            <p:cNvPr id="92" name="group 92"/>
            <p:cNvGrpSpPr/>
            <p:nvPr/>
          </p:nvGrpSpPr>
          <p:grpSpPr>
            <a:xfrm rot="21600000">
              <a:off x="0" y="0"/>
              <a:ext cx="1046988" cy="501396"/>
              <a:chOff x="0" y="0"/>
              <a:chExt cx="1046988" cy="501396"/>
            </a:xfrm>
          </p:grpSpPr>
          <p:sp>
            <p:nvSpPr>
              <p:cNvPr id="908" name="path"/>
              <p:cNvSpPr/>
              <p:nvPr/>
            </p:nvSpPr>
            <p:spPr>
              <a:xfrm>
                <a:off x="6096" y="6096"/>
                <a:ext cx="1034796" cy="489203"/>
              </a:xfrm>
              <a:custGeom>
                <a:avLst/>
                <a:gdLst/>
                <a:ahLst/>
                <a:cxnLst/>
                <a:rect l="0" t="0" r="0" b="0"/>
                <a:pathLst>
                  <a:path w="1629" h="770">
                    <a:moveTo>
                      <a:pt x="0" y="385"/>
                    </a:moveTo>
                    <a:cubicBezTo>
                      <a:pt x="0" y="172"/>
                      <a:pt x="364" y="0"/>
                      <a:pt x="814" y="0"/>
                    </a:cubicBezTo>
                    <a:cubicBezTo>
                      <a:pt x="1264" y="0"/>
                      <a:pt x="1629" y="172"/>
                      <a:pt x="1629" y="385"/>
                    </a:cubicBezTo>
                    <a:cubicBezTo>
                      <a:pt x="1629" y="597"/>
                      <a:pt x="1264" y="770"/>
                      <a:pt x="814" y="770"/>
                    </a:cubicBezTo>
                    <a:cubicBezTo>
                      <a:pt x="364" y="770"/>
                      <a:pt x="0" y="597"/>
                      <a:pt x="0" y="385"/>
                    </a:cubicBezTo>
                  </a:path>
                </a:pathLst>
              </a:custGeom>
              <a:solidFill>
                <a:srgbClr val="4472C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0" name="path"/>
              <p:cNvSpPr/>
              <p:nvPr/>
            </p:nvSpPr>
            <p:spPr>
              <a:xfrm>
                <a:off x="0" y="0"/>
                <a:ext cx="1046988" cy="501396"/>
              </a:xfrm>
              <a:custGeom>
                <a:avLst/>
                <a:gdLst/>
                <a:ahLst/>
                <a:cxnLst/>
                <a:rect l="0" t="0" r="0" b="0"/>
                <a:pathLst>
                  <a:path w="1648" h="789">
                    <a:moveTo>
                      <a:pt x="9" y="394"/>
                    </a:moveTo>
                    <a:cubicBezTo>
                      <a:pt x="9" y="182"/>
                      <a:pt x="374" y="9"/>
                      <a:pt x="824" y="9"/>
                    </a:cubicBezTo>
                    <a:cubicBezTo>
                      <a:pt x="1274" y="9"/>
                      <a:pt x="1639" y="182"/>
                      <a:pt x="1639" y="394"/>
                    </a:cubicBezTo>
                    <a:cubicBezTo>
                      <a:pt x="1639" y="607"/>
                      <a:pt x="1274" y="780"/>
                      <a:pt x="824" y="780"/>
                    </a:cubicBezTo>
                    <a:cubicBezTo>
                      <a:pt x="374" y="780"/>
                      <a:pt x="9" y="607"/>
                      <a:pt x="9" y="394"/>
                    </a:cubicBezTo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2" name="textbox 912"/>
            <p:cNvSpPr/>
            <p:nvPr/>
          </p:nvSpPr>
          <p:spPr>
            <a:xfrm>
              <a:off x="-12700" y="-12700"/>
              <a:ext cx="1072514" cy="5530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14960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1800" kern="0" spc="-3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市场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 rot="21600000">
            <a:off x="3035808" y="3278123"/>
            <a:ext cx="1046988" cy="501395"/>
            <a:chOff x="0" y="0"/>
            <a:chExt cx="1046988" cy="501395"/>
          </a:xfrm>
        </p:grpSpPr>
        <p:grpSp>
          <p:nvGrpSpPr>
            <p:cNvPr id="96" name="group 96"/>
            <p:cNvGrpSpPr/>
            <p:nvPr/>
          </p:nvGrpSpPr>
          <p:grpSpPr>
            <a:xfrm rot="21600000">
              <a:off x="0" y="0"/>
              <a:ext cx="1046988" cy="501395"/>
              <a:chOff x="0" y="0"/>
              <a:chExt cx="1046988" cy="501395"/>
            </a:xfrm>
          </p:grpSpPr>
          <p:sp>
            <p:nvSpPr>
              <p:cNvPr id="914" name="path"/>
              <p:cNvSpPr/>
              <p:nvPr/>
            </p:nvSpPr>
            <p:spPr>
              <a:xfrm>
                <a:off x="6095" y="6095"/>
                <a:ext cx="1034795" cy="489204"/>
              </a:xfrm>
              <a:custGeom>
                <a:avLst/>
                <a:gdLst/>
                <a:ahLst/>
                <a:cxnLst/>
                <a:rect l="0" t="0" r="0" b="0"/>
                <a:pathLst>
                  <a:path w="1629" h="770">
                    <a:moveTo>
                      <a:pt x="0" y="385"/>
                    </a:moveTo>
                    <a:cubicBezTo>
                      <a:pt x="0" y="172"/>
                      <a:pt x="364" y="0"/>
                      <a:pt x="814" y="0"/>
                    </a:cubicBezTo>
                    <a:cubicBezTo>
                      <a:pt x="1264" y="0"/>
                      <a:pt x="1629" y="172"/>
                      <a:pt x="1629" y="385"/>
                    </a:cubicBezTo>
                    <a:cubicBezTo>
                      <a:pt x="1629" y="598"/>
                      <a:pt x="1264" y="770"/>
                      <a:pt x="814" y="770"/>
                    </a:cubicBezTo>
                    <a:cubicBezTo>
                      <a:pt x="364" y="770"/>
                      <a:pt x="0" y="598"/>
                      <a:pt x="0" y="385"/>
                    </a:cubicBezTo>
                  </a:path>
                </a:pathLst>
              </a:custGeom>
              <a:solidFill>
                <a:srgbClr val="4472C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6" name="path"/>
              <p:cNvSpPr/>
              <p:nvPr/>
            </p:nvSpPr>
            <p:spPr>
              <a:xfrm>
                <a:off x="0" y="0"/>
                <a:ext cx="1046988" cy="501395"/>
              </a:xfrm>
              <a:custGeom>
                <a:avLst/>
                <a:gdLst/>
                <a:ahLst/>
                <a:cxnLst/>
                <a:rect l="0" t="0" r="0" b="0"/>
                <a:pathLst>
                  <a:path w="1648" h="789">
                    <a:moveTo>
                      <a:pt x="9" y="394"/>
                    </a:moveTo>
                    <a:cubicBezTo>
                      <a:pt x="9" y="181"/>
                      <a:pt x="374" y="9"/>
                      <a:pt x="824" y="9"/>
                    </a:cubicBezTo>
                    <a:cubicBezTo>
                      <a:pt x="1274" y="9"/>
                      <a:pt x="1639" y="181"/>
                      <a:pt x="1639" y="394"/>
                    </a:cubicBezTo>
                    <a:cubicBezTo>
                      <a:pt x="1639" y="607"/>
                      <a:pt x="1274" y="779"/>
                      <a:pt x="824" y="779"/>
                    </a:cubicBezTo>
                    <a:cubicBezTo>
                      <a:pt x="374" y="779"/>
                      <a:pt x="9" y="607"/>
                      <a:pt x="9" y="394"/>
                    </a:cubicBezTo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8" name="textbox 918"/>
            <p:cNvSpPr/>
            <p:nvPr/>
          </p:nvSpPr>
          <p:spPr>
            <a:xfrm>
              <a:off x="-12700" y="-12700"/>
              <a:ext cx="1072514" cy="5537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15595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1800" kern="0" spc="-3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开发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98" name="group 98"/>
          <p:cNvGrpSpPr/>
          <p:nvPr/>
        </p:nvGrpSpPr>
        <p:grpSpPr>
          <a:xfrm rot="21600000">
            <a:off x="4431791" y="3822191"/>
            <a:ext cx="1045464" cy="501396"/>
            <a:chOff x="0" y="0"/>
            <a:chExt cx="1045464" cy="501396"/>
          </a:xfrm>
        </p:grpSpPr>
        <p:grpSp>
          <p:nvGrpSpPr>
            <p:cNvPr id="100" name="group 100"/>
            <p:cNvGrpSpPr/>
            <p:nvPr/>
          </p:nvGrpSpPr>
          <p:grpSpPr>
            <a:xfrm rot="21600000">
              <a:off x="0" y="0"/>
              <a:ext cx="1045464" cy="501396"/>
              <a:chOff x="0" y="0"/>
              <a:chExt cx="1045464" cy="501396"/>
            </a:xfrm>
          </p:grpSpPr>
          <p:sp>
            <p:nvSpPr>
              <p:cNvPr id="920" name="path"/>
              <p:cNvSpPr/>
              <p:nvPr/>
            </p:nvSpPr>
            <p:spPr>
              <a:xfrm>
                <a:off x="6096" y="6096"/>
                <a:ext cx="1033271" cy="489203"/>
              </a:xfrm>
              <a:custGeom>
                <a:avLst/>
                <a:gdLst/>
                <a:ahLst/>
                <a:cxnLst/>
                <a:rect l="0" t="0" r="0" b="0"/>
                <a:pathLst>
                  <a:path w="1627" h="770">
                    <a:moveTo>
                      <a:pt x="0" y="385"/>
                    </a:moveTo>
                    <a:cubicBezTo>
                      <a:pt x="0" y="172"/>
                      <a:pt x="364" y="0"/>
                      <a:pt x="813" y="0"/>
                    </a:cubicBezTo>
                    <a:cubicBezTo>
                      <a:pt x="1262" y="0"/>
                      <a:pt x="1627" y="172"/>
                      <a:pt x="1627" y="385"/>
                    </a:cubicBezTo>
                    <a:cubicBezTo>
                      <a:pt x="1627" y="597"/>
                      <a:pt x="1262" y="770"/>
                      <a:pt x="813" y="770"/>
                    </a:cubicBezTo>
                    <a:cubicBezTo>
                      <a:pt x="364" y="770"/>
                      <a:pt x="0" y="597"/>
                      <a:pt x="0" y="385"/>
                    </a:cubicBezTo>
                  </a:path>
                </a:pathLst>
              </a:custGeom>
              <a:solidFill>
                <a:srgbClr val="4472C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2" name="path"/>
              <p:cNvSpPr/>
              <p:nvPr/>
            </p:nvSpPr>
            <p:spPr>
              <a:xfrm>
                <a:off x="0" y="0"/>
                <a:ext cx="1045464" cy="501396"/>
              </a:xfrm>
              <a:custGeom>
                <a:avLst/>
                <a:gdLst/>
                <a:ahLst/>
                <a:cxnLst/>
                <a:rect l="0" t="0" r="0" b="0"/>
                <a:pathLst>
                  <a:path w="1646" h="789">
                    <a:moveTo>
                      <a:pt x="9" y="394"/>
                    </a:moveTo>
                    <a:cubicBezTo>
                      <a:pt x="9" y="182"/>
                      <a:pt x="373" y="9"/>
                      <a:pt x="823" y="9"/>
                    </a:cubicBezTo>
                    <a:cubicBezTo>
                      <a:pt x="1272" y="9"/>
                      <a:pt x="1636" y="182"/>
                      <a:pt x="1636" y="394"/>
                    </a:cubicBezTo>
                    <a:cubicBezTo>
                      <a:pt x="1636" y="607"/>
                      <a:pt x="1272" y="780"/>
                      <a:pt x="823" y="780"/>
                    </a:cubicBezTo>
                    <a:cubicBezTo>
                      <a:pt x="373" y="780"/>
                      <a:pt x="9" y="607"/>
                      <a:pt x="9" y="394"/>
                    </a:cubicBezTo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24" name="textbox 924"/>
            <p:cNvSpPr/>
            <p:nvPr/>
          </p:nvSpPr>
          <p:spPr>
            <a:xfrm>
              <a:off x="-12700" y="-12700"/>
              <a:ext cx="1071244" cy="5537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13055" algn="l" rtl="0" eaLnBrk="0">
                <a:lnSpc>
                  <a:spcPct val="98000"/>
                </a:lnSpc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采购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102" name="group 102"/>
          <p:cNvGrpSpPr/>
          <p:nvPr/>
        </p:nvGrpSpPr>
        <p:grpSpPr>
          <a:xfrm rot="21600000">
            <a:off x="2971800" y="5384291"/>
            <a:ext cx="1045464" cy="501395"/>
            <a:chOff x="0" y="0"/>
            <a:chExt cx="1045464" cy="501395"/>
          </a:xfrm>
        </p:grpSpPr>
        <p:grpSp>
          <p:nvGrpSpPr>
            <p:cNvPr id="104" name="group 104"/>
            <p:cNvGrpSpPr/>
            <p:nvPr/>
          </p:nvGrpSpPr>
          <p:grpSpPr>
            <a:xfrm rot="21600000">
              <a:off x="0" y="0"/>
              <a:ext cx="1045464" cy="501395"/>
              <a:chOff x="0" y="0"/>
              <a:chExt cx="1045464" cy="501395"/>
            </a:xfrm>
          </p:grpSpPr>
          <p:sp>
            <p:nvSpPr>
              <p:cNvPr id="926" name="path"/>
              <p:cNvSpPr/>
              <p:nvPr/>
            </p:nvSpPr>
            <p:spPr>
              <a:xfrm>
                <a:off x="6095" y="6095"/>
                <a:ext cx="1033272" cy="489204"/>
              </a:xfrm>
              <a:custGeom>
                <a:avLst/>
                <a:gdLst/>
                <a:ahLst/>
                <a:cxnLst/>
                <a:rect l="0" t="0" r="0" b="0"/>
                <a:pathLst>
                  <a:path w="1627" h="770">
                    <a:moveTo>
                      <a:pt x="0" y="385"/>
                    </a:moveTo>
                    <a:cubicBezTo>
                      <a:pt x="0" y="172"/>
                      <a:pt x="364" y="0"/>
                      <a:pt x="813" y="0"/>
                    </a:cubicBezTo>
                    <a:cubicBezTo>
                      <a:pt x="1263" y="0"/>
                      <a:pt x="1627" y="172"/>
                      <a:pt x="1627" y="385"/>
                    </a:cubicBezTo>
                    <a:cubicBezTo>
                      <a:pt x="1627" y="597"/>
                      <a:pt x="1263" y="770"/>
                      <a:pt x="813" y="770"/>
                    </a:cubicBezTo>
                    <a:cubicBezTo>
                      <a:pt x="364" y="770"/>
                      <a:pt x="0" y="597"/>
                      <a:pt x="0" y="385"/>
                    </a:cubicBezTo>
                  </a:path>
                </a:pathLst>
              </a:custGeom>
              <a:solidFill>
                <a:srgbClr val="4472C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8" name="path"/>
              <p:cNvSpPr/>
              <p:nvPr/>
            </p:nvSpPr>
            <p:spPr>
              <a:xfrm>
                <a:off x="0" y="0"/>
                <a:ext cx="1045464" cy="501395"/>
              </a:xfrm>
              <a:custGeom>
                <a:avLst/>
                <a:gdLst/>
                <a:ahLst/>
                <a:cxnLst/>
                <a:rect l="0" t="0" r="0" b="0"/>
                <a:pathLst>
                  <a:path w="1646" h="789">
                    <a:moveTo>
                      <a:pt x="9" y="394"/>
                    </a:moveTo>
                    <a:cubicBezTo>
                      <a:pt x="9" y="181"/>
                      <a:pt x="373" y="9"/>
                      <a:pt x="823" y="9"/>
                    </a:cubicBezTo>
                    <a:cubicBezTo>
                      <a:pt x="1272" y="9"/>
                      <a:pt x="1636" y="181"/>
                      <a:pt x="1636" y="394"/>
                    </a:cubicBezTo>
                    <a:cubicBezTo>
                      <a:pt x="1636" y="607"/>
                      <a:pt x="1272" y="780"/>
                      <a:pt x="823" y="780"/>
                    </a:cubicBezTo>
                    <a:cubicBezTo>
                      <a:pt x="373" y="780"/>
                      <a:pt x="9" y="607"/>
                      <a:pt x="9" y="394"/>
                    </a:cubicBezTo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30" name="textbox 930"/>
            <p:cNvSpPr/>
            <p:nvPr/>
          </p:nvSpPr>
          <p:spPr>
            <a:xfrm>
              <a:off x="-12700" y="-12700"/>
              <a:ext cx="1071244" cy="5537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12420" algn="l" rtl="0" eaLnBrk="0">
                <a:lnSpc>
                  <a:spcPct val="98000"/>
                </a:lnSpc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制造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932" name="textbox 932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34" name="textbox 934"/>
          <p:cNvSpPr/>
          <p:nvPr/>
        </p:nvSpPr>
        <p:spPr>
          <a:xfrm>
            <a:off x="6751649" y="4170553"/>
            <a:ext cx="505459" cy="9118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其他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ts val="5100"/>
              </a:lnSpc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开发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936" name="picture 9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08223" y="4578357"/>
            <a:ext cx="644871" cy="604358"/>
          </a:xfrm>
          <a:prstGeom prst="rect">
            <a:avLst/>
          </a:prstGeom>
        </p:spPr>
      </p:pic>
      <p:pic>
        <p:nvPicPr>
          <p:cNvPr id="940" name="picture 9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565654" y="4815458"/>
            <a:ext cx="469900" cy="344932"/>
          </a:xfrm>
          <a:prstGeom prst="rect">
            <a:avLst/>
          </a:prstGeom>
        </p:spPr>
      </p:pic>
      <p:pic>
        <p:nvPicPr>
          <p:cNvPr id="942" name="picture 9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556613" y="4178022"/>
            <a:ext cx="415590" cy="360218"/>
          </a:xfrm>
          <a:prstGeom prst="rect">
            <a:avLst/>
          </a:prstGeom>
        </p:spPr>
      </p:pic>
      <p:grpSp>
        <p:nvGrpSpPr>
          <p:cNvPr id="106" name="group 106"/>
          <p:cNvGrpSpPr/>
          <p:nvPr/>
        </p:nvGrpSpPr>
        <p:grpSpPr>
          <a:xfrm rot="21600000">
            <a:off x="3418593" y="3807213"/>
            <a:ext cx="281416" cy="499348"/>
            <a:chOff x="0" y="0"/>
            <a:chExt cx="281416" cy="499348"/>
          </a:xfrm>
        </p:grpSpPr>
        <p:sp>
          <p:nvSpPr>
            <p:cNvPr id="944" name="path"/>
            <p:cNvSpPr/>
            <p:nvPr/>
          </p:nvSpPr>
          <p:spPr>
            <a:xfrm>
              <a:off x="4310" y="4310"/>
              <a:ext cx="272796" cy="490727"/>
            </a:xfrm>
            <a:custGeom>
              <a:avLst/>
              <a:gdLst/>
              <a:ahLst/>
              <a:cxnLst/>
              <a:rect l="0" t="0" r="0" b="0"/>
              <a:pathLst>
                <a:path w="429" h="772">
                  <a:moveTo>
                    <a:pt x="0" y="214"/>
                  </a:moveTo>
                  <a:lnTo>
                    <a:pt x="214" y="0"/>
                  </a:lnTo>
                  <a:lnTo>
                    <a:pt x="429" y="214"/>
                  </a:lnTo>
                  <a:lnTo>
                    <a:pt x="322" y="214"/>
                  </a:lnTo>
                  <a:lnTo>
                    <a:pt x="322" y="558"/>
                  </a:lnTo>
                  <a:lnTo>
                    <a:pt x="429" y="558"/>
                  </a:lnTo>
                  <a:lnTo>
                    <a:pt x="214" y="772"/>
                  </a:lnTo>
                  <a:lnTo>
                    <a:pt x="0" y="558"/>
                  </a:lnTo>
                  <a:lnTo>
                    <a:pt x="107" y="558"/>
                  </a:lnTo>
                  <a:lnTo>
                    <a:pt x="107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46" name="path"/>
            <p:cNvSpPr/>
            <p:nvPr/>
          </p:nvSpPr>
          <p:spPr>
            <a:xfrm>
              <a:off x="0" y="0"/>
              <a:ext cx="281416" cy="499348"/>
            </a:xfrm>
            <a:custGeom>
              <a:avLst/>
              <a:gdLst/>
              <a:ahLst/>
              <a:cxnLst/>
              <a:rect l="0" t="0" r="0" b="0"/>
              <a:pathLst>
                <a:path w="443" h="786">
                  <a:moveTo>
                    <a:pt x="6" y="221"/>
                  </a:moveTo>
                  <a:lnTo>
                    <a:pt x="221" y="6"/>
                  </a:lnTo>
                  <a:lnTo>
                    <a:pt x="436" y="221"/>
                  </a:lnTo>
                  <a:lnTo>
                    <a:pt x="328" y="221"/>
                  </a:lnTo>
                  <a:lnTo>
                    <a:pt x="328" y="564"/>
                  </a:lnTo>
                  <a:lnTo>
                    <a:pt x="436" y="564"/>
                  </a:lnTo>
                  <a:lnTo>
                    <a:pt x="221" y="779"/>
                  </a:lnTo>
                  <a:lnTo>
                    <a:pt x="6" y="564"/>
                  </a:lnTo>
                  <a:lnTo>
                    <a:pt x="114" y="564"/>
                  </a:lnTo>
                  <a:lnTo>
                    <a:pt x="114" y="221"/>
                  </a:lnTo>
                  <a:lnTo>
                    <a:pt x="6" y="221"/>
                  </a:lnTo>
                  <a:close/>
                </a:path>
              </a:pathLst>
            </a:custGeom>
            <a:noFill/>
            <a:ln w="12192" cap="flat">
              <a:solidFill>
                <a:srgbClr val="2F528F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group 108"/>
          <p:cNvGrpSpPr/>
          <p:nvPr/>
        </p:nvGrpSpPr>
        <p:grpSpPr>
          <a:xfrm rot="21600000">
            <a:off x="3392685" y="4803909"/>
            <a:ext cx="281416" cy="497825"/>
            <a:chOff x="0" y="0"/>
            <a:chExt cx="281416" cy="497825"/>
          </a:xfrm>
        </p:grpSpPr>
        <p:sp>
          <p:nvSpPr>
            <p:cNvPr id="948" name="path"/>
            <p:cNvSpPr/>
            <p:nvPr/>
          </p:nvSpPr>
          <p:spPr>
            <a:xfrm>
              <a:off x="4310" y="4310"/>
              <a:ext cx="272796" cy="489204"/>
            </a:xfrm>
            <a:custGeom>
              <a:avLst/>
              <a:gdLst/>
              <a:ahLst/>
              <a:cxnLst/>
              <a:rect l="0" t="0" r="0" b="0"/>
              <a:pathLst>
                <a:path w="429" h="770">
                  <a:moveTo>
                    <a:pt x="0" y="214"/>
                  </a:moveTo>
                  <a:lnTo>
                    <a:pt x="214" y="0"/>
                  </a:lnTo>
                  <a:lnTo>
                    <a:pt x="429" y="214"/>
                  </a:lnTo>
                  <a:lnTo>
                    <a:pt x="322" y="214"/>
                  </a:lnTo>
                  <a:lnTo>
                    <a:pt x="322" y="555"/>
                  </a:lnTo>
                  <a:lnTo>
                    <a:pt x="429" y="555"/>
                  </a:lnTo>
                  <a:lnTo>
                    <a:pt x="214" y="770"/>
                  </a:lnTo>
                  <a:lnTo>
                    <a:pt x="0" y="555"/>
                  </a:lnTo>
                  <a:lnTo>
                    <a:pt x="107" y="555"/>
                  </a:lnTo>
                  <a:lnTo>
                    <a:pt x="107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50" name="path"/>
            <p:cNvSpPr/>
            <p:nvPr/>
          </p:nvSpPr>
          <p:spPr>
            <a:xfrm>
              <a:off x="0" y="0"/>
              <a:ext cx="281416" cy="497825"/>
            </a:xfrm>
            <a:custGeom>
              <a:avLst/>
              <a:gdLst/>
              <a:ahLst/>
              <a:cxnLst/>
              <a:rect l="0" t="0" r="0" b="0"/>
              <a:pathLst>
                <a:path w="443" h="783">
                  <a:moveTo>
                    <a:pt x="6" y="221"/>
                  </a:moveTo>
                  <a:lnTo>
                    <a:pt x="221" y="6"/>
                  </a:lnTo>
                  <a:lnTo>
                    <a:pt x="436" y="221"/>
                  </a:lnTo>
                  <a:lnTo>
                    <a:pt x="328" y="221"/>
                  </a:lnTo>
                  <a:lnTo>
                    <a:pt x="328" y="562"/>
                  </a:lnTo>
                  <a:lnTo>
                    <a:pt x="436" y="562"/>
                  </a:lnTo>
                  <a:lnTo>
                    <a:pt x="221" y="777"/>
                  </a:lnTo>
                  <a:lnTo>
                    <a:pt x="6" y="562"/>
                  </a:lnTo>
                  <a:lnTo>
                    <a:pt x="114" y="562"/>
                  </a:lnTo>
                  <a:lnTo>
                    <a:pt x="114" y="221"/>
                  </a:lnTo>
                  <a:lnTo>
                    <a:pt x="6" y="221"/>
                  </a:lnTo>
                  <a:close/>
                </a:path>
              </a:pathLst>
            </a:custGeom>
            <a:noFill/>
            <a:ln w="12192" cap="flat">
              <a:solidFill>
                <a:srgbClr val="2F528F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952" name="picture 9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208019" y="4214240"/>
            <a:ext cx="359789" cy="353439"/>
          </a:xfrm>
          <a:prstGeom prst="rect">
            <a:avLst/>
          </a:prstGeom>
        </p:spPr>
      </p:pic>
      <p:sp>
        <p:nvSpPr>
          <p:cNvPr id="954" name="textbox 954"/>
          <p:cNvSpPr/>
          <p:nvPr/>
        </p:nvSpPr>
        <p:spPr>
          <a:xfrm>
            <a:off x="8671559" y="4159504"/>
            <a:ext cx="476250" cy="282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服务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956" name="textbox 956"/>
          <p:cNvSpPr/>
          <p:nvPr/>
        </p:nvSpPr>
        <p:spPr>
          <a:xfrm>
            <a:off x="8067649" y="3584955"/>
            <a:ext cx="475615" cy="282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财务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958" name="textbox 958"/>
          <p:cNvSpPr/>
          <p:nvPr/>
        </p:nvSpPr>
        <p:spPr>
          <a:xfrm>
            <a:off x="7343953" y="3591052"/>
            <a:ext cx="471805" cy="2838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市场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960" name="textbox 960"/>
          <p:cNvSpPr/>
          <p:nvPr/>
        </p:nvSpPr>
        <p:spPr>
          <a:xfrm>
            <a:off x="7354468" y="5418810"/>
            <a:ext cx="449580" cy="231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PQA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962" name="textbox 962"/>
          <p:cNvSpPr/>
          <p:nvPr/>
        </p:nvSpPr>
        <p:spPr>
          <a:xfrm>
            <a:off x="7761630" y="4538065"/>
            <a:ext cx="513080" cy="228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74000"/>
              </a:lnSpc>
            </a:pPr>
            <a:r>
              <a:rPr sz="1800" kern="0" spc="-5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LPDT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964" name="rect"/>
          <p:cNvSpPr/>
          <p:nvPr/>
        </p:nvSpPr>
        <p:spPr>
          <a:xfrm>
            <a:off x="10081260" y="1199388"/>
            <a:ext cx="12191" cy="4459223"/>
          </a:xfrm>
          <a:prstGeom prst="rect">
            <a:avLst/>
          </a:prstGeom>
          <a:solidFill>
            <a:srgbClr val="2F528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66" name="picture 9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370825" y="4207891"/>
            <a:ext cx="203331" cy="207085"/>
          </a:xfrm>
          <a:prstGeom prst="rect">
            <a:avLst/>
          </a:prstGeom>
        </p:spPr>
      </p:pic>
      <p:sp>
        <p:nvSpPr>
          <p:cNvPr id="968" name="path"/>
          <p:cNvSpPr/>
          <p:nvPr/>
        </p:nvSpPr>
        <p:spPr>
          <a:xfrm>
            <a:off x="8541915" y="4579622"/>
            <a:ext cx="827486" cy="34413"/>
          </a:xfrm>
          <a:custGeom>
            <a:avLst/>
            <a:gdLst/>
            <a:ahLst/>
            <a:cxnLst/>
            <a:rect l="0" t="0" r="0" b="0"/>
            <a:pathLst>
              <a:path w="1303" h="54">
                <a:moveTo>
                  <a:pt x="0" y="4"/>
                </a:moveTo>
                <a:lnTo>
                  <a:pt x="1302" y="49"/>
                </a:lnTo>
              </a:path>
            </a:pathLst>
          </a:custGeom>
          <a:noFill/>
          <a:ln w="6096" cap="flat">
            <a:solidFill>
              <a:srgbClr val="4472C4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70" name="picture 9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355259" y="4356851"/>
            <a:ext cx="165892" cy="159912"/>
          </a:xfrm>
          <a:prstGeom prst="rect">
            <a:avLst/>
          </a:prstGeom>
        </p:spPr>
      </p:pic>
      <p:sp>
        <p:nvSpPr>
          <p:cNvPr id="972" name="path"/>
          <p:cNvSpPr/>
          <p:nvPr/>
        </p:nvSpPr>
        <p:spPr>
          <a:xfrm>
            <a:off x="7944611" y="5123688"/>
            <a:ext cx="6095" cy="841959"/>
          </a:xfrm>
          <a:custGeom>
            <a:avLst/>
            <a:gdLst/>
            <a:ahLst/>
            <a:cxnLst/>
            <a:rect l="0" t="0" r="0" b="0"/>
            <a:pathLst>
              <a:path w="9" h="1325">
                <a:moveTo>
                  <a:pt x="4" y="0"/>
                </a:moveTo>
                <a:lnTo>
                  <a:pt x="4" y="1325"/>
                </a:lnTo>
              </a:path>
            </a:pathLst>
          </a:custGeom>
          <a:noFill/>
          <a:ln w="6096" cap="flat">
            <a:solidFill>
              <a:srgbClr val="4472C4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74" name="path"/>
          <p:cNvSpPr/>
          <p:nvPr/>
        </p:nvSpPr>
        <p:spPr>
          <a:xfrm>
            <a:off x="7944611" y="3255264"/>
            <a:ext cx="6095" cy="785367"/>
          </a:xfrm>
          <a:custGeom>
            <a:avLst/>
            <a:gdLst/>
            <a:ahLst/>
            <a:cxnLst/>
            <a:rect l="0" t="0" r="0" b="0"/>
            <a:pathLst>
              <a:path w="9" h="1236">
                <a:moveTo>
                  <a:pt x="4" y="0"/>
                </a:moveTo>
                <a:lnTo>
                  <a:pt x="4" y="1236"/>
                </a:lnTo>
              </a:path>
            </a:pathLst>
          </a:custGeom>
          <a:noFill/>
          <a:ln w="6096" cap="flat">
            <a:solidFill>
              <a:srgbClr val="4472C4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54934" y="1394593"/>
            <a:ext cx="4490973" cy="17767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44391" y="4070795"/>
            <a:ext cx="3214108" cy="1534285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104140" y="231140"/>
            <a:ext cx="7959090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b="1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需求管理在产品开发体系中的位置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20459" y="5253228"/>
            <a:ext cx="3380740" cy="101773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1307995" y="4130457"/>
            <a:ext cx="1622253" cy="1888925"/>
            <a:chOff x="0" y="0"/>
            <a:chExt cx="1622253" cy="1888925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622253" cy="1888925"/>
            </a:xfrm>
            <a:prstGeom prst="rect">
              <a:avLst/>
            </a:prstGeom>
          </p:spPr>
        </p:pic>
        <p:sp>
          <p:nvSpPr>
            <p:cNvPr id="24" name="textbox 24"/>
            <p:cNvSpPr/>
            <p:nvPr/>
          </p:nvSpPr>
          <p:spPr>
            <a:xfrm>
              <a:off x="-12700" y="-12700"/>
              <a:ext cx="1647825" cy="19399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70840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" panose="020B0503020204020204" charset="-122"/>
                </a:rPr>
                <a:t>需求管理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327903" y="2932176"/>
            <a:ext cx="1147810" cy="59341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5311139" y="4422647"/>
            <a:ext cx="1147810" cy="595545"/>
            <a:chOff x="0" y="0"/>
            <a:chExt cx="1147810" cy="595545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6096" y="0"/>
              <a:ext cx="1141714" cy="595545"/>
            </a:xfrm>
            <a:prstGeom prst="rect">
              <a:avLst/>
            </a:prstGeom>
          </p:spPr>
        </p:pic>
        <p:sp>
          <p:nvSpPr>
            <p:cNvPr id="30" name="path"/>
            <p:cNvSpPr/>
            <p:nvPr/>
          </p:nvSpPr>
          <p:spPr>
            <a:xfrm>
              <a:off x="0" y="437514"/>
              <a:ext cx="1104900" cy="114491"/>
            </a:xfrm>
            <a:custGeom>
              <a:avLst/>
              <a:gdLst/>
              <a:ahLst/>
              <a:cxnLst/>
              <a:rect l="0" t="0" r="0" b="0"/>
              <a:pathLst>
                <a:path w="1740" h="180">
                  <a:moveTo>
                    <a:pt x="1730" y="9"/>
                  </a:moveTo>
                  <a:cubicBezTo>
                    <a:pt x="870" y="9"/>
                    <a:pt x="870" y="275"/>
                    <a:pt x="9" y="124"/>
                  </a:cubicBezTo>
                </a:path>
              </a:pathLst>
            </a:custGeom>
            <a:noFill/>
            <a:ln w="12192" cap="flat">
              <a:solidFill>
                <a:srgbClr val="BF9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" name="textbox 32"/>
            <p:cNvSpPr/>
            <p:nvPr/>
          </p:nvSpPr>
          <p:spPr>
            <a:xfrm>
              <a:off x="190525" y="121894"/>
              <a:ext cx="734059" cy="2336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2700" algn="l" rtl="0" eaLnBrk="0">
                <a:lnSpc>
                  <a:spcPct val="91000"/>
                </a:lnSpc>
              </a:pPr>
              <a:r>
                <a:rPr sz="1500" kern="0" spc="3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" panose="020B0503020204020204" charset="-122"/>
                </a:rPr>
                <a:t>Charter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34" name="path"/>
          <p:cNvSpPr/>
          <p:nvPr/>
        </p:nvSpPr>
        <p:spPr>
          <a:xfrm>
            <a:off x="5311139" y="4416552"/>
            <a:ext cx="1104900" cy="522732"/>
          </a:xfrm>
          <a:custGeom>
            <a:avLst/>
            <a:gdLst/>
            <a:ahLst/>
            <a:cxnLst/>
            <a:rect l="0" t="0" r="0" b="0"/>
            <a:pathLst>
              <a:path w="1740" h="823">
                <a:moveTo>
                  <a:pt x="9" y="9"/>
                </a:moveTo>
                <a:lnTo>
                  <a:pt x="1730" y="9"/>
                </a:lnTo>
                <a:lnTo>
                  <a:pt x="1730" y="708"/>
                </a:lnTo>
                <a:moveTo>
                  <a:pt x="9" y="823"/>
                </a:moveTo>
                <a:lnTo>
                  <a:pt x="9" y="9"/>
                </a:lnTo>
              </a:path>
            </a:pathLst>
          </a:custGeom>
          <a:noFill/>
          <a:ln w="12192" cap="flat">
            <a:solidFill>
              <a:srgbClr val="BF9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8" name="group 8"/>
          <p:cNvGrpSpPr/>
          <p:nvPr/>
        </p:nvGrpSpPr>
        <p:grpSpPr>
          <a:xfrm rot="21600000">
            <a:off x="5327903" y="2926079"/>
            <a:ext cx="1104900" cy="521335"/>
            <a:chOff x="0" y="0"/>
            <a:chExt cx="1104900" cy="521335"/>
          </a:xfrm>
        </p:grpSpPr>
        <p:sp>
          <p:nvSpPr>
            <p:cNvPr id="36" name="path"/>
            <p:cNvSpPr/>
            <p:nvPr/>
          </p:nvSpPr>
          <p:spPr>
            <a:xfrm>
              <a:off x="0" y="0"/>
              <a:ext cx="1104900" cy="521335"/>
            </a:xfrm>
            <a:custGeom>
              <a:avLst/>
              <a:gdLst/>
              <a:ahLst/>
              <a:cxnLst/>
              <a:rect l="0" t="0" r="0" b="0"/>
              <a:pathLst>
                <a:path w="1740" h="821">
                  <a:moveTo>
                    <a:pt x="9" y="9"/>
                  </a:moveTo>
                  <a:lnTo>
                    <a:pt x="1730" y="9"/>
                  </a:lnTo>
                  <a:lnTo>
                    <a:pt x="1730" y="706"/>
                  </a:lnTo>
                  <a:moveTo>
                    <a:pt x="9" y="821"/>
                  </a:moveTo>
                  <a:lnTo>
                    <a:pt x="9" y="9"/>
                  </a:lnTo>
                </a:path>
              </a:pathLst>
            </a:custGeom>
            <a:noFill/>
            <a:ln w="12192" cap="flat">
              <a:solidFill>
                <a:srgbClr val="BF9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" name="textbox 38"/>
            <p:cNvSpPr/>
            <p:nvPr/>
          </p:nvSpPr>
          <p:spPr>
            <a:xfrm>
              <a:off x="-12700" y="-12700"/>
              <a:ext cx="1130935" cy="5657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9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64465" algn="l" rtl="0" eaLnBrk="0">
                <a:lnSpc>
                  <a:spcPts val="1850"/>
                </a:lnSpc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" panose="020B0503020204020204" charset="-122"/>
                </a:rPr>
                <a:t>业务计划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843015" y="3447288"/>
            <a:ext cx="76200" cy="20624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830061" y="4169283"/>
            <a:ext cx="75946" cy="253364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327903" y="3654552"/>
            <a:ext cx="1147810" cy="59341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5327903" y="3648456"/>
            <a:ext cx="1104900" cy="521335"/>
            <a:chOff x="0" y="0"/>
            <a:chExt cx="1104900" cy="521335"/>
          </a:xfrm>
        </p:grpSpPr>
        <p:sp>
          <p:nvSpPr>
            <p:cNvPr id="46" name="path"/>
            <p:cNvSpPr/>
            <p:nvPr/>
          </p:nvSpPr>
          <p:spPr>
            <a:xfrm>
              <a:off x="0" y="0"/>
              <a:ext cx="1104900" cy="521335"/>
            </a:xfrm>
            <a:custGeom>
              <a:avLst/>
              <a:gdLst/>
              <a:ahLst/>
              <a:cxnLst/>
              <a:rect l="0" t="0" r="0" b="0"/>
              <a:pathLst>
                <a:path w="1740" h="821">
                  <a:moveTo>
                    <a:pt x="9" y="9"/>
                  </a:moveTo>
                  <a:lnTo>
                    <a:pt x="1730" y="9"/>
                  </a:lnTo>
                  <a:lnTo>
                    <a:pt x="1730" y="706"/>
                  </a:lnTo>
                  <a:moveTo>
                    <a:pt x="9" y="821"/>
                  </a:moveTo>
                  <a:lnTo>
                    <a:pt x="9" y="9"/>
                  </a:lnTo>
                </a:path>
              </a:pathLst>
            </a:custGeom>
            <a:noFill/>
            <a:ln w="12192" cap="flat">
              <a:solidFill>
                <a:srgbClr val="BF9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textbox 48"/>
            <p:cNvSpPr/>
            <p:nvPr/>
          </p:nvSpPr>
          <p:spPr>
            <a:xfrm>
              <a:off x="-12700" y="-12700"/>
              <a:ext cx="1130935" cy="5676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9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66395" algn="l" rtl="0" eaLnBrk="0">
                <a:lnSpc>
                  <a:spcPts val="1860"/>
                </a:lnSpc>
                <a:spcBef>
                  <a:spcPts val="0"/>
                </a:spcBef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" panose="020B0503020204020204" charset="-122"/>
                </a:rPr>
                <a:t>路标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pic>
        <p:nvPicPr>
          <p:cNvPr id="50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877311" y="3169920"/>
            <a:ext cx="2457704" cy="1383157"/>
          </a:xfrm>
          <a:prstGeom prst="rect">
            <a:avLst/>
          </a:prstGeom>
        </p:spPr>
      </p:pic>
      <p:graphicFrame>
        <p:nvGraphicFramePr>
          <p:cNvPr id="52" name="table 52"/>
          <p:cNvGraphicFramePr>
            <a:graphicFrameLocks noGrp="1"/>
          </p:cNvGraphicFramePr>
          <p:nvPr/>
        </p:nvGraphicFramePr>
        <p:xfrm>
          <a:off x="4654295" y="1778508"/>
          <a:ext cx="2997200" cy="976629"/>
        </p:xfrm>
        <a:graphic>
          <a:graphicData uri="http://schemas.openxmlformats.org/drawingml/2006/table">
            <a:tbl>
              <a:tblPr/>
              <a:tblGrid>
                <a:gridCol w="2997200"/>
              </a:tblGrid>
              <a:tr h="9766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8262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战略规划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4" name="rect"/>
          <p:cNvSpPr/>
          <p:nvPr/>
        </p:nvSpPr>
        <p:spPr>
          <a:xfrm>
            <a:off x="3150108" y="1400555"/>
            <a:ext cx="12191" cy="1764791"/>
          </a:xfrm>
          <a:prstGeom prst="rect">
            <a:avLst/>
          </a:prstGeom>
          <a:solidFill>
            <a:srgbClr val="6D1A1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116835" y="2311908"/>
            <a:ext cx="1038986" cy="1866900"/>
          </a:xfrm>
          <a:prstGeom prst="rect">
            <a:avLst/>
          </a:prstGeom>
        </p:spPr>
      </p:pic>
      <p:graphicFrame>
        <p:nvGraphicFramePr>
          <p:cNvPr id="58" name="table 58"/>
          <p:cNvGraphicFramePr>
            <a:graphicFrameLocks noGrp="1"/>
          </p:cNvGraphicFramePr>
          <p:nvPr/>
        </p:nvGraphicFramePr>
        <p:xfrm>
          <a:off x="8717280" y="4401311"/>
          <a:ext cx="2146934" cy="842644"/>
        </p:xfrm>
        <a:graphic>
          <a:graphicData uri="http://schemas.openxmlformats.org/drawingml/2006/table">
            <a:tbl>
              <a:tblPr/>
              <a:tblGrid>
                <a:gridCol w="2146934"/>
              </a:tblGrid>
              <a:tr h="8426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15620" algn="l" rtl="0" eaLnBrk="0">
                        <a:lnSpc>
                          <a:spcPts val="1855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IPD</a:t>
                      </a:r>
                      <a:r>
                        <a:rPr sz="15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流程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textbox 60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4" name="rect"/>
          <p:cNvSpPr/>
          <p:nvPr/>
        </p:nvSpPr>
        <p:spPr>
          <a:xfrm>
            <a:off x="7639811" y="4076700"/>
            <a:ext cx="12191" cy="1522476"/>
          </a:xfrm>
          <a:prstGeom prst="rect">
            <a:avLst/>
          </a:prstGeom>
          <a:solidFill>
            <a:srgbClr val="6D1A1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816351" y="5215254"/>
            <a:ext cx="4829809" cy="7620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2901695" y="4661916"/>
            <a:ext cx="4744339" cy="76200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3860003" y="5318264"/>
            <a:ext cx="828039" cy="262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870"/>
              </a:lnSpc>
            </a:pPr>
            <a:r>
              <a:rPr sz="1500" kern="0" spc="7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紧急需求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72" name="path"/>
          <p:cNvSpPr/>
          <p:nvPr/>
        </p:nvSpPr>
        <p:spPr>
          <a:xfrm>
            <a:off x="2883407" y="5596128"/>
            <a:ext cx="3340100" cy="6095"/>
          </a:xfrm>
          <a:custGeom>
            <a:avLst/>
            <a:gdLst/>
            <a:ahLst/>
            <a:cxnLst/>
            <a:rect l="0" t="0" r="0" b="0"/>
            <a:pathLst>
              <a:path w="5260" h="9">
                <a:moveTo>
                  <a:pt x="0" y="4"/>
                </a:moveTo>
                <a:lnTo>
                  <a:pt x="5260" y="4"/>
                </a:lnTo>
              </a:path>
            </a:pathLst>
          </a:custGeom>
          <a:noFill/>
          <a:ln w="6096" cap="flat">
            <a:solidFill>
              <a:srgbClr val="962826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" name="rect"/>
          <p:cNvSpPr/>
          <p:nvPr/>
        </p:nvSpPr>
        <p:spPr>
          <a:xfrm>
            <a:off x="3598163" y="1524000"/>
            <a:ext cx="12192" cy="1492377"/>
          </a:xfrm>
          <a:prstGeom prst="rect">
            <a:avLst/>
          </a:prstGeom>
          <a:solidFill>
            <a:srgbClr val="96282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" name="rect"/>
          <p:cNvSpPr/>
          <p:nvPr/>
        </p:nvSpPr>
        <p:spPr>
          <a:xfrm>
            <a:off x="7959852" y="4181855"/>
            <a:ext cx="12191" cy="1287272"/>
          </a:xfrm>
          <a:prstGeom prst="rect">
            <a:avLst/>
          </a:prstGeom>
          <a:solidFill>
            <a:srgbClr val="96282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" name="rect"/>
          <p:cNvSpPr/>
          <p:nvPr/>
        </p:nvSpPr>
        <p:spPr>
          <a:xfrm>
            <a:off x="4110227" y="1673351"/>
            <a:ext cx="12192" cy="1164971"/>
          </a:xfrm>
          <a:prstGeom prst="rect">
            <a:avLst/>
          </a:prstGeom>
          <a:solidFill>
            <a:srgbClr val="96282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0" name="picture 8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843015" y="2753867"/>
            <a:ext cx="76200" cy="178180"/>
          </a:xfrm>
          <a:prstGeom prst="rect">
            <a:avLst/>
          </a:prstGeom>
        </p:spPr>
      </p:pic>
      <p:sp>
        <p:nvSpPr>
          <p:cNvPr id="82" name="rect"/>
          <p:cNvSpPr/>
          <p:nvPr/>
        </p:nvSpPr>
        <p:spPr>
          <a:xfrm>
            <a:off x="8325611" y="4311395"/>
            <a:ext cx="12191" cy="1004823"/>
          </a:xfrm>
          <a:prstGeom prst="rect">
            <a:avLst/>
          </a:prstGeom>
          <a:solidFill>
            <a:srgbClr val="96282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6" name="table 976"/>
          <p:cNvGraphicFramePr>
            <a:graphicFrameLocks noGrp="1"/>
          </p:cNvGraphicFramePr>
          <p:nvPr/>
        </p:nvGraphicFramePr>
        <p:xfrm>
          <a:off x="668566" y="1750695"/>
          <a:ext cx="8546464" cy="4065905"/>
        </p:xfrm>
        <a:graphic>
          <a:graphicData uri="http://schemas.openxmlformats.org/drawingml/2006/table">
            <a:tbl>
              <a:tblPr/>
              <a:tblGrid>
                <a:gridCol w="817244"/>
                <a:gridCol w="1640205"/>
                <a:gridCol w="1587500"/>
                <a:gridCol w="2037079"/>
                <a:gridCol w="1685925"/>
                <a:gridCol w="778509"/>
              </a:tblGrid>
              <a:tr h="280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69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特性编号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特性描述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系统需求编号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系统需求描述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88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分析责任人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6520" algn="l" rtl="0" eaLnBrk="0">
                        <a:lnSpc>
                          <a:spcPct val="94000"/>
                        </a:lnSpc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基线化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870" algn="l" rtl="0" eaLnBrk="0">
                        <a:lnSpc>
                          <a:spcPts val="78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-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-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695" algn="l" rtl="0" eaLnBrk="0">
                        <a:lnSpc>
                          <a:spcPts val="153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WJ0011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6520" algn="l" rtl="0" eaLnBrk="0">
                        <a:lnSpc>
                          <a:spcPct val="99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外观以纯净白色为主色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调，经过高精度的模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具     工艺和一流的表面抛光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处理，简约时尚，握感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舒适。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SR-SF-IR-WJ00111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SR-SF-IR-WJ00112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SR-SF-IR-WJ00113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SR-SF-IR-WJ00114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SR-SF-IR-WJ00115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870" algn="l" rtl="0" eaLnBrk="0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1，材料：塑料：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98000"/>
                        </a:lnSpc>
                        <a:spcBef>
                          <a:spcPts val="9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2，体积：</a:t>
                      </a:r>
                      <a:r>
                        <a:rPr sz="11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一个手可以握住：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97mm x 44mm x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28.5mm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7485" algn="l" rtl="0" eaLnBrk="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（L</a:t>
                      </a:r>
                      <a:r>
                        <a:rPr sz="11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x</a:t>
                      </a:r>
                      <a:r>
                        <a:rPr sz="11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W</a:t>
                      </a:r>
                      <a:r>
                        <a:rPr sz="11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x</a:t>
                      </a:r>
                      <a:r>
                        <a:rPr sz="11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H）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790" algn="l" rtl="0" eaLnBrk="0">
                        <a:lnSpc>
                          <a:spcPct val="87000"/>
                        </a:lnSpc>
                        <a:spcBef>
                          <a:spcPts val="110"/>
                        </a:spcBef>
                      </a:pP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3，造型：长方体：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44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4，表面光洁；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330" algn="l" rtl="0" eaLnBrk="0">
                        <a:lnSpc>
                          <a:spcPts val="1345"/>
                        </a:lnSpc>
                        <a:spcBef>
                          <a:spcPts val="19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5，外观纯白：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350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工业设计SE：xx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x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3505" algn="l" rtl="0" eaLnBrk="0">
                        <a:lnSpc>
                          <a:spcPts val="153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工艺设计SE:xx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870" algn="l" rtl="0" eaLnBrk="0">
                        <a:lnSpc>
                          <a:spcPts val="78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-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-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0490" algn="l" rtl="0" eaLnBrk="0">
                        <a:lnSpc>
                          <a:spcPts val="1530"/>
                        </a:lnSpc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DY0011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6045" indent="127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内置5200mAh大容量锂   </a:t>
                      </a: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电池，持久供电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SR-SF-IR-D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Y00111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 SR-SF-IR-D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Y00112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9220" indent="-571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1,结构提供主流外购电池空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间；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6520" indent="3175" algn="l" rtl="0" eaLnBrk="0">
                        <a:lnSpc>
                          <a:spcPct val="97000"/>
                        </a:lnSpc>
                        <a:spcBef>
                          <a:spcPts val="85"/>
                        </a:spcBef>
                      </a:pP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2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，在外形尺寸在约束下，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提供电路板安装空间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；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33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结构设计SE:xxx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35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硬件设计SE:xxx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870" algn="l" rtl="0" eaLnBrk="0">
                        <a:lnSpc>
                          <a:spcPts val="78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-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-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0490" algn="l" rtl="0" eaLnBrk="0">
                        <a:lnSpc>
                          <a:spcPts val="1530"/>
                        </a:lnSpc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DY0021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790" indent="-190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提供1个标准USB接口，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可作为移动电源给手机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充电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SR-SF-IR-D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Y00211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 SR-SF-IR-D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Y00212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87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1，提供标准USB接口；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indent="-8255" algn="l" rtl="0" eaLnBrk="0">
                        <a:lnSpc>
                          <a:spcPct val="97000"/>
                        </a:lnSpc>
                        <a:spcBef>
                          <a:spcPts val="8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2，硬件提供锂电池到USB   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的转换电路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33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结构设计SE:xx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35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硬件设计SE:xxx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767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870" algn="l" rtl="0" eaLnBrk="0">
                        <a:lnSpc>
                          <a:spcPts val="78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SF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-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IR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-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0490" algn="l" rtl="0" eaLnBrk="0">
                        <a:lnSpc>
                          <a:spcPts val="1530"/>
                        </a:lnSpc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DY0031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330" indent="-444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提供1个Micro</a:t>
                      </a:r>
                      <a:r>
                        <a:rPr sz="11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USB接口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，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支持原装充电器、移动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电源和手机充电器等供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电方式，使用更灵活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SR-SF-IR-D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Y00311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 SR-SF-IR-D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Y00312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87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1，提供MicroUSB接口；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695" algn="l" rtl="0" eaLnBrk="0">
                        <a:lnSpc>
                          <a:spcPct val="93000"/>
                        </a:lnSpc>
                        <a:spcBef>
                          <a:spcPts val="85"/>
                        </a:spcBef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2，硬件提供USB充电电路；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33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结构设计SE:xxx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535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硬件设计SE:xxx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ct val="74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pic>
        <p:nvPicPr>
          <p:cNvPr id="978" name="picture 9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96069" y="2410904"/>
            <a:ext cx="3273297" cy="2302255"/>
          </a:xfrm>
          <a:prstGeom prst="rect">
            <a:avLst/>
          </a:prstGeom>
        </p:spPr>
      </p:pic>
      <p:sp>
        <p:nvSpPr>
          <p:cNvPr id="980" name="textbox 980"/>
          <p:cNvSpPr/>
          <p:nvPr/>
        </p:nvSpPr>
        <p:spPr>
          <a:xfrm>
            <a:off x="103876" y="223047"/>
            <a:ext cx="10605769" cy="560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系统特性全面分析，生成系统需求清单（</a:t>
            </a:r>
            <a:r>
              <a:rPr sz="3700" kern="0" spc="-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功能性）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982" name="picture 9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23648" y="1197867"/>
            <a:ext cx="569803" cy="4462184"/>
          </a:xfrm>
          <a:prstGeom prst="rect">
            <a:avLst/>
          </a:prstGeom>
        </p:spPr>
      </p:pic>
      <p:sp>
        <p:nvSpPr>
          <p:cNvPr id="984" name="textbox 984"/>
          <p:cNvSpPr/>
          <p:nvPr/>
        </p:nvSpPr>
        <p:spPr>
          <a:xfrm>
            <a:off x="634954" y="963542"/>
            <a:ext cx="11051540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系统需求：描述支撑系统特性产品所具备的具体需求，是产品对外呈现的，可测试的全部功能需求和非功能需求，</a:t>
            </a:r>
            <a:r>
              <a:rPr sz="1400" kern="0" spc="2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非功能需求包括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成本（降成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986" name="table 986"/>
          <p:cNvGraphicFramePr>
            <a:graphicFrameLocks noGrp="1"/>
          </p:cNvGraphicFramePr>
          <p:nvPr/>
        </p:nvGraphicFramePr>
        <p:xfrm>
          <a:off x="10317480" y="2343911"/>
          <a:ext cx="715644" cy="2729229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15644"/>
              </a:tblGrid>
              <a:tr h="271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1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准确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805" algn="l" rtl="0" eaLnBrk="0">
                        <a:lnSpc>
                          <a:spcPts val="180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理解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解释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过滤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检视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8" name="table 988"/>
          <p:cNvGraphicFramePr>
            <a:graphicFrameLocks noGrp="1"/>
          </p:cNvGraphicFramePr>
          <p:nvPr/>
        </p:nvGraphicFramePr>
        <p:xfrm>
          <a:off x="11041380" y="2343911"/>
          <a:ext cx="700405" cy="273050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00405"/>
              </a:tblGrid>
              <a:tr h="2720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27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3835" algn="l" rtl="0" eaLnBrk="0">
                        <a:lnSpc>
                          <a:spcPts val="179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价值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排序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证实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990" name="textbox 990"/>
          <p:cNvSpPr/>
          <p:nvPr/>
        </p:nvSpPr>
        <p:spPr>
          <a:xfrm>
            <a:off x="636029" y="1283335"/>
            <a:ext cx="9438640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本）、</a:t>
            </a:r>
            <a:r>
              <a:rPr sz="1400" kern="0" spc="3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DFX等。系统需求不仅仅包含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客户视角分解到系统的所有需求，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还包括能体现产品竞争力的内部上下游的所有需求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992" name="table 992"/>
          <p:cNvGraphicFramePr>
            <a:graphicFrameLocks noGrp="1"/>
          </p:cNvGraphicFramePr>
          <p:nvPr/>
        </p:nvGraphicFramePr>
        <p:xfrm>
          <a:off x="10302240" y="1810511"/>
          <a:ext cx="1419859" cy="45085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1419859"/>
              </a:tblGrid>
              <a:tr h="441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695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994" name="textbox 99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8" name="table 998"/>
          <p:cNvGraphicFramePr>
            <a:graphicFrameLocks noGrp="1"/>
          </p:cNvGraphicFramePr>
          <p:nvPr/>
        </p:nvGraphicFramePr>
        <p:xfrm>
          <a:off x="656640" y="1262252"/>
          <a:ext cx="8460740" cy="4620894"/>
        </p:xfrm>
        <a:graphic>
          <a:graphicData uri="http://schemas.openxmlformats.org/drawingml/2006/table">
            <a:tbl>
              <a:tblPr/>
              <a:tblGrid>
                <a:gridCol w="1407160"/>
                <a:gridCol w="1332230"/>
                <a:gridCol w="3136900"/>
                <a:gridCol w="1502410"/>
                <a:gridCol w="1082040"/>
              </a:tblGrid>
              <a:tr h="3168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系统需求编号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350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非功能需求类别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系统需求描述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652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分析责任人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652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基线化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1887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922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非功能需求编号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842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包装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542540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150M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95000"/>
                        </a:lnSpc>
                        <a:spcBef>
                          <a:spcPts val="14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无线便携式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3G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路由器</a:t>
                      </a:r>
                      <a:r>
                        <a:rPr sz="12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TL-MR12U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；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88565" algn="l" rtl="0" eaLnBrk="0">
                        <a:lnSpc>
                          <a:spcPts val="1355"/>
                        </a:lnSpc>
                        <a:spcBef>
                          <a:spcPts val="7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USB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线；</a:t>
                      </a:r>
                      <a:endParaRPr lang="en-US" altLang="en-US" sz="1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790" indent="2439670" algn="l" rtl="0" eaLnBrk="0">
                        <a:lnSpc>
                          <a:spcPct val="98000"/>
                        </a:lnSpc>
                        <a:spcBef>
                          <a:spcPts val="7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用户手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册；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537460" algn="l" rtl="0" eaLnBrk="0">
                        <a:lnSpc>
                          <a:spcPct val="95000"/>
                        </a:lnSpc>
                        <a:spcBef>
                          <a:spcPts val="6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保修卡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SE:xx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980" algn="l" rtl="0" eaLnBrk="0">
                        <a:lnSpc>
                          <a:spcPct val="74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922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非功能需求编号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环境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538730" algn="l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工作温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95000"/>
                        </a:lnSpc>
                        <a:spcBef>
                          <a:spcPts val="70"/>
                        </a:spcBef>
                      </a:pP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度：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0℃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到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40℃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;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536190" algn="l" rtl="0" eaLnBrk="0">
                        <a:lnSpc>
                          <a:spcPct val="95000"/>
                        </a:lnSpc>
                        <a:spcBef>
                          <a:spcPts val="7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存储温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ct val="95000"/>
                        </a:lnSpc>
                        <a:spcBef>
                          <a:spcPts val="80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度： 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-20℃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到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60℃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75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SE:xx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980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292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922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非功能需求编号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69545" indent="1143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系统工程师 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根据产品特 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和非功能需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5410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DFX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indent="127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8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对产品包需求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</a:t>
                      </a:r>
                      <a:r>
                        <a:rPr sz="18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定和以前经验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</a:t>
                      </a:r>
                      <a:r>
                        <a:rPr sz="18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求，共同形成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3505" indent="244602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电源开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关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535555" algn="l" rtl="0" eaLnBrk="0">
                        <a:lnSpc>
                          <a:spcPct val="94000"/>
                        </a:lnSpc>
                        <a:spcBef>
                          <a:spcPts val="7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模式选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790" algn="l" rtl="0" eaLnBrk="0">
                        <a:lnSpc>
                          <a:spcPct val="94000"/>
                        </a:lnSpc>
                        <a:spcBef>
                          <a:spcPts val="9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择开关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549525" algn="l" rtl="0" eaLnBrk="0">
                        <a:lnSpc>
                          <a:spcPct val="96000"/>
                        </a:lnSpc>
                        <a:spcBef>
                          <a:spcPts val="8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电池电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695" algn="l" rtl="0" eaLnBrk="0">
                        <a:lnSpc>
                          <a:spcPct val="94000"/>
                        </a:lnSpc>
                        <a:spcBef>
                          <a:spcPts val="6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量检测按钮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545080" algn="l" rtl="0" eaLnBrk="0">
                        <a:lnSpc>
                          <a:spcPct val="95000"/>
                        </a:lnSpc>
                        <a:spcBef>
                          <a:spcPts val="5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Reset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indent="5080" algn="just" rtl="0" eaLnBrk="0">
                        <a:lnSpc>
                          <a:spcPct val="115000"/>
                        </a:lnSpc>
                        <a:spcBef>
                          <a:spcPts val="85"/>
                        </a:spcBef>
                      </a:pPr>
                      <a:r>
                        <a:rPr sz="17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进</a:t>
                      </a:r>
                      <a:r>
                        <a:rPr sz="1700" kern="0" spc="-80" baseline="43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钮</a:t>
                      </a:r>
                      <a:r>
                        <a:rPr sz="17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行细化和完善，尤其系</a:t>
                      </a: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 </a:t>
                      </a:r>
                      <a:r>
                        <a:rPr sz="1700" kern="0" spc="-80" baseline="-9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状</a:t>
                      </a:r>
                      <a:r>
                        <a:rPr sz="2600" kern="0" spc="-500" baseline="-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求</a:t>
                      </a: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积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态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示</a:t>
                      </a:r>
                      <a:r>
                        <a:rPr sz="18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，竞争对手分析，</a:t>
                      </a:r>
                      <a:r>
                        <a:rPr sz="18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客户体</a:t>
                      </a:r>
                      <a:r>
                        <a:rPr sz="1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验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产</a:t>
                      </a:r>
                      <a:r>
                        <a:rPr sz="1700" kern="0" spc="-50" baseline="-43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量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    </a:t>
                      </a:r>
                      <a:r>
                        <a:rPr sz="17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系统需求，作为产</a:t>
                      </a: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      </a:t>
                      </a:r>
                      <a:r>
                        <a:rPr sz="1700" kern="0" spc="-50" baseline="12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电</a:t>
                      </a:r>
                      <a:r>
                        <a:rPr sz="2600" kern="0" spc="-500" baseline="8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统</a:t>
                      </a:r>
                      <a:endParaRPr lang="en-US" altLang="en-US" sz="2600" baseline="8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SE:xx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620" indent="23495" algn="just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8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中的非功能需</a:t>
                      </a:r>
                      <a:r>
                        <a:rPr sz="1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求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8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等加以完善。功</a:t>
                      </a:r>
                      <a:r>
                        <a:rPr sz="1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 </a:t>
                      </a:r>
                      <a:r>
                        <a:rPr sz="18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分</a:t>
                      </a:r>
                      <a:r>
                        <a:rPr sz="18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析与设计的</a:t>
                      </a:r>
                      <a:r>
                        <a:rPr sz="1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依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980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Y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9540" algn="l" rtl="0" eaLnBrk="0">
                        <a:lnSpc>
                          <a:spcPct val="87000"/>
                        </a:lnSpc>
                        <a:spcBef>
                          <a:spcPts val="550"/>
                        </a:spcBef>
                      </a:pPr>
                      <a:r>
                        <a:rPr sz="1800" kern="0" spc="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,需要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239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能需求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9220" algn="l" rtl="0" eaLnBrk="0">
                        <a:lnSpc>
                          <a:spcPts val="2160"/>
                        </a:lnSpc>
                      </a:pPr>
                      <a:r>
                        <a:rPr sz="16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据。</a:t>
                      </a:r>
                      <a:endParaRPr lang="en-US" altLang="en-US" sz="1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pic>
        <p:nvPicPr>
          <p:cNvPr id="1000" name="picture 1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013013" y="5485180"/>
            <a:ext cx="215306" cy="264261"/>
          </a:xfrm>
          <a:prstGeom prst="rect">
            <a:avLst/>
          </a:prstGeom>
        </p:spPr>
      </p:pic>
      <p:pic>
        <p:nvPicPr>
          <p:cNvPr id="1002" name="picture 1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02066" y="5485180"/>
            <a:ext cx="200393" cy="264261"/>
          </a:xfrm>
          <a:prstGeom prst="rect">
            <a:avLst/>
          </a:prstGeom>
        </p:spPr>
      </p:pic>
      <p:pic>
        <p:nvPicPr>
          <p:cNvPr id="1004" name="picture 10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859845" y="5511241"/>
            <a:ext cx="211870" cy="315691"/>
          </a:xfrm>
          <a:prstGeom prst="rect">
            <a:avLst/>
          </a:prstGeom>
        </p:spPr>
      </p:pic>
      <p:pic>
        <p:nvPicPr>
          <p:cNvPr id="1006" name="picture 10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645398" y="5511241"/>
            <a:ext cx="200367" cy="315691"/>
          </a:xfrm>
          <a:prstGeom prst="rect">
            <a:avLst/>
          </a:prstGeom>
        </p:spPr>
      </p:pic>
      <p:pic>
        <p:nvPicPr>
          <p:cNvPr id="1008" name="picture 10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636598" y="5236343"/>
            <a:ext cx="206775" cy="238518"/>
          </a:xfrm>
          <a:prstGeom prst="rect">
            <a:avLst/>
          </a:prstGeom>
        </p:spPr>
      </p:pic>
      <p:pic>
        <p:nvPicPr>
          <p:cNvPr id="1010" name="picture 10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027059" y="4962270"/>
            <a:ext cx="215755" cy="315899"/>
          </a:xfrm>
          <a:prstGeom prst="rect">
            <a:avLst/>
          </a:prstGeom>
        </p:spPr>
      </p:pic>
      <p:pic>
        <p:nvPicPr>
          <p:cNvPr id="1012" name="picture 10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799195" y="4962270"/>
            <a:ext cx="217451" cy="315899"/>
          </a:xfrm>
          <a:prstGeom prst="rect">
            <a:avLst/>
          </a:prstGeom>
        </p:spPr>
      </p:pic>
      <p:pic>
        <p:nvPicPr>
          <p:cNvPr id="1014" name="picture 10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460813" y="1852993"/>
            <a:ext cx="3670554" cy="2537332"/>
          </a:xfrm>
          <a:prstGeom prst="rect">
            <a:avLst/>
          </a:prstGeom>
        </p:spPr>
      </p:pic>
      <p:sp>
        <p:nvSpPr>
          <p:cNvPr id="1016" name="textbox 1016"/>
          <p:cNvSpPr/>
          <p:nvPr/>
        </p:nvSpPr>
        <p:spPr>
          <a:xfrm>
            <a:off x="103825" y="231284"/>
            <a:ext cx="11112500" cy="551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系统特性全面分析，生成系统需求清单</a:t>
            </a:r>
            <a:r>
              <a:rPr sz="3700" kern="0" spc="7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3700" kern="0" spc="-5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（非功能性）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1018" name="picture 10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523648" y="1197867"/>
            <a:ext cx="569803" cy="4462184"/>
          </a:xfrm>
          <a:prstGeom prst="rect">
            <a:avLst/>
          </a:prstGeom>
        </p:spPr>
      </p:pic>
      <p:graphicFrame>
        <p:nvGraphicFramePr>
          <p:cNvPr id="1020" name="table 1020"/>
          <p:cNvGraphicFramePr>
            <a:graphicFrameLocks noGrp="1"/>
          </p:cNvGraphicFramePr>
          <p:nvPr/>
        </p:nvGraphicFramePr>
        <p:xfrm>
          <a:off x="10317480" y="2343911"/>
          <a:ext cx="715644" cy="2729229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15644"/>
              </a:tblGrid>
              <a:tr h="271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1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准确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7805" algn="l" rtl="0" eaLnBrk="0">
                        <a:lnSpc>
                          <a:spcPts val="180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理解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解释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过滤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3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检视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2" name="table 1022"/>
          <p:cNvGraphicFramePr>
            <a:graphicFrameLocks noGrp="1"/>
          </p:cNvGraphicFramePr>
          <p:nvPr/>
        </p:nvGraphicFramePr>
        <p:xfrm>
          <a:off x="11041380" y="2343911"/>
          <a:ext cx="700405" cy="273050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700405"/>
              </a:tblGrid>
              <a:tr h="2720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27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3835" algn="l" rtl="0" eaLnBrk="0">
                        <a:lnSpc>
                          <a:spcPts val="179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价值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43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6000"/>
                        </a:lnSpc>
                        <a:spcBef>
                          <a:spcPts val="425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排序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•</a:t>
                      </a:r>
                      <a:r>
                        <a:rPr sz="1400" kern="0" spc="-6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证实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4" name="table 1024"/>
          <p:cNvGraphicFramePr>
            <a:graphicFrameLocks noGrp="1"/>
          </p:cNvGraphicFramePr>
          <p:nvPr/>
        </p:nvGraphicFramePr>
        <p:xfrm>
          <a:off x="10302240" y="1810511"/>
          <a:ext cx="1419859" cy="450850"/>
        </p:xfrm>
        <a:graphic>
          <a:graphicData uri="http://schemas.openxmlformats.org/drawingml/2006/table">
            <a:tbl>
              <a:tblPr>
                <a:solidFill>
                  <a:srgbClr val="C4E9FF"/>
                </a:solidFill>
              </a:tblPr>
              <a:tblGrid>
                <a:gridCol w="1419859"/>
              </a:tblGrid>
              <a:tr h="441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695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9FF"/>
                    </a:solidFill>
                  </a:tcPr>
                </a:tc>
              </a:tr>
            </a:tbl>
          </a:graphicData>
        </a:graphic>
      </p:graphicFrame>
      <p:sp>
        <p:nvSpPr>
          <p:cNvPr id="1026" name="textbox 102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table 1030"/>
          <p:cNvGraphicFramePr>
            <a:graphicFrameLocks noGrp="1"/>
          </p:cNvGraphicFramePr>
          <p:nvPr/>
        </p:nvGraphicFramePr>
        <p:xfrm>
          <a:off x="0" y="1532001"/>
          <a:ext cx="7473950" cy="5073650"/>
        </p:xfrm>
        <a:graphic>
          <a:graphicData uri="http://schemas.openxmlformats.org/drawingml/2006/table">
            <a:tbl>
              <a:tblPr/>
              <a:tblGrid>
                <a:gridCol w="1380489"/>
                <a:gridCol w="4858384"/>
                <a:gridCol w="1235075"/>
              </a:tblGrid>
              <a:tr h="8293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82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需求类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6365" algn="l" rtl="0" eaLnBrk="0">
                        <a:lnSpc>
                          <a:spcPct val="98000"/>
                        </a:lnSpc>
                        <a:spcBef>
                          <a:spcPts val="25"/>
                        </a:spcBef>
                      </a:pPr>
                      <a:r>
                        <a:rPr sz="2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型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3190" algn="l" rtl="0" eaLnBrk="0">
                        <a:lnSpc>
                          <a:spcPct val="97000"/>
                        </a:lnSpc>
                      </a:pPr>
                      <a:r>
                        <a:rPr sz="2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分发渠道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50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交付件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1068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44780" algn="l" rtl="0" eaLnBrk="0">
                        <a:lnSpc>
                          <a:spcPct val="89000"/>
                        </a:lnSpc>
                      </a:pPr>
                      <a:r>
                        <a:rPr sz="2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中长期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5730" algn="l" rtl="0" eaLnBrk="0">
                        <a:lnSpc>
                          <a:spcPts val="3145"/>
                        </a:lnSpc>
                      </a:pP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87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规划需求池，在规划中处理，通过SP进行承接， </a:t>
                      </a:r>
                      <a:r>
                        <a:rPr sz="18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并且可以作为战略课题，输入到战略MKT或创   </a:t>
                      </a:r>
                      <a:r>
                        <a:rPr sz="1800" kern="0" spc="-2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新中心研究（包括与战</a:t>
                      </a:r>
                      <a:r>
                        <a:rPr sz="18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略客户成立的联合创新中 </a:t>
                      </a:r>
                      <a:r>
                        <a:rPr sz="1800" kern="0" spc="-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心）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794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800" kern="0" spc="-4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SP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44780" algn="l" rtl="0" eaLnBrk="0">
                        <a:lnSpc>
                          <a:spcPct val="89000"/>
                        </a:lnSpc>
                      </a:pPr>
                      <a:r>
                        <a:rPr sz="2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中期需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6365" algn="l" rtl="0" eaLnBrk="0">
                        <a:lnSpc>
                          <a:spcPts val="3150"/>
                        </a:lnSpc>
                      </a:pP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97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加入路标，通过产品/技术BP承接</a:t>
                      </a:r>
                      <a:r>
                        <a:rPr sz="18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和交付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619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800" kern="0" spc="-5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BP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4478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中短期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5730" algn="l" rtl="0" eaLnBrk="0">
                        <a:lnSpc>
                          <a:spcPts val="3145"/>
                        </a:lnSpc>
                      </a:pP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875" indent="-1905" algn="l" rtl="0" eaLnBrk="0">
                        <a:lnSpc>
                          <a:spcPct val="99000"/>
                        </a:lnSpc>
                      </a:pPr>
                      <a:r>
                        <a:rPr sz="18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加入CHARTER的需求包，直接通过Cha</a:t>
                      </a:r>
                      <a:r>
                        <a:rPr sz="18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rter开发</a:t>
                      </a:r>
                      <a:r>
                        <a:rPr sz="18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承接和落实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76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Charter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6623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192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短期需求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875" indent="190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PDT项目-PDCP前，加入需求包，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通过开发流程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承接，和交付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05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交付版本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8293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27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紧急需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6365" algn="l" rtl="0" eaLnBrk="0">
                        <a:lnSpc>
                          <a:spcPts val="3165"/>
                        </a:lnSpc>
                      </a:pP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875" indent="190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PDCP后，通过PCR，项目变更。直接通过变更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插入到开发流程中交</a:t>
                      </a: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付。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05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交付版本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1032" name="rect"/>
          <p:cNvSpPr/>
          <p:nvPr/>
        </p:nvSpPr>
        <p:spPr>
          <a:xfrm>
            <a:off x="10189464" y="3781044"/>
            <a:ext cx="952500" cy="1197864"/>
          </a:xfrm>
          <a:prstGeom prst="rect">
            <a:avLst/>
          </a:prstGeom>
          <a:solidFill>
            <a:srgbClr val="FFDEB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034" name="table 1034"/>
          <p:cNvGraphicFramePr>
            <a:graphicFrameLocks noGrp="1"/>
          </p:cNvGraphicFramePr>
          <p:nvPr/>
        </p:nvGraphicFramePr>
        <p:xfrm>
          <a:off x="10183368" y="2167127"/>
          <a:ext cx="964565" cy="3446780"/>
        </p:xfrm>
        <a:graphic>
          <a:graphicData uri="http://schemas.openxmlformats.org/drawingml/2006/table">
            <a:tbl>
              <a:tblPr/>
              <a:tblGrid>
                <a:gridCol w="964564"/>
              </a:tblGrid>
              <a:tr h="793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819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4305" indent="90170" algn="l" rtl="0" eaLnBrk="0">
                        <a:lnSpc>
                          <a:spcPct val="112000"/>
                        </a:lnSpc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产品线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路标规划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1450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ts val="179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务书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84000"/>
                        </a:lnSpc>
                      </a:pPr>
                      <a:r>
                        <a:rPr sz="1400" kern="0" spc="-1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在研产品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7015" algn="l" rtl="0" eaLnBrk="0">
                        <a:lnSpc>
                          <a:spcPts val="2325"/>
                        </a:lnSpc>
                      </a:pPr>
                      <a:r>
                        <a:rPr sz="1200" kern="0" spc="-10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（变更）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pic>
        <p:nvPicPr>
          <p:cNvPr id="1036" name="picture 10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93196" y="1296928"/>
            <a:ext cx="569803" cy="4463708"/>
          </a:xfrm>
          <a:prstGeom prst="rect">
            <a:avLst/>
          </a:prstGeom>
        </p:spPr>
      </p:pic>
      <p:sp>
        <p:nvSpPr>
          <p:cNvPr id="1038" name="textbox 1038"/>
          <p:cNvSpPr/>
          <p:nvPr/>
        </p:nvSpPr>
        <p:spPr>
          <a:xfrm>
            <a:off x="104140" y="231140"/>
            <a:ext cx="4982845" cy="554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需求分发基本原则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1040" name="table 1040"/>
          <p:cNvGraphicFramePr>
            <a:graphicFrameLocks noGrp="1"/>
          </p:cNvGraphicFramePr>
          <p:nvPr/>
        </p:nvGraphicFramePr>
        <p:xfrm>
          <a:off x="8924544" y="1463040"/>
          <a:ext cx="3199765" cy="449579"/>
        </p:xfrm>
        <a:graphic>
          <a:graphicData uri="http://schemas.openxmlformats.org/drawingml/2006/table">
            <a:tbl>
              <a:tblPr>
                <a:solidFill>
                  <a:srgbClr val="FFDEB1"/>
                </a:solidFill>
              </a:tblPr>
              <a:tblGrid>
                <a:gridCol w="31997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89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分发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grpSp>
        <p:nvGrpSpPr>
          <p:cNvPr id="110" name="group 110"/>
          <p:cNvGrpSpPr/>
          <p:nvPr/>
        </p:nvGrpSpPr>
        <p:grpSpPr>
          <a:xfrm rot="21600000">
            <a:off x="9066276" y="3331464"/>
            <a:ext cx="858011" cy="1110995"/>
            <a:chOff x="0" y="0"/>
            <a:chExt cx="858011" cy="1110995"/>
          </a:xfrm>
        </p:grpSpPr>
        <p:grpSp>
          <p:nvGrpSpPr>
            <p:cNvPr id="112" name="group 112"/>
            <p:cNvGrpSpPr/>
            <p:nvPr/>
          </p:nvGrpSpPr>
          <p:grpSpPr>
            <a:xfrm rot="21600000">
              <a:off x="0" y="0"/>
              <a:ext cx="858011" cy="1110995"/>
              <a:chOff x="0" y="0"/>
              <a:chExt cx="858011" cy="1110995"/>
            </a:xfrm>
          </p:grpSpPr>
          <p:sp>
            <p:nvSpPr>
              <p:cNvPr id="1042" name="path"/>
              <p:cNvSpPr/>
              <p:nvPr/>
            </p:nvSpPr>
            <p:spPr>
              <a:xfrm>
                <a:off x="6095" y="6095"/>
                <a:ext cx="845819" cy="1098804"/>
              </a:xfrm>
              <a:custGeom>
                <a:avLst/>
                <a:gdLst/>
                <a:ahLst/>
                <a:cxnLst/>
                <a:rect l="0" t="0" r="0" b="0"/>
                <a:pathLst>
                  <a:path w="1331" h="1730">
                    <a:moveTo>
                      <a:pt x="0" y="863"/>
                    </a:moveTo>
                    <a:lnTo>
                      <a:pt x="661" y="0"/>
                    </a:lnTo>
                    <a:lnTo>
                      <a:pt x="1331" y="857"/>
                    </a:lnTo>
                    <a:lnTo>
                      <a:pt x="661" y="1730"/>
                    </a:lnTo>
                    <a:lnTo>
                      <a:pt x="0" y="863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4" name="path"/>
              <p:cNvSpPr/>
              <p:nvPr/>
            </p:nvSpPr>
            <p:spPr>
              <a:xfrm>
                <a:off x="0" y="0"/>
                <a:ext cx="858011" cy="1110995"/>
              </a:xfrm>
              <a:custGeom>
                <a:avLst/>
                <a:gdLst/>
                <a:ahLst/>
                <a:cxnLst/>
                <a:rect l="0" t="0" r="0" b="0"/>
                <a:pathLst>
                  <a:path w="1351" h="1749">
                    <a:moveTo>
                      <a:pt x="9" y="873"/>
                    </a:moveTo>
                    <a:lnTo>
                      <a:pt x="671" y="9"/>
                    </a:lnTo>
                    <a:lnTo>
                      <a:pt x="1341" y="866"/>
                    </a:lnTo>
                    <a:lnTo>
                      <a:pt x="671" y="1739"/>
                    </a:lnTo>
                    <a:lnTo>
                      <a:pt x="9" y="873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46" name="textbox 1046"/>
            <p:cNvSpPr/>
            <p:nvPr/>
          </p:nvSpPr>
          <p:spPr>
            <a:xfrm>
              <a:off x="-12700" y="-12700"/>
              <a:ext cx="883919" cy="11690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34315" algn="l" rtl="0" eaLnBrk="0">
                <a:lnSpc>
                  <a:spcPct val="83000"/>
                </a:lnSpc>
              </a:pPr>
              <a:r>
                <a:rPr sz="1800" kern="0" spc="-5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24155" algn="l" rtl="0" eaLnBrk="0">
                <a:lnSpc>
                  <a:spcPts val="2320"/>
                </a:lnSpc>
              </a:pPr>
              <a:r>
                <a:rPr sz="1800" kern="0" spc="-3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分发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1048" name="textbox 1048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14" name="group 114"/>
          <p:cNvGrpSpPr/>
          <p:nvPr/>
        </p:nvGrpSpPr>
        <p:grpSpPr>
          <a:xfrm rot="21600000">
            <a:off x="11407140" y="3585971"/>
            <a:ext cx="650747" cy="589788"/>
            <a:chOff x="0" y="0"/>
            <a:chExt cx="650747" cy="589788"/>
          </a:xfrm>
        </p:grpSpPr>
        <p:grpSp>
          <p:nvGrpSpPr>
            <p:cNvPr id="116" name="group 116"/>
            <p:cNvGrpSpPr/>
            <p:nvPr/>
          </p:nvGrpSpPr>
          <p:grpSpPr>
            <a:xfrm rot="21600000">
              <a:off x="0" y="0"/>
              <a:ext cx="650747" cy="589788"/>
              <a:chOff x="0" y="0"/>
              <a:chExt cx="650747" cy="589788"/>
            </a:xfrm>
          </p:grpSpPr>
          <p:sp>
            <p:nvSpPr>
              <p:cNvPr id="1050" name="path"/>
              <p:cNvSpPr/>
              <p:nvPr/>
            </p:nvSpPr>
            <p:spPr>
              <a:xfrm>
                <a:off x="6095" y="6096"/>
                <a:ext cx="638556" cy="577596"/>
              </a:xfrm>
              <a:custGeom>
                <a:avLst/>
                <a:gdLst/>
                <a:ahLst/>
                <a:cxnLst/>
                <a:rect l="0" t="0" r="0" b="0"/>
                <a:pathLst>
                  <a:path w="1005" h="909">
                    <a:moveTo>
                      <a:pt x="0" y="454"/>
                    </a:moveTo>
                    <a:lnTo>
                      <a:pt x="499" y="0"/>
                    </a:lnTo>
                    <a:lnTo>
                      <a:pt x="1005" y="453"/>
                    </a:lnTo>
                    <a:lnTo>
                      <a:pt x="499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2" name="path"/>
              <p:cNvSpPr/>
              <p:nvPr/>
            </p:nvSpPr>
            <p:spPr>
              <a:xfrm>
                <a:off x="0" y="0"/>
                <a:ext cx="650747" cy="589788"/>
              </a:xfrm>
              <a:custGeom>
                <a:avLst/>
                <a:gdLst/>
                <a:ahLst/>
                <a:cxnLst/>
                <a:rect l="0" t="0" r="0" b="0"/>
                <a:pathLst>
                  <a:path w="1024" h="928">
                    <a:moveTo>
                      <a:pt x="9" y="464"/>
                    </a:moveTo>
                    <a:lnTo>
                      <a:pt x="509" y="9"/>
                    </a:lnTo>
                    <a:lnTo>
                      <a:pt x="1015" y="462"/>
                    </a:lnTo>
                    <a:lnTo>
                      <a:pt x="509" y="919"/>
                    </a:lnTo>
                    <a:lnTo>
                      <a:pt x="9" y="464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54" name="textbox 1054"/>
            <p:cNvSpPr/>
            <p:nvPr/>
          </p:nvSpPr>
          <p:spPr>
            <a:xfrm>
              <a:off x="-12700" y="-12700"/>
              <a:ext cx="676275" cy="6400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marL="203200" algn="l" rtl="0" eaLnBrk="0">
                <a:lnSpc>
                  <a:spcPct val="95000"/>
                </a:lnSpc>
              </a:pPr>
              <a:r>
                <a:rPr sz="1400" kern="0" spc="-30" dirty="0">
                  <a:ln w="5092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决策</a:t>
              </a:r>
              <a:endParaRPr lang="en-US" altLang="en-US" sz="1400" dirty="0"/>
            </a:p>
          </p:txBody>
        </p:sp>
      </p:grpSp>
      <p:grpSp>
        <p:nvGrpSpPr>
          <p:cNvPr id="118" name="group 118"/>
          <p:cNvGrpSpPr/>
          <p:nvPr/>
        </p:nvGrpSpPr>
        <p:grpSpPr>
          <a:xfrm rot="21600000">
            <a:off x="9953244" y="3822192"/>
            <a:ext cx="126491" cy="109727"/>
            <a:chOff x="0" y="0"/>
            <a:chExt cx="126491" cy="109727"/>
          </a:xfrm>
        </p:grpSpPr>
        <p:sp>
          <p:nvSpPr>
            <p:cNvPr id="1058" name="path"/>
            <p:cNvSpPr/>
            <p:nvPr/>
          </p:nvSpPr>
          <p:spPr>
            <a:xfrm>
              <a:off x="48576" y="60962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60" name="path"/>
            <p:cNvSpPr/>
            <p:nvPr/>
          </p:nvSpPr>
          <p:spPr>
            <a:xfrm>
              <a:off x="6095" y="6095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6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62" name="path"/>
            <p:cNvSpPr/>
            <p:nvPr/>
          </p:nvSpPr>
          <p:spPr>
            <a:xfrm>
              <a:off x="0" y="0"/>
              <a:ext cx="126491" cy="109727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group 120"/>
          <p:cNvGrpSpPr/>
          <p:nvPr/>
        </p:nvGrpSpPr>
        <p:grpSpPr>
          <a:xfrm rot="21600000">
            <a:off x="10061448" y="2532888"/>
            <a:ext cx="123443" cy="109728"/>
            <a:chOff x="0" y="0"/>
            <a:chExt cx="123443" cy="109728"/>
          </a:xfrm>
        </p:grpSpPr>
        <p:sp>
          <p:nvSpPr>
            <p:cNvPr id="1064" name="path"/>
            <p:cNvSpPr/>
            <p:nvPr/>
          </p:nvSpPr>
          <p:spPr>
            <a:xfrm>
              <a:off x="50081" y="48771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66" name="path"/>
            <p:cNvSpPr/>
            <p:nvPr/>
          </p:nvSpPr>
          <p:spPr>
            <a:xfrm>
              <a:off x="6095" y="6096"/>
              <a:ext cx="111252" cy="97535"/>
            </a:xfrm>
            <a:custGeom>
              <a:avLst/>
              <a:gdLst/>
              <a:ahLst/>
              <a:cxnLst/>
              <a:rect l="0" t="0" r="0" b="0"/>
              <a:pathLst>
                <a:path w="175" h="153">
                  <a:moveTo>
                    <a:pt x="0" y="0"/>
                  </a:moveTo>
                  <a:lnTo>
                    <a:pt x="175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68" name="path"/>
            <p:cNvSpPr/>
            <p:nvPr/>
          </p:nvSpPr>
          <p:spPr>
            <a:xfrm>
              <a:off x="0" y="0"/>
              <a:ext cx="123443" cy="109728"/>
            </a:xfrm>
            <a:custGeom>
              <a:avLst/>
              <a:gdLst/>
              <a:ahLst/>
              <a:cxnLst/>
              <a:rect l="0" t="0" r="0" b="0"/>
              <a:pathLst>
                <a:path w="194" h="172">
                  <a:moveTo>
                    <a:pt x="9" y="9"/>
                  </a:moveTo>
                  <a:lnTo>
                    <a:pt x="184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2" name="group 122"/>
          <p:cNvGrpSpPr/>
          <p:nvPr/>
        </p:nvGrpSpPr>
        <p:grpSpPr>
          <a:xfrm rot="21600000">
            <a:off x="10061448" y="3396995"/>
            <a:ext cx="123443" cy="111252"/>
            <a:chOff x="0" y="0"/>
            <a:chExt cx="123443" cy="111252"/>
          </a:xfrm>
        </p:grpSpPr>
        <p:sp>
          <p:nvSpPr>
            <p:cNvPr id="1070" name="path"/>
            <p:cNvSpPr/>
            <p:nvPr/>
          </p:nvSpPr>
          <p:spPr>
            <a:xfrm>
              <a:off x="50081" y="50296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72" name="path"/>
            <p:cNvSpPr/>
            <p:nvPr/>
          </p:nvSpPr>
          <p:spPr>
            <a:xfrm>
              <a:off x="6095" y="6096"/>
              <a:ext cx="111252" cy="99059"/>
            </a:xfrm>
            <a:custGeom>
              <a:avLst/>
              <a:gdLst/>
              <a:ahLst/>
              <a:cxnLst/>
              <a:rect l="0" t="0" r="0" b="0"/>
              <a:pathLst>
                <a:path w="175" h="155">
                  <a:moveTo>
                    <a:pt x="0" y="0"/>
                  </a:moveTo>
                  <a:lnTo>
                    <a:pt x="175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74" name="path"/>
            <p:cNvSpPr/>
            <p:nvPr/>
          </p:nvSpPr>
          <p:spPr>
            <a:xfrm>
              <a:off x="0" y="0"/>
              <a:ext cx="123443" cy="111252"/>
            </a:xfrm>
            <a:custGeom>
              <a:avLst/>
              <a:gdLst/>
              <a:ahLst/>
              <a:cxnLst/>
              <a:rect l="0" t="0" r="0" b="0"/>
              <a:pathLst>
                <a:path w="194" h="175">
                  <a:moveTo>
                    <a:pt x="9" y="9"/>
                  </a:moveTo>
                  <a:lnTo>
                    <a:pt x="184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group 124"/>
          <p:cNvGrpSpPr/>
          <p:nvPr/>
        </p:nvGrpSpPr>
        <p:grpSpPr>
          <a:xfrm rot="21600000">
            <a:off x="10061448" y="4270247"/>
            <a:ext cx="123443" cy="114300"/>
            <a:chOff x="0" y="0"/>
            <a:chExt cx="123443" cy="114300"/>
          </a:xfrm>
        </p:grpSpPr>
        <p:sp>
          <p:nvSpPr>
            <p:cNvPr id="1076" name="path"/>
            <p:cNvSpPr/>
            <p:nvPr/>
          </p:nvSpPr>
          <p:spPr>
            <a:xfrm>
              <a:off x="50081" y="51819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78" name="path"/>
            <p:cNvSpPr/>
            <p:nvPr/>
          </p:nvSpPr>
          <p:spPr>
            <a:xfrm>
              <a:off x="6095" y="6095"/>
              <a:ext cx="111252" cy="102107"/>
            </a:xfrm>
            <a:custGeom>
              <a:avLst/>
              <a:gdLst/>
              <a:ahLst/>
              <a:cxnLst/>
              <a:rect l="0" t="0" r="0" b="0"/>
              <a:pathLst>
                <a:path w="175" h="160">
                  <a:moveTo>
                    <a:pt x="0" y="0"/>
                  </a:moveTo>
                  <a:lnTo>
                    <a:pt x="175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80" name="path"/>
            <p:cNvSpPr/>
            <p:nvPr/>
          </p:nvSpPr>
          <p:spPr>
            <a:xfrm>
              <a:off x="0" y="0"/>
              <a:ext cx="123443" cy="114300"/>
            </a:xfrm>
            <a:custGeom>
              <a:avLst/>
              <a:gdLst/>
              <a:ahLst/>
              <a:cxnLst/>
              <a:rect l="0" t="0" r="0" b="0"/>
              <a:pathLst>
                <a:path w="194" h="180">
                  <a:moveTo>
                    <a:pt x="9" y="9"/>
                  </a:moveTo>
                  <a:lnTo>
                    <a:pt x="184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82" name="rect"/>
          <p:cNvSpPr/>
          <p:nvPr/>
        </p:nvSpPr>
        <p:spPr>
          <a:xfrm>
            <a:off x="10071988" y="2588513"/>
            <a:ext cx="3302" cy="255422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4" name="textbox 1084"/>
          <p:cNvSpPr/>
          <p:nvPr/>
        </p:nvSpPr>
        <p:spPr>
          <a:xfrm>
            <a:off x="8923350" y="2546401"/>
            <a:ext cx="116458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重要不紧急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086" name="textbox 1086"/>
          <p:cNvSpPr/>
          <p:nvPr/>
        </p:nvSpPr>
        <p:spPr>
          <a:xfrm>
            <a:off x="8909888" y="4985436"/>
            <a:ext cx="114553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重要&amp;紧急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126" name="group 126"/>
          <p:cNvGrpSpPr/>
          <p:nvPr/>
        </p:nvGrpSpPr>
        <p:grpSpPr>
          <a:xfrm rot="21600000">
            <a:off x="11259311" y="3840479"/>
            <a:ext cx="126491" cy="114300"/>
            <a:chOff x="0" y="0"/>
            <a:chExt cx="126491" cy="114300"/>
          </a:xfrm>
        </p:grpSpPr>
        <p:sp>
          <p:nvSpPr>
            <p:cNvPr id="1088" name="path"/>
            <p:cNvSpPr/>
            <p:nvPr/>
          </p:nvSpPr>
          <p:spPr>
            <a:xfrm>
              <a:off x="71270" y="50302"/>
              <a:ext cx="26623" cy="13694"/>
            </a:xfrm>
            <a:custGeom>
              <a:avLst/>
              <a:gdLst/>
              <a:ahLst/>
              <a:cxnLst/>
              <a:rect l="0" t="0" r="0" b="0"/>
              <a:pathLst>
                <a:path w="41" h="21">
                  <a:moveTo>
                    <a:pt x="0" y="9"/>
                  </a:moveTo>
                  <a:lnTo>
                    <a:pt x="41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90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92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group 128"/>
          <p:cNvGrpSpPr/>
          <p:nvPr/>
        </p:nvGrpSpPr>
        <p:grpSpPr>
          <a:xfrm rot="21600000">
            <a:off x="12054840" y="3840479"/>
            <a:ext cx="126491" cy="114300"/>
            <a:chOff x="0" y="0"/>
            <a:chExt cx="126491" cy="114300"/>
          </a:xfrm>
        </p:grpSpPr>
        <p:sp>
          <p:nvSpPr>
            <p:cNvPr id="1094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96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group 130"/>
          <p:cNvGrpSpPr/>
          <p:nvPr/>
        </p:nvGrpSpPr>
        <p:grpSpPr>
          <a:xfrm rot="21600000">
            <a:off x="11138916" y="4270247"/>
            <a:ext cx="126491" cy="114300"/>
            <a:chOff x="0" y="0"/>
            <a:chExt cx="126491" cy="114300"/>
          </a:xfrm>
        </p:grpSpPr>
        <p:sp>
          <p:nvSpPr>
            <p:cNvPr id="1098" name="path"/>
            <p:cNvSpPr/>
            <p:nvPr/>
          </p:nvSpPr>
          <p:spPr>
            <a:xfrm>
              <a:off x="47052" y="51818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00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02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group 132"/>
          <p:cNvGrpSpPr/>
          <p:nvPr/>
        </p:nvGrpSpPr>
        <p:grpSpPr>
          <a:xfrm rot="21600000">
            <a:off x="11138916" y="5138928"/>
            <a:ext cx="126491" cy="112775"/>
            <a:chOff x="0" y="0"/>
            <a:chExt cx="126491" cy="112775"/>
          </a:xfrm>
        </p:grpSpPr>
        <p:sp>
          <p:nvSpPr>
            <p:cNvPr id="1104" name="path"/>
            <p:cNvSpPr/>
            <p:nvPr/>
          </p:nvSpPr>
          <p:spPr>
            <a:xfrm>
              <a:off x="47052" y="47246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06" name="path"/>
            <p:cNvSpPr/>
            <p:nvPr/>
          </p:nvSpPr>
          <p:spPr>
            <a:xfrm>
              <a:off x="6095" y="6095"/>
              <a:ext cx="114300" cy="100583"/>
            </a:xfrm>
            <a:custGeom>
              <a:avLst/>
              <a:gdLst/>
              <a:ahLst/>
              <a:cxnLst/>
              <a:rect l="0" t="0" r="0" b="0"/>
              <a:pathLst>
                <a:path w="180" h="158">
                  <a:moveTo>
                    <a:pt x="0" y="0"/>
                  </a:moveTo>
                  <a:lnTo>
                    <a:pt x="180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08" name="path"/>
            <p:cNvSpPr/>
            <p:nvPr/>
          </p:nvSpPr>
          <p:spPr>
            <a:xfrm>
              <a:off x="0" y="0"/>
              <a:ext cx="126491" cy="112775"/>
            </a:xfrm>
            <a:custGeom>
              <a:avLst/>
              <a:gdLst/>
              <a:ahLst/>
              <a:cxnLst/>
              <a:rect l="0" t="0" r="0" b="0"/>
              <a:pathLst>
                <a:path w="199" h="177">
                  <a:moveTo>
                    <a:pt x="9" y="9"/>
                  </a:moveTo>
                  <a:lnTo>
                    <a:pt x="189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group 134"/>
          <p:cNvGrpSpPr/>
          <p:nvPr/>
        </p:nvGrpSpPr>
        <p:grpSpPr>
          <a:xfrm rot="21600000">
            <a:off x="11138916" y="3396995"/>
            <a:ext cx="126491" cy="111252"/>
            <a:chOff x="0" y="0"/>
            <a:chExt cx="126491" cy="111252"/>
          </a:xfrm>
        </p:grpSpPr>
        <p:sp>
          <p:nvSpPr>
            <p:cNvPr id="1110" name="path"/>
            <p:cNvSpPr/>
            <p:nvPr/>
          </p:nvSpPr>
          <p:spPr>
            <a:xfrm>
              <a:off x="47052" y="50295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12" name="path"/>
            <p:cNvSpPr/>
            <p:nvPr/>
          </p:nvSpPr>
          <p:spPr>
            <a:xfrm>
              <a:off x="6095" y="6096"/>
              <a:ext cx="114300" cy="99059"/>
            </a:xfrm>
            <a:custGeom>
              <a:avLst/>
              <a:gdLst/>
              <a:ahLst/>
              <a:cxnLst/>
              <a:rect l="0" t="0" r="0" b="0"/>
              <a:pathLst>
                <a:path w="180" h="155">
                  <a:moveTo>
                    <a:pt x="0" y="0"/>
                  </a:moveTo>
                  <a:lnTo>
                    <a:pt x="180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14" name="path"/>
            <p:cNvSpPr/>
            <p:nvPr/>
          </p:nvSpPr>
          <p:spPr>
            <a:xfrm>
              <a:off x="0" y="0"/>
              <a:ext cx="126491" cy="111252"/>
            </a:xfrm>
            <a:custGeom>
              <a:avLst/>
              <a:gdLst/>
              <a:ahLst/>
              <a:cxnLst/>
              <a:rect l="0" t="0" r="0" b="0"/>
              <a:pathLst>
                <a:path w="199" h="175">
                  <a:moveTo>
                    <a:pt x="9" y="9"/>
                  </a:moveTo>
                  <a:lnTo>
                    <a:pt x="189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group 136"/>
          <p:cNvGrpSpPr/>
          <p:nvPr/>
        </p:nvGrpSpPr>
        <p:grpSpPr>
          <a:xfrm rot="21600000">
            <a:off x="10061448" y="5138928"/>
            <a:ext cx="123443" cy="112775"/>
            <a:chOff x="0" y="0"/>
            <a:chExt cx="123443" cy="112775"/>
          </a:xfrm>
        </p:grpSpPr>
        <p:sp>
          <p:nvSpPr>
            <p:cNvPr id="1116" name="path"/>
            <p:cNvSpPr/>
            <p:nvPr/>
          </p:nvSpPr>
          <p:spPr>
            <a:xfrm>
              <a:off x="50081" y="47247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18" name="path"/>
            <p:cNvSpPr/>
            <p:nvPr/>
          </p:nvSpPr>
          <p:spPr>
            <a:xfrm>
              <a:off x="6095" y="6095"/>
              <a:ext cx="111252" cy="100583"/>
            </a:xfrm>
            <a:custGeom>
              <a:avLst/>
              <a:gdLst/>
              <a:ahLst/>
              <a:cxnLst/>
              <a:rect l="0" t="0" r="0" b="0"/>
              <a:pathLst>
                <a:path w="175" h="158">
                  <a:moveTo>
                    <a:pt x="0" y="0"/>
                  </a:moveTo>
                  <a:lnTo>
                    <a:pt x="175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0" name="path"/>
            <p:cNvSpPr/>
            <p:nvPr/>
          </p:nvSpPr>
          <p:spPr>
            <a:xfrm>
              <a:off x="0" y="0"/>
              <a:ext cx="123443" cy="112775"/>
            </a:xfrm>
            <a:custGeom>
              <a:avLst/>
              <a:gdLst/>
              <a:ahLst/>
              <a:cxnLst/>
              <a:rect l="0" t="0" r="0" b="0"/>
              <a:pathLst>
                <a:path w="194" h="177">
                  <a:moveTo>
                    <a:pt x="9" y="9"/>
                  </a:moveTo>
                  <a:lnTo>
                    <a:pt x="184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group 138"/>
          <p:cNvGrpSpPr/>
          <p:nvPr/>
        </p:nvGrpSpPr>
        <p:grpSpPr>
          <a:xfrm rot="21600000">
            <a:off x="8904731" y="3834383"/>
            <a:ext cx="124967" cy="111251"/>
            <a:chOff x="0" y="0"/>
            <a:chExt cx="124967" cy="111251"/>
          </a:xfrm>
        </p:grpSpPr>
        <p:sp>
          <p:nvSpPr>
            <p:cNvPr id="1122" name="path"/>
            <p:cNvSpPr/>
            <p:nvPr/>
          </p:nvSpPr>
          <p:spPr>
            <a:xfrm>
              <a:off x="6095" y="6095"/>
              <a:ext cx="112776" cy="99060"/>
            </a:xfrm>
            <a:custGeom>
              <a:avLst/>
              <a:gdLst/>
              <a:ahLst/>
              <a:cxnLst/>
              <a:rect l="0" t="0" r="0" b="0"/>
              <a:pathLst>
                <a:path w="177" h="156">
                  <a:moveTo>
                    <a:pt x="0" y="0"/>
                  </a:moveTo>
                  <a:lnTo>
                    <a:pt x="177" y="7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4" name="path"/>
            <p:cNvSpPr/>
            <p:nvPr/>
          </p:nvSpPr>
          <p:spPr>
            <a:xfrm>
              <a:off x="0" y="0"/>
              <a:ext cx="124967" cy="111251"/>
            </a:xfrm>
            <a:custGeom>
              <a:avLst/>
              <a:gdLst/>
              <a:ahLst/>
              <a:cxnLst/>
              <a:rect l="0" t="0" r="0" b="0"/>
              <a:pathLst>
                <a:path w="196" h="175">
                  <a:moveTo>
                    <a:pt x="9" y="9"/>
                  </a:moveTo>
                  <a:lnTo>
                    <a:pt x="187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group 140"/>
          <p:cNvGrpSpPr/>
          <p:nvPr/>
        </p:nvGrpSpPr>
        <p:grpSpPr>
          <a:xfrm rot="21600000">
            <a:off x="11138916" y="2532888"/>
            <a:ext cx="126491" cy="109728"/>
            <a:chOff x="0" y="0"/>
            <a:chExt cx="126491" cy="109728"/>
          </a:xfrm>
        </p:grpSpPr>
        <p:sp>
          <p:nvSpPr>
            <p:cNvPr id="1126" name="path"/>
            <p:cNvSpPr/>
            <p:nvPr/>
          </p:nvSpPr>
          <p:spPr>
            <a:xfrm>
              <a:off x="47052" y="48770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8" name="path"/>
            <p:cNvSpPr/>
            <p:nvPr/>
          </p:nvSpPr>
          <p:spPr>
            <a:xfrm>
              <a:off x="6095" y="6096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30" name="path"/>
            <p:cNvSpPr/>
            <p:nvPr/>
          </p:nvSpPr>
          <p:spPr>
            <a:xfrm>
              <a:off x="0" y="0"/>
              <a:ext cx="126491" cy="109728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32" name="rect"/>
          <p:cNvSpPr/>
          <p:nvPr/>
        </p:nvSpPr>
        <p:spPr>
          <a:xfrm>
            <a:off x="11259184" y="2588513"/>
            <a:ext cx="3302" cy="26548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picture 1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37888" y="4265676"/>
            <a:ext cx="1598548" cy="1804695"/>
          </a:xfrm>
          <a:prstGeom prst="rect">
            <a:avLst/>
          </a:prstGeom>
        </p:spPr>
      </p:pic>
      <p:pic>
        <p:nvPicPr>
          <p:cNvPr id="1136" name="picture 1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74235" y="1878838"/>
            <a:ext cx="1868551" cy="3307333"/>
          </a:xfrm>
          <a:prstGeom prst="rect">
            <a:avLst/>
          </a:prstGeom>
        </p:spPr>
      </p:pic>
      <p:sp>
        <p:nvSpPr>
          <p:cNvPr id="1138" name="rect"/>
          <p:cNvSpPr/>
          <p:nvPr/>
        </p:nvSpPr>
        <p:spPr>
          <a:xfrm>
            <a:off x="10189464" y="3781044"/>
            <a:ext cx="952500" cy="1197864"/>
          </a:xfrm>
          <a:prstGeom prst="rect">
            <a:avLst/>
          </a:prstGeom>
          <a:solidFill>
            <a:srgbClr val="FFDEB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140" name="table 1140"/>
          <p:cNvGraphicFramePr>
            <a:graphicFrameLocks noGrp="1"/>
          </p:cNvGraphicFramePr>
          <p:nvPr/>
        </p:nvGraphicFramePr>
        <p:xfrm>
          <a:off x="10183368" y="2167127"/>
          <a:ext cx="964565" cy="3446780"/>
        </p:xfrm>
        <a:graphic>
          <a:graphicData uri="http://schemas.openxmlformats.org/drawingml/2006/table">
            <a:tbl>
              <a:tblPr/>
              <a:tblGrid>
                <a:gridCol w="964564"/>
              </a:tblGrid>
              <a:tr h="793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819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4305" indent="90170" algn="l" rtl="0" eaLnBrk="0">
                        <a:lnSpc>
                          <a:spcPct val="112000"/>
                        </a:lnSpc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产品线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路标规划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1450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ts val="179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务书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84000"/>
                        </a:lnSpc>
                      </a:pPr>
                      <a:r>
                        <a:rPr sz="1400" kern="0" spc="-1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在研产品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7015" algn="l" rtl="0" eaLnBrk="0">
                        <a:lnSpc>
                          <a:spcPts val="2325"/>
                        </a:lnSpc>
                      </a:pPr>
                      <a:r>
                        <a:rPr sz="1200" kern="0" spc="-10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（变更）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pic>
        <p:nvPicPr>
          <p:cNvPr id="1142" name="picture 1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11326" y="1431035"/>
            <a:ext cx="1853437" cy="1650365"/>
          </a:xfrm>
          <a:prstGeom prst="rect">
            <a:avLst/>
          </a:prstGeom>
        </p:spPr>
      </p:pic>
      <p:pic>
        <p:nvPicPr>
          <p:cNvPr id="1144" name="picture 11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193196" y="1296928"/>
            <a:ext cx="569803" cy="4463708"/>
          </a:xfrm>
          <a:prstGeom prst="rect">
            <a:avLst/>
          </a:prstGeom>
        </p:spPr>
      </p:pic>
      <p:sp>
        <p:nvSpPr>
          <p:cNvPr id="1146" name="textbox 1146"/>
          <p:cNvSpPr/>
          <p:nvPr/>
        </p:nvSpPr>
        <p:spPr>
          <a:xfrm>
            <a:off x="104140" y="231140"/>
            <a:ext cx="5078730" cy="554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需求分发基本原则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1148" name="table 1148"/>
          <p:cNvGraphicFramePr>
            <a:graphicFrameLocks noGrp="1"/>
          </p:cNvGraphicFramePr>
          <p:nvPr/>
        </p:nvGraphicFramePr>
        <p:xfrm>
          <a:off x="8924544" y="1463040"/>
          <a:ext cx="3199765" cy="449579"/>
        </p:xfrm>
        <a:graphic>
          <a:graphicData uri="http://schemas.openxmlformats.org/drawingml/2006/table">
            <a:tbl>
              <a:tblPr>
                <a:solidFill>
                  <a:srgbClr val="FFDEB1"/>
                </a:solidFill>
              </a:tblPr>
              <a:tblGrid>
                <a:gridCol w="31997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89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分发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0" name="table 1150"/>
          <p:cNvGraphicFramePr>
            <a:graphicFrameLocks noGrp="1"/>
          </p:cNvGraphicFramePr>
          <p:nvPr/>
        </p:nvGraphicFramePr>
        <p:xfrm>
          <a:off x="6030467" y="5626608"/>
          <a:ext cx="1621155" cy="810259"/>
        </p:xfrm>
        <a:graphic>
          <a:graphicData uri="http://schemas.openxmlformats.org/drawingml/2006/table">
            <a:tbl>
              <a:tblPr>
                <a:solidFill>
                  <a:srgbClr val="DBCE7F"/>
                </a:solidFill>
              </a:tblPr>
              <a:tblGrid>
                <a:gridCol w="1621155"/>
              </a:tblGrid>
              <a:tr h="8007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1150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800" kern="0" spc="-5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PDT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E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2" name="table 1152"/>
          <p:cNvGraphicFramePr>
            <a:graphicFrameLocks noGrp="1"/>
          </p:cNvGraphicFramePr>
          <p:nvPr/>
        </p:nvGraphicFramePr>
        <p:xfrm>
          <a:off x="3058668" y="1063752"/>
          <a:ext cx="1499235" cy="810259"/>
        </p:xfrm>
        <a:graphic>
          <a:graphicData uri="http://schemas.openxmlformats.org/drawingml/2006/table">
            <a:tbl>
              <a:tblPr/>
              <a:tblGrid>
                <a:gridCol w="1499235"/>
              </a:tblGrid>
              <a:tr h="8007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19430" algn="l" rtl="0" eaLnBrk="0">
                        <a:lnSpc>
                          <a:spcPct val="83000"/>
                        </a:lnSpc>
                      </a:pPr>
                      <a:r>
                        <a:rPr sz="18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RMT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302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4" name="table 1154"/>
          <p:cNvGraphicFramePr>
            <a:graphicFrameLocks noGrp="1"/>
          </p:cNvGraphicFramePr>
          <p:nvPr/>
        </p:nvGraphicFramePr>
        <p:xfrm>
          <a:off x="6024371" y="3938016"/>
          <a:ext cx="1621155" cy="730885"/>
        </p:xfrm>
        <a:graphic>
          <a:graphicData uri="http://schemas.openxmlformats.org/drawingml/2006/table">
            <a:tbl>
              <a:tblPr>
                <a:solidFill>
                  <a:srgbClr val="DBCE7F"/>
                </a:solidFill>
              </a:tblPr>
              <a:tblGrid>
                <a:gridCol w="1621155"/>
              </a:tblGrid>
              <a:tr h="721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12140" algn="l" rtl="0" eaLnBrk="0">
                        <a:lnSpc>
                          <a:spcPts val="1860"/>
                        </a:lnSpc>
                      </a:pPr>
                      <a:r>
                        <a:rPr sz="1500" kern="0" spc="7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路标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E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6" name="table 1156"/>
          <p:cNvGraphicFramePr>
            <a:graphicFrameLocks noGrp="1"/>
          </p:cNvGraphicFramePr>
          <p:nvPr/>
        </p:nvGraphicFramePr>
        <p:xfrm>
          <a:off x="6036563" y="3095244"/>
          <a:ext cx="1621154" cy="729614"/>
        </p:xfrm>
        <a:graphic>
          <a:graphicData uri="http://schemas.openxmlformats.org/drawingml/2006/table">
            <a:tbl>
              <a:tblPr/>
              <a:tblGrid>
                <a:gridCol w="1621154"/>
              </a:tblGrid>
              <a:tr h="720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6375" algn="l" rtl="0" eaLnBrk="0">
                        <a:lnSpc>
                          <a:spcPts val="1855"/>
                        </a:lnSpc>
                      </a:pPr>
                      <a:r>
                        <a:rPr sz="1500" kern="0" spc="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待规划需求池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18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8" name="table 1158"/>
          <p:cNvGraphicFramePr>
            <a:graphicFrameLocks noGrp="1"/>
          </p:cNvGraphicFramePr>
          <p:nvPr/>
        </p:nvGraphicFramePr>
        <p:xfrm>
          <a:off x="6036563" y="4782311"/>
          <a:ext cx="1621154" cy="729614"/>
        </p:xfrm>
        <a:graphic>
          <a:graphicData uri="http://schemas.openxmlformats.org/drawingml/2006/table">
            <a:tbl>
              <a:tblPr>
                <a:solidFill>
                  <a:srgbClr val="DBCE7F"/>
                </a:solidFill>
              </a:tblPr>
              <a:tblGrid>
                <a:gridCol w="1621154"/>
              </a:tblGrid>
              <a:tr h="720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6228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500" kern="0" spc="3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Charter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E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60" name="table 1160"/>
          <p:cNvGraphicFramePr>
            <a:graphicFrameLocks noGrp="1"/>
          </p:cNvGraphicFramePr>
          <p:nvPr/>
        </p:nvGraphicFramePr>
        <p:xfrm>
          <a:off x="6030467" y="1103376"/>
          <a:ext cx="1621155" cy="729615"/>
        </p:xfrm>
        <a:graphic>
          <a:graphicData uri="http://schemas.openxmlformats.org/drawingml/2006/table">
            <a:tbl>
              <a:tblPr>
                <a:solidFill>
                  <a:srgbClr val="DBCE7F"/>
                </a:solidFill>
              </a:tblPr>
              <a:tblGrid>
                <a:gridCol w="1621155"/>
              </a:tblGrid>
              <a:tr h="720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6375" algn="l" rtl="0" eaLnBrk="0">
                        <a:lnSpc>
                          <a:spcPts val="1850"/>
                        </a:lnSpc>
                      </a:pPr>
                      <a:r>
                        <a:rPr sz="1500" kern="0" spc="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新机会点分析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E7F"/>
                    </a:solidFill>
                  </a:tcPr>
                </a:tc>
              </a:tr>
            </a:tbl>
          </a:graphicData>
        </a:graphic>
      </p:graphicFrame>
      <p:grpSp>
        <p:nvGrpSpPr>
          <p:cNvPr id="142" name="group 142"/>
          <p:cNvGrpSpPr/>
          <p:nvPr/>
        </p:nvGrpSpPr>
        <p:grpSpPr>
          <a:xfrm rot="21600000">
            <a:off x="510539" y="3075432"/>
            <a:ext cx="1414272" cy="810767"/>
            <a:chOff x="0" y="0"/>
            <a:chExt cx="1414272" cy="810767"/>
          </a:xfrm>
        </p:grpSpPr>
        <p:grpSp>
          <p:nvGrpSpPr>
            <p:cNvPr id="144" name="group 144"/>
            <p:cNvGrpSpPr/>
            <p:nvPr/>
          </p:nvGrpSpPr>
          <p:grpSpPr>
            <a:xfrm rot="21600000">
              <a:off x="0" y="0"/>
              <a:ext cx="1414272" cy="810767"/>
              <a:chOff x="0" y="0"/>
              <a:chExt cx="1414272" cy="810767"/>
            </a:xfrm>
          </p:grpSpPr>
          <p:sp>
            <p:nvSpPr>
              <p:cNvPr id="1162" name="path"/>
              <p:cNvSpPr/>
              <p:nvPr/>
            </p:nvSpPr>
            <p:spPr>
              <a:xfrm>
                <a:off x="6096" y="6095"/>
                <a:ext cx="1402080" cy="798576"/>
              </a:xfrm>
              <a:custGeom>
                <a:avLst/>
                <a:gdLst/>
                <a:ahLst/>
                <a:cxnLst/>
                <a:rect l="0" t="0" r="0" b="0"/>
                <a:pathLst>
                  <a:path w="2208" h="1257">
                    <a:moveTo>
                      <a:pt x="0" y="209"/>
                    </a:moveTo>
                    <a:moveTo>
                      <a:pt x="0" y="209"/>
                    </a:moveTo>
                    <a:cubicBezTo>
                      <a:pt x="0" y="93"/>
                      <a:pt x="494" y="0"/>
                      <a:pt x="1104" y="0"/>
                    </a:cubicBezTo>
                    <a:cubicBezTo>
                      <a:pt x="1713" y="0"/>
                      <a:pt x="2208" y="93"/>
                      <a:pt x="2208" y="209"/>
                    </a:cubicBezTo>
                    <a:lnTo>
                      <a:pt x="2208" y="1048"/>
                    </a:lnTo>
                    <a:cubicBezTo>
                      <a:pt x="2208" y="1163"/>
                      <a:pt x="1713" y="1257"/>
                      <a:pt x="1104" y="1257"/>
                    </a:cubicBezTo>
                    <a:cubicBezTo>
                      <a:pt x="494" y="1257"/>
                      <a:pt x="0" y="1163"/>
                      <a:pt x="0" y="1048"/>
                    </a:cubicBez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BF900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4" name="path"/>
              <p:cNvSpPr/>
              <p:nvPr/>
            </p:nvSpPr>
            <p:spPr>
              <a:xfrm>
                <a:off x="0" y="0"/>
                <a:ext cx="1414272" cy="810767"/>
              </a:xfrm>
              <a:custGeom>
                <a:avLst/>
                <a:gdLst/>
                <a:ahLst/>
                <a:cxnLst/>
                <a:rect l="0" t="0" r="0" b="0"/>
                <a:pathLst>
                  <a:path w="2227" h="1276">
                    <a:moveTo>
                      <a:pt x="2217" y="219"/>
                    </a:moveTo>
                    <a:cubicBezTo>
                      <a:pt x="2217" y="335"/>
                      <a:pt x="1723" y="428"/>
                      <a:pt x="1113" y="428"/>
                    </a:cubicBezTo>
                    <a:cubicBezTo>
                      <a:pt x="503" y="428"/>
                      <a:pt x="9" y="335"/>
                      <a:pt x="9" y="219"/>
                    </a:cubicBezTo>
                    <a:moveTo>
                      <a:pt x="9" y="219"/>
                    </a:moveTo>
                    <a:cubicBezTo>
                      <a:pt x="9" y="103"/>
                      <a:pt x="503" y="9"/>
                      <a:pt x="1113" y="9"/>
                    </a:cubicBezTo>
                    <a:cubicBezTo>
                      <a:pt x="1723" y="9"/>
                      <a:pt x="2217" y="103"/>
                      <a:pt x="2217" y="219"/>
                    </a:cubicBezTo>
                    <a:lnTo>
                      <a:pt x="2217" y="1057"/>
                    </a:lnTo>
                    <a:cubicBezTo>
                      <a:pt x="2217" y="1173"/>
                      <a:pt x="1723" y="1267"/>
                      <a:pt x="1113" y="1267"/>
                    </a:cubicBezTo>
                    <a:cubicBezTo>
                      <a:pt x="503" y="1267"/>
                      <a:pt x="9" y="1173"/>
                      <a:pt x="9" y="1057"/>
                    </a:cubicBezTo>
                    <a:lnTo>
                      <a:pt x="9" y="219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DBCE7F">
                    <a:alpha val="100000"/>
                  </a:srgbClr>
                </a:solidFill>
                <a:prstDash val="solid"/>
                <a:miter lim="8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66" name="textbox 1166"/>
            <p:cNvSpPr/>
            <p:nvPr/>
          </p:nvSpPr>
          <p:spPr>
            <a:xfrm>
              <a:off x="-12700" y="-12700"/>
              <a:ext cx="1440180" cy="85978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26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49860" algn="l" rtl="0" eaLnBrk="0">
                <a:lnSpc>
                  <a:spcPct val="97000"/>
                </a:lnSpc>
                <a:spcBef>
                  <a:spcPts val="0"/>
                </a:spcBef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" panose="020B0503020204020204" charset="-122"/>
                </a:rPr>
                <a:t>原始需求库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146" name="group 146"/>
          <p:cNvGrpSpPr/>
          <p:nvPr/>
        </p:nvGrpSpPr>
        <p:grpSpPr>
          <a:xfrm rot="21600000">
            <a:off x="9066276" y="3331464"/>
            <a:ext cx="858011" cy="1110995"/>
            <a:chOff x="0" y="0"/>
            <a:chExt cx="858011" cy="1110995"/>
          </a:xfrm>
        </p:grpSpPr>
        <p:grpSp>
          <p:nvGrpSpPr>
            <p:cNvPr id="148" name="group 148"/>
            <p:cNvGrpSpPr/>
            <p:nvPr/>
          </p:nvGrpSpPr>
          <p:grpSpPr>
            <a:xfrm rot="21600000">
              <a:off x="0" y="0"/>
              <a:ext cx="858011" cy="1110995"/>
              <a:chOff x="0" y="0"/>
              <a:chExt cx="858011" cy="1110995"/>
            </a:xfrm>
          </p:grpSpPr>
          <p:sp>
            <p:nvSpPr>
              <p:cNvPr id="1168" name="path"/>
              <p:cNvSpPr/>
              <p:nvPr/>
            </p:nvSpPr>
            <p:spPr>
              <a:xfrm>
                <a:off x="6095" y="6095"/>
                <a:ext cx="845819" cy="1098804"/>
              </a:xfrm>
              <a:custGeom>
                <a:avLst/>
                <a:gdLst/>
                <a:ahLst/>
                <a:cxnLst/>
                <a:rect l="0" t="0" r="0" b="0"/>
                <a:pathLst>
                  <a:path w="1331" h="1730">
                    <a:moveTo>
                      <a:pt x="0" y="863"/>
                    </a:moveTo>
                    <a:lnTo>
                      <a:pt x="661" y="0"/>
                    </a:lnTo>
                    <a:lnTo>
                      <a:pt x="1331" y="857"/>
                    </a:lnTo>
                    <a:lnTo>
                      <a:pt x="661" y="1730"/>
                    </a:lnTo>
                    <a:lnTo>
                      <a:pt x="0" y="863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0" name="path"/>
              <p:cNvSpPr/>
              <p:nvPr/>
            </p:nvSpPr>
            <p:spPr>
              <a:xfrm>
                <a:off x="0" y="0"/>
                <a:ext cx="858011" cy="1110995"/>
              </a:xfrm>
              <a:custGeom>
                <a:avLst/>
                <a:gdLst/>
                <a:ahLst/>
                <a:cxnLst/>
                <a:rect l="0" t="0" r="0" b="0"/>
                <a:pathLst>
                  <a:path w="1351" h="1749">
                    <a:moveTo>
                      <a:pt x="9" y="873"/>
                    </a:moveTo>
                    <a:lnTo>
                      <a:pt x="671" y="9"/>
                    </a:lnTo>
                    <a:lnTo>
                      <a:pt x="1341" y="866"/>
                    </a:lnTo>
                    <a:lnTo>
                      <a:pt x="671" y="1739"/>
                    </a:lnTo>
                    <a:lnTo>
                      <a:pt x="9" y="873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72" name="textbox 1172"/>
            <p:cNvSpPr/>
            <p:nvPr/>
          </p:nvSpPr>
          <p:spPr>
            <a:xfrm>
              <a:off x="-12700" y="-12700"/>
              <a:ext cx="883919" cy="11690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34315" algn="l" rtl="0" eaLnBrk="0">
                <a:lnSpc>
                  <a:spcPct val="83000"/>
                </a:lnSpc>
              </a:pPr>
              <a:r>
                <a:rPr sz="1800" kern="0" spc="-5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24155" algn="l" rtl="0" eaLnBrk="0">
                <a:lnSpc>
                  <a:spcPts val="2320"/>
                </a:lnSpc>
              </a:pPr>
              <a:r>
                <a:rPr sz="1800" kern="0" spc="-3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分发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1174" name="table 1174"/>
          <p:cNvGraphicFramePr>
            <a:graphicFrameLocks noGrp="1"/>
          </p:cNvGraphicFramePr>
          <p:nvPr/>
        </p:nvGraphicFramePr>
        <p:xfrm>
          <a:off x="3174491" y="4404359"/>
          <a:ext cx="1269365" cy="648970"/>
        </p:xfrm>
        <a:graphic>
          <a:graphicData uri="http://schemas.openxmlformats.org/drawingml/2006/table">
            <a:tbl>
              <a:tblPr/>
              <a:tblGrid>
                <a:gridCol w="1269365"/>
              </a:tblGrid>
              <a:tr h="639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3655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800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RAT</a:t>
                      </a:r>
                      <a:r>
                        <a:rPr sz="1800" kern="0" spc="1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D1A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C5C"/>
                    </a:solidFill>
                  </a:tcPr>
                </a:tc>
              </a:tr>
            </a:tbl>
          </a:graphicData>
        </a:graphic>
      </p:graphicFrame>
      <p:sp>
        <p:nvSpPr>
          <p:cNvPr id="1176" name="textbox 117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50" name="group 150"/>
          <p:cNvGrpSpPr/>
          <p:nvPr/>
        </p:nvGrpSpPr>
        <p:grpSpPr>
          <a:xfrm rot="21600000">
            <a:off x="11407140" y="3585971"/>
            <a:ext cx="650747" cy="589788"/>
            <a:chOff x="0" y="0"/>
            <a:chExt cx="650747" cy="589788"/>
          </a:xfrm>
        </p:grpSpPr>
        <p:grpSp>
          <p:nvGrpSpPr>
            <p:cNvPr id="152" name="group 152"/>
            <p:cNvGrpSpPr/>
            <p:nvPr/>
          </p:nvGrpSpPr>
          <p:grpSpPr>
            <a:xfrm rot="21600000">
              <a:off x="0" y="0"/>
              <a:ext cx="650747" cy="589788"/>
              <a:chOff x="0" y="0"/>
              <a:chExt cx="650747" cy="589788"/>
            </a:xfrm>
          </p:grpSpPr>
          <p:sp>
            <p:nvSpPr>
              <p:cNvPr id="1178" name="path"/>
              <p:cNvSpPr/>
              <p:nvPr/>
            </p:nvSpPr>
            <p:spPr>
              <a:xfrm>
                <a:off x="6095" y="6096"/>
                <a:ext cx="638556" cy="577596"/>
              </a:xfrm>
              <a:custGeom>
                <a:avLst/>
                <a:gdLst/>
                <a:ahLst/>
                <a:cxnLst/>
                <a:rect l="0" t="0" r="0" b="0"/>
                <a:pathLst>
                  <a:path w="1005" h="909">
                    <a:moveTo>
                      <a:pt x="0" y="454"/>
                    </a:moveTo>
                    <a:lnTo>
                      <a:pt x="499" y="0"/>
                    </a:lnTo>
                    <a:lnTo>
                      <a:pt x="1005" y="453"/>
                    </a:lnTo>
                    <a:lnTo>
                      <a:pt x="499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0" name="path"/>
              <p:cNvSpPr/>
              <p:nvPr/>
            </p:nvSpPr>
            <p:spPr>
              <a:xfrm>
                <a:off x="0" y="0"/>
                <a:ext cx="650747" cy="589788"/>
              </a:xfrm>
              <a:custGeom>
                <a:avLst/>
                <a:gdLst/>
                <a:ahLst/>
                <a:cxnLst/>
                <a:rect l="0" t="0" r="0" b="0"/>
                <a:pathLst>
                  <a:path w="1024" h="928">
                    <a:moveTo>
                      <a:pt x="9" y="464"/>
                    </a:moveTo>
                    <a:lnTo>
                      <a:pt x="509" y="9"/>
                    </a:lnTo>
                    <a:lnTo>
                      <a:pt x="1015" y="462"/>
                    </a:lnTo>
                    <a:lnTo>
                      <a:pt x="509" y="919"/>
                    </a:lnTo>
                    <a:lnTo>
                      <a:pt x="9" y="464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2" name="textbox 1182"/>
            <p:cNvSpPr/>
            <p:nvPr/>
          </p:nvSpPr>
          <p:spPr>
            <a:xfrm>
              <a:off x="-12700" y="-12700"/>
              <a:ext cx="676275" cy="6400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marL="203200" algn="l" rtl="0" eaLnBrk="0">
                <a:lnSpc>
                  <a:spcPct val="95000"/>
                </a:lnSpc>
              </a:pPr>
              <a:r>
                <a:rPr sz="1400" kern="0" spc="-30" dirty="0">
                  <a:ln w="5092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决策</a:t>
              </a:r>
              <a:endParaRPr lang="en-US" altLang="en-US" sz="1400" dirty="0"/>
            </a:p>
          </p:txBody>
        </p:sp>
      </p:grpSp>
      <p:grpSp>
        <p:nvGrpSpPr>
          <p:cNvPr id="154" name="group 154"/>
          <p:cNvGrpSpPr/>
          <p:nvPr/>
        </p:nvGrpSpPr>
        <p:grpSpPr>
          <a:xfrm rot="21600000">
            <a:off x="9953244" y="3822192"/>
            <a:ext cx="126491" cy="109727"/>
            <a:chOff x="0" y="0"/>
            <a:chExt cx="126491" cy="109727"/>
          </a:xfrm>
        </p:grpSpPr>
        <p:sp>
          <p:nvSpPr>
            <p:cNvPr id="1186" name="path"/>
            <p:cNvSpPr/>
            <p:nvPr/>
          </p:nvSpPr>
          <p:spPr>
            <a:xfrm>
              <a:off x="48576" y="60962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88" name="path"/>
            <p:cNvSpPr/>
            <p:nvPr/>
          </p:nvSpPr>
          <p:spPr>
            <a:xfrm>
              <a:off x="6095" y="6095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6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90" name="path"/>
            <p:cNvSpPr/>
            <p:nvPr/>
          </p:nvSpPr>
          <p:spPr>
            <a:xfrm>
              <a:off x="0" y="0"/>
              <a:ext cx="126491" cy="109727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group 156"/>
          <p:cNvGrpSpPr/>
          <p:nvPr/>
        </p:nvGrpSpPr>
        <p:grpSpPr>
          <a:xfrm rot="21600000">
            <a:off x="10061448" y="2532888"/>
            <a:ext cx="123443" cy="109728"/>
            <a:chOff x="0" y="0"/>
            <a:chExt cx="123443" cy="109728"/>
          </a:xfrm>
        </p:grpSpPr>
        <p:sp>
          <p:nvSpPr>
            <p:cNvPr id="1192" name="path"/>
            <p:cNvSpPr/>
            <p:nvPr/>
          </p:nvSpPr>
          <p:spPr>
            <a:xfrm>
              <a:off x="50081" y="48771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94" name="path"/>
            <p:cNvSpPr/>
            <p:nvPr/>
          </p:nvSpPr>
          <p:spPr>
            <a:xfrm>
              <a:off x="6095" y="6096"/>
              <a:ext cx="111252" cy="97535"/>
            </a:xfrm>
            <a:custGeom>
              <a:avLst/>
              <a:gdLst/>
              <a:ahLst/>
              <a:cxnLst/>
              <a:rect l="0" t="0" r="0" b="0"/>
              <a:pathLst>
                <a:path w="175" h="153">
                  <a:moveTo>
                    <a:pt x="0" y="0"/>
                  </a:moveTo>
                  <a:lnTo>
                    <a:pt x="175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96" name="path"/>
            <p:cNvSpPr/>
            <p:nvPr/>
          </p:nvSpPr>
          <p:spPr>
            <a:xfrm>
              <a:off x="0" y="0"/>
              <a:ext cx="123443" cy="109728"/>
            </a:xfrm>
            <a:custGeom>
              <a:avLst/>
              <a:gdLst/>
              <a:ahLst/>
              <a:cxnLst/>
              <a:rect l="0" t="0" r="0" b="0"/>
              <a:pathLst>
                <a:path w="194" h="172">
                  <a:moveTo>
                    <a:pt x="9" y="9"/>
                  </a:moveTo>
                  <a:lnTo>
                    <a:pt x="184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group 158"/>
          <p:cNvGrpSpPr/>
          <p:nvPr/>
        </p:nvGrpSpPr>
        <p:grpSpPr>
          <a:xfrm rot="21600000">
            <a:off x="10061448" y="4270247"/>
            <a:ext cx="123443" cy="114300"/>
            <a:chOff x="0" y="0"/>
            <a:chExt cx="123443" cy="114300"/>
          </a:xfrm>
        </p:grpSpPr>
        <p:sp>
          <p:nvSpPr>
            <p:cNvPr id="1198" name="path"/>
            <p:cNvSpPr/>
            <p:nvPr/>
          </p:nvSpPr>
          <p:spPr>
            <a:xfrm>
              <a:off x="50081" y="51819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00" name="path"/>
            <p:cNvSpPr/>
            <p:nvPr/>
          </p:nvSpPr>
          <p:spPr>
            <a:xfrm>
              <a:off x="6095" y="6095"/>
              <a:ext cx="111252" cy="102107"/>
            </a:xfrm>
            <a:custGeom>
              <a:avLst/>
              <a:gdLst/>
              <a:ahLst/>
              <a:cxnLst/>
              <a:rect l="0" t="0" r="0" b="0"/>
              <a:pathLst>
                <a:path w="175" h="160">
                  <a:moveTo>
                    <a:pt x="0" y="0"/>
                  </a:moveTo>
                  <a:lnTo>
                    <a:pt x="175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02" name="path"/>
            <p:cNvSpPr/>
            <p:nvPr/>
          </p:nvSpPr>
          <p:spPr>
            <a:xfrm>
              <a:off x="0" y="0"/>
              <a:ext cx="123443" cy="114300"/>
            </a:xfrm>
            <a:custGeom>
              <a:avLst/>
              <a:gdLst/>
              <a:ahLst/>
              <a:cxnLst/>
              <a:rect l="0" t="0" r="0" b="0"/>
              <a:pathLst>
                <a:path w="194" h="180">
                  <a:moveTo>
                    <a:pt x="9" y="9"/>
                  </a:moveTo>
                  <a:lnTo>
                    <a:pt x="184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60" name="group 160"/>
          <p:cNvGrpSpPr/>
          <p:nvPr/>
        </p:nvGrpSpPr>
        <p:grpSpPr>
          <a:xfrm rot="21600000">
            <a:off x="10061448" y="3396995"/>
            <a:ext cx="123443" cy="111252"/>
            <a:chOff x="0" y="0"/>
            <a:chExt cx="123443" cy="111252"/>
          </a:xfrm>
        </p:grpSpPr>
        <p:sp>
          <p:nvSpPr>
            <p:cNvPr id="1204" name="path"/>
            <p:cNvSpPr/>
            <p:nvPr/>
          </p:nvSpPr>
          <p:spPr>
            <a:xfrm>
              <a:off x="50081" y="50296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06" name="path"/>
            <p:cNvSpPr/>
            <p:nvPr/>
          </p:nvSpPr>
          <p:spPr>
            <a:xfrm>
              <a:off x="6095" y="6096"/>
              <a:ext cx="111252" cy="99059"/>
            </a:xfrm>
            <a:custGeom>
              <a:avLst/>
              <a:gdLst/>
              <a:ahLst/>
              <a:cxnLst/>
              <a:rect l="0" t="0" r="0" b="0"/>
              <a:pathLst>
                <a:path w="175" h="155">
                  <a:moveTo>
                    <a:pt x="0" y="0"/>
                  </a:moveTo>
                  <a:lnTo>
                    <a:pt x="175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08" name="path"/>
            <p:cNvSpPr/>
            <p:nvPr/>
          </p:nvSpPr>
          <p:spPr>
            <a:xfrm>
              <a:off x="0" y="0"/>
              <a:ext cx="123443" cy="111252"/>
            </a:xfrm>
            <a:custGeom>
              <a:avLst/>
              <a:gdLst/>
              <a:ahLst/>
              <a:cxnLst/>
              <a:rect l="0" t="0" r="0" b="0"/>
              <a:pathLst>
                <a:path w="194" h="175">
                  <a:moveTo>
                    <a:pt x="9" y="9"/>
                  </a:moveTo>
                  <a:lnTo>
                    <a:pt x="184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10" name="rect"/>
          <p:cNvSpPr/>
          <p:nvPr/>
        </p:nvSpPr>
        <p:spPr>
          <a:xfrm>
            <a:off x="10071988" y="2588513"/>
            <a:ext cx="3302" cy="255422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12" name="textbox 1212"/>
          <p:cNvSpPr/>
          <p:nvPr/>
        </p:nvSpPr>
        <p:spPr>
          <a:xfrm>
            <a:off x="8923350" y="2546401"/>
            <a:ext cx="116458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重要不紧急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214" name="textbox 1214"/>
          <p:cNvSpPr/>
          <p:nvPr/>
        </p:nvSpPr>
        <p:spPr>
          <a:xfrm>
            <a:off x="8909888" y="4985436"/>
            <a:ext cx="114553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重要&amp;紧急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1216" name="picture 12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71137" y="1868424"/>
            <a:ext cx="76200" cy="2541651"/>
          </a:xfrm>
          <a:prstGeom prst="rect">
            <a:avLst/>
          </a:prstGeom>
        </p:spPr>
      </p:pic>
      <p:pic>
        <p:nvPicPr>
          <p:cNvPr id="1218" name="picture 12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552188" y="1431036"/>
            <a:ext cx="1484248" cy="76200"/>
          </a:xfrm>
          <a:prstGeom prst="rect">
            <a:avLst/>
          </a:prstGeom>
        </p:spPr>
      </p:pic>
      <p:grpSp>
        <p:nvGrpSpPr>
          <p:cNvPr id="162" name="group 162"/>
          <p:cNvGrpSpPr/>
          <p:nvPr/>
        </p:nvGrpSpPr>
        <p:grpSpPr>
          <a:xfrm rot="21600000">
            <a:off x="11259311" y="3840479"/>
            <a:ext cx="126491" cy="114300"/>
            <a:chOff x="0" y="0"/>
            <a:chExt cx="126491" cy="114300"/>
          </a:xfrm>
        </p:grpSpPr>
        <p:sp>
          <p:nvSpPr>
            <p:cNvPr id="1220" name="path"/>
            <p:cNvSpPr/>
            <p:nvPr/>
          </p:nvSpPr>
          <p:spPr>
            <a:xfrm>
              <a:off x="71270" y="50302"/>
              <a:ext cx="26623" cy="13694"/>
            </a:xfrm>
            <a:custGeom>
              <a:avLst/>
              <a:gdLst/>
              <a:ahLst/>
              <a:cxnLst/>
              <a:rect l="0" t="0" r="0" b="0"/>
              <a:pathLst>
                <a:path w="41" h="21">
                  <a:moveTo>
                    <a:pt x="0" y="9"/>
                  </a:moveTo>
                  <a:lnTo>
                    <a:pt x="41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22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24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64" name="group 164"/>
          <p:cNvGrpSpPr/>
          <p:nvPr/>
        </p:nvGrpSpPr>
        <p:grpSpPr>
          <a:xfrm rot="21600000">
            <a:off x="12054840" y="3840479"/>
            <a:ext cx="126491" cy="114300"/>
            <a:chOff x="0" y="0"/>
            <a:chExt cx="126491" cy="114300"/>
          </a:xfrm>
        </p:grpSpPr>
        <p:sp>
          <p:nvSpPr>
            <p:cNvPr id="1226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28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66" name="group 166"/>
          <p:cNvGrpSpPr/>
          <p:nvPr/>
        </p:nvGrpSpPr>
        <p:grpSpPr>
          <a:xfrm rot="21600000">
            <a:off x="11138916" y="4270247"/>
            <a:ext cx="126491" cy="114300"/>
            <a:chOff x="0" y="0"/>
            <a:chExt cx="126491" cy="114300"/>
          </a:xfrm>
        </p:grpSpPr>
        <p:sp>
          <p:nvSpPr>
            <p:cNvPr id="1230" name="path"/>
            <p:cNvSpPr/>
            <p:nvPr/>
          </p:nvSpPr>
          <p:spPr>
            <a:xfrm>
              <a:off x="47052" y="51818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32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34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68" name="group 168"/>
          <p:cNvGrpSpPr/>
          <p:nvPr/>
        </p:nvGrpSpPr>
        <p:grpSpPr>
          <a:xfrm rot="21600000">
            <a:off x="11138916" y="5138928"/>
            <a:ext cx="126491" cy="112775"/>
            <a:chOff x="0" y="0"/>
            <a:chExt cx="126491" cy="112775"/>
          </a:xfrm>
        </p:grpSpPr>
        <p:sp>
          <p:nvSpPr>
            <p:cNvPr id="1236" name="path"/>
            <p:cNvSpPr/>
            <p:nvPr/>
          </p:nvSpPr>
          <p:spPr>
            <a:xfrm>
              <a:off x="47052" y="47246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38" name="path"/>
            <p:cNvSpPr/>
            <p:nvPr/>
          </p:nvSpPr>
          <p:spPr>
            <a:xfrm>
              <a:off x="6095" y="6095"/>
              <a:ext cx="114300" cy="100583"/>
            </a:xfrm>
            <a:custGeom>
              <a:avLst/>
              <a:gdLst/>
              <a:ahLst/>
              <a:cxnLst/>
              <a:rect l="0" t="0" r="0" b="0"/>
              <a:pathLst>
                <a:path w="180" h="158">
                  <a:moveTo>
                    <a:pt x="0" y="0"/>
                  </a:moveTo>
                  <a:lnTo>
                    <a:pt x="180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40" name="path"/>
            <p:cNvSpPr/>
            <p:nvPr/>
          </p:nvSpPr>
          <p:spPr>
            <a:xfrm>
              <a:off x="0" y="0"/>
              <a:ext cx="126491" cy="112775"/>
            </a:xfrm>
            <a:custGeom>
              <a:avLst/>
              <a:gdLst/>
              <a:ahLst/>
              <a:cxnLst/>
              <a:rect l="0" t="0" r="0" b="0"/>
              <a:pathLst>
                <a:path w="199" h="177">
                  <a:moveTo>
                    <a:pt x="9" y="9"/>
                  </a:moveTo>
                  <a:lnTo>
                    <a:pt x="189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70" name="group 170"/>
          <p:cNvGrpSpPr/>
          <p:nvPr/>
        </p:nvGrpSpPr>
        <p:grpSpPr>
          <a:xfrm rot="21600000">
            <a:off x="11138916" y="3396995"/>
            <a:ext cx="126491" cy="111252"/>
            <a:chOff x="0" y="0"/>
            <a:chExt cx="126491" cy="111252"/>
          </a:xfrm>
        </p:grpSpPr>
        <p:sp>
          <p:nvSpPr>
            <p:cNvPr id="1242" name="path"/>
            <p:cNvSpPr/>
            <p:nvPr/>
          </p:nvSpPr>
          <p:spPr>
            <a:xfrm>
              <a:off x="47052" y="50295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44" name="path"/>
            <p:cNvSpPr/>
            <p:nvPr/>
          </p:nvSpPr>
          <p:spPr>
            <a:xfrm>
              <a:off x="6095" y="6096"/>
              <a:ext cx="114300" cy="99059"/>
            </a:xfrm>
            <a:custGeom>
              <a:avLst/>
              <a:gdLst/>
              <a:ahLst/>
              <a:cxnLst/>
              <a:rect l="0" t="0" r="0" b="0"/>
              <a:pathLst>
                <a:path w="180" h="155">
                  <a:moveTo>
                    <a:pt x="0" y="0"/>
                  </a:moveTo>
                  <a:lnTo>
                    <a:pt x="180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46" name="path"/>
            <p:cNvSpPr/>
            <p:nvPr/>
          </p:nvSpPr>
          <p:spPr>
            <a:xfrm>
              <a:off x="0" y="0"/>
              <a:ext cx="126491" cy="111252"/>
            </a:xfrm>
            <a:custGeom>
              <a:avLst/>
              <a:gdLst/>
              <a:ahLst/>
              <a:cxnLst/>
              <a:rect l="0" t="0" r="0" b="0"/>
              <a:pathLst>
                <a:path w="199" h="175">
                  <a:moveTo>
                    <a:pt x="9" y="9"/>
                  </a:moveTo>
                  <a:lnTo>
                    <a:pt x="189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group 172"/>
          <p:cNvGrpSpPr/>
          <p:nvPr/>
        </p:nvGrpSpPr>
        <p:grpSpPr>
          <a:xfrm rot="21600000">
            <a:off x="10061448" y="5138928"/>
            <a:ext cx="123443" cy="112775"/>
            <a:chOff x="0" y="0"/>
            <a:chExt cx="123443" cy="112775"/>
          </a:xfrm>
        </p:grpSpPr>
        <p:sp>
          <p:nvSpPr>
            <p:cNvPr id="1248" name="path"/>
            <p:cNvSpPr/>
            <p:nvPr/>
          </p:nvSpPr>
          <p:spPr>
            <a:xfrm>
              <a:off x="50081" y="47247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50" name="path"/>
            <p:cNvSpPr/>
            <p:nvPr/>
          </p:nvSpPr>
          <p:spPr>
            <a:xfrm>
              <a:off x="6095" y="6095"/>
              <a:ext cx="111252" cy="100583"/>
            </a:xfrm>
            <a:custGeom>
              <a:avLst/>
              <a:gdLst/>
              <a:ahLst/>
              <a:cxnLst/>
              <a:rect l="0" t="0" r="0" b="0"/>
              <a:pathLst>
                <a:path w="175" h="158">
                  <a:moveTo>
                    <a:pt x="0" y="0"/>
                  </a:moveTo>
                  <a:lnTo>
                    <a:pt x="175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52" name="path"/>
            <p:cNvSpPr/>
            <p:nvPr/>
          </p:nvSpPr>
          <p:spPr>
            <a:xfrm>
              <a:off x="0" y="0"/>
              <a:ext cx="123443" cy="112775"/>
            </a:xfrm>
            <a:custGeom>
              <a:avLst/>
              <a:gdLst/>
              <a:ahLst/>
              <a:cxnLst/>
              <a:rect l="0" t="0" r="0" b="0"/>
              <a:pathLst>
                <a:path w="194" h="177">
                  <a:moveTo>
                    <a:pt x="9" y="9"/>
                  </a:moveTo>
                  <a:lnTo>
                    <a:pt x="184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group 174"/>
          <p:cNvGrpSpPr/>
          <p:nvPr/>
        </p:nvGrpSpPr>
        <p:grpSpPr>
          <a:xfrm rot="21600000">
            <a:off x="8904731" y="3834383"/>
            <a:ext cx="124967" cy="111251"/>
            <a:chOff x="0" y="0"/>
            <a:chExt cx="124967" cy="111251"/>
          </a:xfrm>
        </p:grpSpPr>
        <p:sp>
          <p:nvSpPr>
            <p:cNvPr id="1254" name="path"/>
            <p:cNvSpPr/>
            <p:nvPr/>
          </p:nvSpPr>
          <p:spPr>
            <a:xfrm>
              <a:off x="6095" y="6095"/>
              <a:ext cx="112776" cy="99060"/>
            </a:xfrm>
            <a:custGeom>
              <a:avLst/>
              <a:gdLst/>
              <a:ahLst/>
              <a:cxnLst/>
              <a:rect l="0" t="0" r="0" b="0"/>
              <a:pathLst>
                <a:path w="177" h="156">
                  <a:moveTo>
                    <a:pt x="0" y="0"/>
                  </a:moveTo>
                  <a:lnTo>
                    <a:pt x="177" y="7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56" name="path"/>
            <p:cNvSpPr/>
            <p:nvPr/>
          </p:nvSpPr>
          <p:spPr>
            <a:xfrm>
              <a:off x="0" y="0"/>
              <a:ext cx="124967" cy="111251"/>
            </a:xfrm>
            <a:custGeom>
              <a:avLst/>
              <a:gdLst/>
              <a:ahLst/>
              <a:cxnLst/>
              <a:rect l="0" t="0" r="0" b="0"/>
              <a:pathLst>
                <a:path w="196" h="175">
                  <a:moveTo>
                    <a:pt x="9" y="9"/>
                  </a:moveTo>
                  <a:lnTo>
                    <a:pt x="187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group 176"/>
          <p:cNvGrpSpPr/>
          <p:nvPr/>
        </p:nvGrpSpPr>
        <p:grpSpPr>
          <a:xfrm rot="21600000">
            <a:off x="11138916" y="2532888"/>
            <a:ext cx="126491" cy="109728"/>
            <a:chOff x="0" y="0"/>
            <a:chExt cx="126491" cy="109728"/>
          </a:xfrm>
        </p:grpSpPr>
        <p:sp>
          <p:nvSpPr>
            <p:cNvPr id="1258" name="path"/>
            <p:cNvSpPr/>
            <p:nvPr/>
          </p:nvSpPr>
          <p:spPr>
            <a:xfrm>
              <a:off x="47052" y="48770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60" name="path"/>
            <p:cNvSpPr/>
            <p:nvPr/>
          </p:nvSpPr>
          <p:spPr>
            <a:xfrm>
              <a:off x="6095" y="6096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62" name="path"/>
            <p:cNvSpPr/>
            <p:nvPr/>
          </p:nvSpPr>
          <p:spPr>
            <a:xfrm>
              <a:off x="0" y="0"/>
              <a:ext cx="126491" cy="109728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64" name="rect"/>
          <p:cNvSpPr/>
          <p:nvPr/>
        </p:nvSpPr>
        <p:spPr>
          <a:xfrm>
            <a:off x="11259184" y="2588513"/>
            <a:ext cx="3302" cy="26548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6" name="picture 12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83463" y="1596604"/>
            <a:ext cx="6299620" cy="3159799"/>
          </a:xfrm>
          <a:prstGeom prst="rect">
            <a:avLst/>
          </a:prstGeom>
        </p:spPr>
      </p:pic>
      <p:sp>
        <p:nvSpPr>
          <p:cNvPr id="1268" name="rect"/>
          <p:cNvSpPr/>
          <p:nvPr/>
        </p:nvSpPr>
        <p:spPr>
          <a:xfrm>
            <a:off x="10189464" y="3781044"/>
            <a:ext cx="952500" cy="1197864"/>
          </a:xfrm>
          <a:prstGeom prst="rect">
            <a:avLst/>
          </a:prstGeom>
          <a:solidFill>
            <a:srgbClr val="FFDEB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270" name="table 1270"/>
          <p:cNvGraphicFramePr>
            <a:graphicFrameLocks noGrp="1"/>
          </p:cNvGraphicFramePr>
          <p:nvPr/>
        </p:nvGraphicFramePr>
        <p:xfrm>
          <a:off x="10183368" y="2167127"/>
          <a:ext cx="964565" cy="3446780"/>
        </p:xfrm>
        <a:graphic>
          <a:graphicData uri="http://schemas.openxmlformats.org/drawingml/2006/table">
            <a:tbl>
              <a:tblPr/>
              <a:tblGrid>
                <a:gridCol w="964564"/>
              </a:tblGrid>
              <a:tr h="793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819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4305" indent="90170" algn="l" rtl="0" eaLnBrk="0">
                        <a:lnSpc>
                          <a:spcPct val="112000"/>
                        </a:lnSpc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产品线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路标规划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1450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ts val="179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务书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84000"/>
                        </a:lnSpc>
                      </a:pPr>
                      <a:r>
                        <a:rPr sz="1400" kern="0" spc="-1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在研产品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7015" algn="l" rtl="0" eaLnBrk="0">
                        <a:lnSpc>
                          <a:spcPts val="2325"/>
                        </a:lnSpc>
                      </a:pPr>
                      <a:r>
                        <a:rPr sz="1200" kern="0" spc="-10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（变更）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pic>
        <p:nvPicPr>
          <p:cNvPr id="1272" name="picture 12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93196" y="1296928"/>
            <a:ext cx="569803" cy="4463708"/>
          </a:xfrm>
          <a:prstGeom prst="rect">
            <a:avLst/>
          </a:prstGeom>
        </p:spPr>
      </p:pic>
      <p:sp>
        <p:nvSpPr>
          <p:cNvPr id="1274" name="textbox 1274"/>
          <p:cNvSpPr/>
          <p:nvPr/>
        </p:nvSpPr>
        <p:spPr>
          <a:xfrm>
            <a:off x="104140" y="231140"/>
            <a:ext cx="4481830" cy="559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需求分发的路径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1276" name="table 1276"/>
          <p:cNvGraphicFramePr>
            <a:graphicFrameLocks noGrp="1"/>
          </p:cNvGraphicFramePr>
          <p:nvPr/>
        </p:nvGraphicFramePr>
        <p:xfrm>
          <a:off x="8924544" y="1463040"/>
          <a:ext cx="3199765" cy="449579"/>
        </p:xfrm>
        <a:graphic>
          <a:graphicData uri="http://schemas.openxmlformats.org/drawingml/2006/table">
            <a:tbl>
              <a:tblPr>
                <a:solidFill>
                  <a:srgbClr val="FFDEB1"/>
                </a:solidFill>
              </a:tblPr>
              <a:tblGrid>
                <a:gridCol w="31997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89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分发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grpSp>
        <p:nvGrpSpPr>
          <p:cNvPr id="178" name="group 178"/>
          <p:cNvGrpSpPr/>
          <p:nvPr/>
        </p:nvGrpSpPr>
        <p:grpSpPr>
          <a:xfrm rot="21600000">
            <a:off x="9066276" y="3331464"/>
            <a:ext cx="858011" cy="1110995"/>
            <a:chOff x="0" y="0"/>
            <a:chExt cx="858011" cy="1110995"/>
          </a:xfrm>
        </p:grpSpPr>
        <p:grpSp>
          <p:nvGrpSpPr>
            <p:cNvPr id="180" name="group 180"/>
            <p:cNvGrpSpPr/>
            <p:nvPr/>
          </p:nvGrpSpPr>
          <p:grpSpPr>
            <a:xfrm rot="21600000">
              <a:off x="0" y="0"/>
              <a:ext cx="858011" cy="1110995"/>
              <a:chOff x="0" y="0"/>
              <a:chExt cx="858011" cy="1110995"/>
            </a:xfrm>
          </p:grpSpPr>
          <p:sp>
            <p:nvSpPr>
              <p:cNvPr id="1278" name="path"/>
              <p:cNvSpPr/>
              <p:nvPr/>
            </p:nvSpPr>
            <p:spPr>
              <a:xfrm>
                <a:off x="6095" y="6095"/>
                <a:ext cx="845819" cy="1098804"/>
              </a:xfrm>
              <a:custGeom>
                <a:avLst/>
                <a:gdLst/>
                <a:ahLst/>
                <a:cxnLst/>
                <a:rect l="0" t="0" r="0" b="0"/>
                <a:pathLst>
                  <a:path w="1331" h="1730">
                    <a:moveTo>
                      <a:pt x="0" y="863"/>
                    </a:moveTo>
                    <a:lnTo>
                      <a:pt x="661" y="0"/>
                    </a:lnTo>
                    <a:lnTo>
                      <a:pt x="1331" y="857"/>
                    </a:lnTo>
                    <a:lnTo>
                      <a:pt x="661" y="1730"/>
                    </a:lnTo>
                    <a:lnTo>
                      <a:pt x="0" y="863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0" name="path"/>
              <p:cNvSpPr/>
              <p:nvPr/>
            </p:nvSpPr>
            <p:spPr>
              <a:xfrm>
                <a:off x="0" y="0"/>
                <a:ext cx="858011" cy="1110995"/>
              </a:xfrm>
              <a:custGeom>
                <a:avLst/>
                <a:gdLst/>
                <a:ahLst/>
                <a:cxnLst/>
                <a:rect l="0" t="0" r="0" b="0"/>
                <a:pathLst>
                  <a:path w="1351" h="1749">
                    <a:moveTo>
                      <a:pt x="9" y="873"/>
                    </a:moveTo>
                    <a:lnTo>
                      <a:pt x="671" y="9"/>
                    </a:lnTo>
                    <a:lnTo>
                      <a:pt x="1341" y="866"/>
                    </a:lnTo>
                    <a:lnTo>
                      <a:pt x="671" y="1739"/>
                    </a:lnTo>
                    <a:lnTo>
                      <a:pt x="9" y="873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82" name="textbox 1282"/>
            <p:cNvSpPr/>
            <p:nvPr/>
          </p:nvSpPr>
          <p:spPr>
            <a:xfrm>
              <a:off x="-12700" y="-12700"/>
              <a:ext cx="883919" cy="11690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34315" algn="l" rtl="0" eaLnBrk="0">
                <a:lnSpc>
                  <a:spcPct val="83000"/>
                </a:lnSpc>
              </a:pPr>
              <a:r>
                <a:rPr sz="1800" kern="0" spc="-5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24155" algn="l" rtl="0" eaLnBrk="0">
                <a:lnSpc>
                  <a:spcPts val="2320"/>
                </a:lnSpc>
              </a:pPr>
              <a:r>
                <a:rPr sz="1800" kern="0" spc="-3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分发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1284" name="textbox 128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82" name="group 182"/>
          <p:cNvGrpSpPr/>
          <p:nvPr/>
        </p:nvGrpSpPr>
        <p:grpSpPr>
          <a:xfrm rot="21600000">
            <a:off x="11407140" y="3585971"/>
            <a:ext cx="650747" cy="589788"/>
            <a:chOff x="0" y="0"/>
            <a:chExt cx="650747" cy="589788"/>
          </a:xfrm>
        </p:grpSpPr>
        <p:grpSp>
          <p:nvGrpSpPr>
            <p:cNvPr id="184" name="group 184"/>
            <p:cNvGrpSpPr/>
            <p:nvPr/>
          </p:nvGrpSpPr>
          <p:grpSpPr>
            <a:xfrm rot="21600000">
              <a:off x="0" y="0"/>
              <a:ext cx="650747" cy="589788"/>
              <a:chOff x="0" y="0"/>
              <a:chExt cx="650747" cy="589788"/>
            </a:xfrm>
          </p:grpSpPr>
          <p:sp>
            <p:nvSpPr>
              <p:cNvPr id="1286" name="path"/>
              <p:cNvSpPr/>
              <p:nvPr/>
            </p:nvSpPr>
            <p:spPr>
              <a:xfrm>
                <a:off x="6095" y="6096"/>
                <a:ext cx="638556" cy="577596"/>
              </a:xfrm>
              <a:custGeom>
                <a:avLst/>
                <a:gdLst/>
                <a:ahLst/>
                <a:cxnLst/>
                <a:rect l="0" t="0" r="0" b="0"/>
                <a:pathLst>
                  <a:path w="1005" h="909">
                    <a:moveTo>
                      <a:pt x="0" y="454"/>
                    </a:moveTo>
                    <a:lnTo>
                      <a:pt x="499" y="0"/>
                    </a:lnTo>
                    <a:lnTo>
                      <a:pt x="1005" y="453"/>
                    </a:lnTo>
                    <a:lnTo>
                      <a:pt x="499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8" name="path"/>
              <p:cNvSpPr/>
              <p:nvPr/>
            </p:nvSpPr>
            <p:spPr>
              <a:xfrm>
                <a:off x="0" y="0"/>
                <a:ext cx="650747" cy="589788"/>
              </a:xfrm>
              <a:custGeom>
                <a:avLst/>
                <a:gdLst/>
                <a:ahLst/>
                <a:cxnLst/>
                <a:rect l="0" t="0" r="0" b="0"/>
                <a:pathLst>
                  <a:path w="1024" h="928">
                    <a:moveTo>
                      <a:pt x="9" y="464"/>
                    </a:moveTo>
                    <a:lnTo>
                      <a:pt x="509" y="9"/>
                    </a:lnTo>
                    <a:lnTo>
                      <a:pt x="1015" y="462"/>
                    </a:lnTo>
                    <a:lnTo>
                      <a:pt x="509" y="919"/>
                    </a:lnTo>
                    <a:lnTo>
                      <a:pt x="9" y="464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90" name="textbox 1290"/>
            <p:cNvSpPr/>
            <p:nvPr/>
          </p:nvSpPr>
          <p:spPr>
            <a:xfrm>
              <a:off x="-12700" y="-12700"/>
              <a:ext cx="676275" cy="6400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marL="203200" algn="l" rtl="0" eaLnBrk="0">
                <a:lnSpc>
                  <a:spcPct val="95000"/>
                </a:lnSpc>
              </a:pPr>
              <a:r>
                <a:rPr sz="1400" kern="0" spc="-30" dirty="0">
                  <a:ln w="5092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决策</a:t>
              </a:r>
              <a:endParaRPr lang="en-US" altLang="en-US" sz="1400" dirty="0"/>
            </a:p>
          </p:txBody>
        </p:sp>
      </p:grpSp>
      <p:grpSp>
        <p:nvGrpSpPr>
          <p:cNvPr id="186" name="group 186"/>
          <p:cNvGrpSpPr/>
          <p:nvPr/>
        </p:nvGrpSpPr>
        <p:grpSpPr>
          <a:xfrm rot="21600000">
            <a:off x="9953244" y="3822192"/>
            <a:ext cx="126491" cy="109727"/>
            <a:chOff x="0" y="0"/>
            <a:chExt cx="126491" cy="109727"/>
          </a:xfrm>
        </p:grpSpPr>
        <p:sp>
          <p:nvSpPr>
            <p:cNvPr id="1294" name="path"/>
            <p:cNvSpPr/>
            <p:nvPr/>
          </p:nvSpPr>
          <p:spPr>
            <a:xfrm>
              <a:off x="48576" y="60962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96" name="path"/>
            <p:cNvSpPr/>
            <p:nvPr/>
          </p:nvSpPr>
          <p:spPr>
            <a:xfrm>
              <a:off x="6095" y="6095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6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98" name="path"/>
            <p:cNvSpPr/>
            <p:nvPr/>
          </p:nvSpPr>
          <p:spPr>
            <a:xfrm>
              <a:off x="0" y="0"/>
              <a:ext cx="126491" cy="109727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group 188"/>
          <p:cNvGrpSpPr/>
          <p:nvPr/>
        </p:nvGrpSpPr>
        <p:grpSpPr>
          <a:xfrm rot="21600000">
            <a:off x="10061448" y="2532888"/>
            <a:ext cx="123443" cy="109728"/>
            <a:chOff x="0" y="0"/>
            <a:chExt cx="123443" cy="109728"/>
          </a:xfrm>
        </p:grpSpPr>
        <p:sp>
          <p:nvSpPr>
            <p:cNvPr id="1300" name="path"/>
            <p:cNvSpPr/>
            <p:nvPr/>
          </p:nvSpPr>
          <p:spPr>
            <a:xfrm>
              <a:off x="50081" y="48771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02" name="path"/>
            <p:cNvSpPr/>
            <p:nvPr/>
          </p:nvSpPr>
          <p:spPr>
            <a:xfrm>
              <a:off x="6095" y="6096"/>
              <a:ext cx="111252" cy="97535"/>
            </a:xfrm>
            <a:custGeom>
              <a:avLst/>
              <a:gdLst/>
              <a:ahLst/>
              <a:cxnLst/>
              <a:rect l="0" t="0" r="0" b="0"/>
              <a:pathLst>
                <a:path w="175" h="153">
                  <a:moveTo>
                    <a:pt x="0" y="0"/>
                  </a:moveTo>
                  <a:lnTo>
                    <a:pt x="175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04" name="path"/>
            <p:cNvSpPr/>
            <p:nvPr/>
          </p:nvSpPr>
          <p:spPr>
            <a:xfrm>
              <a:off x="0" y="0"/>
              <a:ext cx="123443" cy="109728"/>
            </a:xfrm>
            <a:custGeom>
              <a:avLst/>
              <a:gdLst/>
              <a:ahLst/>
              <a:cxnLst/>
              <a:rect l="0" t="0" r="0" b="0"/>
              <a:pathLst>
                <a:path w="194" h="172">
                  <a:moveTo>
                    <a:pt x="9" y="9"/>
                  </a:moveTo>
                  <a:lnTo>
                    <a:pt x="184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90" name="group 190"/>
          <p:cNvGrpSpPr/>
          <p:nvPr/>
        </p:nvGrpSpPr>
        <p:grpSpPr>
          <a:xfrm rot="21600000">
            <a:off x="10061448" y="3396995"/>
            <a:ext cx="123443" cy="111252"/>
            <a:chOff x="0" y="0"/>
            <a:chExt cx="123443" cy="111252"/>
          </a:xfrm>
        </p:grpSpPr>
        <p:sp>
          <p:nvSpPr>
            <p:cNvPr id="1306" name="path"/>
            <p:cNvSpPr/>
            <p:nvPr/>
          </p:nvSpPr>
          <p:spPr>
            <a:xfrm>
              <a:off x="50081" y="50296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08" name="path"/>
            <p:cNvSpPr/>
            <p:nvPr/>
          </p:nvSpPr>
          <p:spPr>
            <a:xfrm>
              <a:off x="6095" y="6096"/>
              <a:ext cx="111252" cy="99059"/>
            </a:xfrm>
            <a:custGeom>
              <a:avLst/>
              <a:gdLst/>
              <a:ahLst/>
              <a:cxnLst/>
              <a:rect l="0" t="0" r="0" b="0"/>
              <a:pathLst>
                <a:path w="175" h="155">
                  <a:moveTo>
                    <a:pt x="0" y="0"/>
                  </a:moveTo>
                  <a:lnTo>
                    <a:pt x="175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10" name="path"/>
            <p:cNvSpPr/>
            <p:nvPr/>
          </p:nvSpPr>
          <p:spPr>
            <a:xfrm>
              <a:off x="0" y="0"/>
              <a:ext cx="123443" cy="111252"/>
            </a:xfrm>
            <a:custGeom>
              <a:avLst/>
              <a:gdLst/>
              <a:ahLst/>
              <a:cxnLst/>
              <a:rect l="0" t="0" r="0" b="0"/>
              <a:pathLst>
                <a:path w="194" h="175">
                  <a:moveTo>
                    <a:pt x="9" y="9"/>
                  </a:moveTo>
                  <a:lnTo>
                    <a:pt x="184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group 192"/>
          <p:cNvGrpSpPr/>
          <p:nvPr/>
        </p:nvGrpSpPr>
        <p:grpSpPr>
          <a:xfrm rot="21600000">
            <a:off x="10061448" y="4270247"/>
            <a:ext cx="123443" cy="114300"/>
            <a:chOff x="0" y="0"/>
            <a:chExt cx="123443" cy="114300"/>
          </a:xfrm>
        </p:grpSpPr>
        <p:sp>
          <p:nvSpPr>
            <p:cNvPr id="1312" name="path"/>
            <p:cNvSpPr/>
            <p:nvPr/>
          </p:nvSpPr>
          <p:spPr>
            <a:xfrm>
              <a:off x="50081" y="51819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14" name="path"/>
            <p:cNvSpPr/>
            <p:nvPr/>
          </p:nvSpPr>
          <p:spPr>
            <a:xfrm>
              <a:off x="6095" y="6095"/>
              <a:ext cx="111252" cy="102107"/>
            </a:xfrm>
            <a:custGeom>
              <a:avLst/>
              <a:gdLst/>
              <a:ahLst/>
              <a:cxnLst/>
              <a:rect l="0" t="0" r="0" b="0"/>
              <a:pathLst>
                <a:path w="175" h="160">
                  <a:moveTo>
                    <a:pt x="0" y="0"/>
                  </a:moveTo>
                  <a:lnTo>
                    <a:pt x="175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16" name="path"/>
            <p:cNvSpPr/>
            <p:nvPr/>
          </p:nvSpPr>
          <p:spPr>
            <a:xfrm>
              <a:off x="0" y="0"/>
              <a:ext cx="123443" cy="114300"/>
            </a:xfrm>
            <a:custGeom>
              <a:avLst/>
              <a:gdLst/>
              <a:ahLst/>
              <a:cxnLst/>
              <a:rect l="0" t="0" r="0" b="0"/>
              <a:pathLst>
                <a:path w="194" h="180">
                  <a:moveTo>
                    <a:pt x="9" y="9"/>
                  </a:moveTo>
                  <a:lnTo>
                    <a:pt x="184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18" name="rect"/>
          <p:cNvSpPr/>
          <p:nvPr/>
        </p:nvSpPr>
        <p:spPr>
          <a:xfrm>
            <a:off x="10071988" y="2588513"/>
            <a:ext cx="3302" cy="255422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0" name="textbox 1320"/>
          <p:cNvSpPr/>
          <p:nvPr/>
        </p:nvSpPr>
        <p:spPr>
          <a:xfrm>
            <a:off x="8923350" y="2546401"/>
            <a:ext cx="116458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重要不紧急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322" name="textbox 1322"/>
          <p:cNvSpPr/>
          <p:nvPr/>
        </p:nvSpPr>
        <p:spPr>
          <a:xfrm>
            <a:off x="8909888" y="4985436"/>
            <a:ext cx="114553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重要&amp;紧急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194" name="group 194"/>
          <p:cNvGrpSpPr/>
          <p:nvPr/>
        </p:nvGrpSpPr>
        <p:grpSpPr>
          <a:xfrm rot="21600000">
            <a:off x="11259311" y="3840479"/>
            <a:ext cx="126491" cy="114300"/>
            <a:chOff x="0" y="0"/>
            <a:chExt cx="126491" cy="114300"/>
          </a:xfrm>
        </p:grpSpPr>
        <p:sp>
          <p:nvSpPr>
            <p:cNvPr id="1324" name="path"/>
            <p:cNvSpPr/>
            <p:nvPr/>
          </p:nvSpPr>
          <p:spPr>
            <a:xfrm>
              <a:off x="71270" y="50302"/>
              <a:ext cx="26623" cy="13694"/>
            </a:xfrm>
            <a:custGeom>
              <a:avLst/>
              <a:gdLst/>
              <a:ahLst/>
              <a:cxnLst/>
              <a:rect l="0" t="0" r="0" b="0"/>
              <a:pathLst>
                <a:path w="41" h="21">
                  <a:moveTo>
                    <a:pt x="0" y="9"/>
                  </a:moveTo>
                  <a:lnTo>
                    <a:pt x="41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26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28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96" name="group 196"/>
          <p:cNvGrpSpPr/>
          <p:nvPr/>
        </p:nvGrpSpPr>
        <p:grpSpPr>
          <a:xfrm rot="21600000">
            <a:off x="12054840" y="3840479"/>
            <a:ext cx="126491" cy="114300"/>
            <a:chOff x="0" y="0"/>
            <a:chExt cx="126491" cy="114300"/>
          </a:xfrm>
        </p:grpSpPr>
        <p:sp>
          <p:nvSpPr>
            <p:cNvPr id="1330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32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98" name="group 198"/>
          <p:cNvGrpSpPr/>
          <p:nvPr/>
        </p:nvGrpSpPr>
        <p:grpSpPr>
          <a:xfrm rot="21600000">
            <a:off x="11138916" y="4270247"/>
            <a:ext cx="126491" cy="114300"/>
            <a:chOff x="0" y="0"/>
            <a:chExt cx="126491" cy="114300"/>
          </a:xfrm>
        </p:grpSpPr>
        <p:sp>
          <p:nvSpPr>
            <p:cNvPr id="1334" name="path"/>
            <p:cNvSpPr/>
            <p:nvPr/>
          </p:nvSpPr>
          <p:spPr>
            <a:xfrm>
              <a:off x="47052" y="51818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36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38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group 200"/>
          <p:cNvGrpSpPr/>
          <p:nvPr/>
        </p:nvGrpSpPr>
        <p:grpSpPr>
          <a:xfrm rot="21600000">
            <a:off x="11138916" y="5138928"/>
            <a:ext cx="126491" cy="112775"/>
            <a:chOff x="0" y="0"/>
            <a:chExt cx="126491" cy="112775"/>
          </a:xfrm>
        </p:grpSpPr>
        <p:sp>
          <p:nvSpPr>
            <p:cNvPr id="1340" name="path"/>
            <p:cNvSpPr/>
            <p:nvPr/>
          </p:nvSpPr>
          <p:spPr>
            <a:xfrm>
              <a:off x="47052" y="47246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42" name="path"/>
            <p:cNvSpPr/>
            <p:nvPr/>
          </p:nvSpPr>
          <p:spPr>
            <a:xfrm>
              <a:off x="6095" y="6095"/>
              <a:ext cx="114300" cy="100583"/>
            </a:xfrm>
            <a:custGeom>
              <a:avLst/>
              <a:gdLst/>
              <a:ahLst/>
              <a:cxnLst/>
              <a:rect l="0" t="0" r="0" b="0"/>
              <a:pathLst>
                <a:path w="180" h="158">
                  <a:moveTo>
                    <a:pt x="0" y="0"/>
                  </a:moveTo>
                  <a:lnTo>
                    <a:pt x="180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44" name="path"/>
            <p:cNvSpPr/>
            <p:nvPr/>
          </p:nvSpPr>
          <p:spPr>
            <a:xfrm>
              <a:off x="0" y="0"/>
              <a:ext cx="126491" cy="112775"/>
            </a:xfrm>
            <a:custGeom>
              <a:avLst/>
              <a:gdLst/>
              <a:ahLst/>
              <a:cxnLst/>
              <a:rect l="0" t="0" r="0" b="0"/>
              <a:pathLst>
                <a:path w="199" h="177">
                  <a:moveTo>
                    <a:pt x="9" y="9"/>
                  </a:moveTo>
                  <a:lnTo>
                    <a:pt x="189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02" name="group 202"/>
          <p:cNvGrpSpPr/>
          <p:nvPr/>
        </p:nvGrpSpPr>
        <p:grpSpPr>
          <a:xfrm rot="21600000">
            <a:off x="11138916" y="3396995"/>
            <a:ext cx="126491" cy="111252"/>
            <a:chOff x="0" y="0"/>
            <a:chExt cx="126491" cy="111252"/>
          </a:xfrm>
        </p:grpSpPr>
        <p:sp>
          <p:nvSpPr>
            <p:cNvPr id="1346" name="path"/>
            <p:cNvSpPr/>
            <p:nvPr/>
          </p:nvSpPr>
          <p:spPr>
            <a:xfrm>
              <a:off x="47052" y="50295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48" name="path"/>
            <p:cNvSpPr/>
            <p:nvPr/>
          </p:nvSpPr>
          <p:spPr>
            <a:xfrm>
              <a:off x="6095" y="6096"/>
              <a:ext cx="114300" cy="99059"/>
            </a:xfrm>
            <a:custGeom>
              <a:avLst/>
              <a:gdLst/>
              <a:ahLst/>
              <a:cxnLst/>
              <a:rect l="0" t="0" r="0" b="0"/>
              <a:pathLst>
                <a:path w="180" h="155">
                  <a:moveTo>
                    <a:pt x="0" y="0"/>
                  </a:moveTo>
                  <a:lnTo>
                    <a:pt x="180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50" name="path"/>
            <p:cNvSpPr/>
            <p:nvPr/>
          </p:nvSpPr>
          <p:spPr>
            <a:xfrm>
              <a:off x="0" y="0"/>
              <a:ext cx="126491" cy="111252"/>
            </a:xfrm>
            <a:custGeom>
              <a:avLst/>
              <a:gdLst/>
              <a:ahLst/>
              <a:cxnLst/>
              <a:rect l="0" t="0" r="0" b="0"/>
              <a:pathLst>
                <a:path w="199" h="175">
                  <a:moveTo>
                    <a:pt x="9" y="9"/>
                  </a:moveTo>
                  <a:lnTo>
                    <a:pt x="189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04" name="group 204"/>
          <p:cNvGrpSpPr/>
          <p:nvPr/>
        </p:nvGrpSpPr>
        <p:grpSpPr>
          <a:xfrm rot="21600000">
            <a:off x="10061448" y="5138928"/>
            <a:ext cx="123443" cy="112775"/>
            <a:chOff x="0" y="0"/>
            <a:chExt cx="123443" cy="112775"/>
          </a:xfrm>
        </p:grpSpPr>
        <p:sp>
          <p:nvSpPr>
            <p:cNvPr id="1352" name="path"/>
            <p:cNvSpPr/>
            <p:nvPr/>
          </p:nvSpPr>
          <p:spPr>
            <a:xfrm>
              <a:off x="50081" y="47247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54" name="path"/>
            <p:cNvSpPr/>
            <p:nvPr/>
          </p:nvSpPr>
          <p:spPr>
            <a:xfrm>
              <a:off x="6095" y="6095"/>
              <a:ext cx="111252" cy="100583"/>
            </a:xfrm>
            <a:custGeom>
              <a:avLst/>
              <a:gdLst/>
              <a:ahLst/>
              <a:cxnLst/>
              <a:rect l="0" t="0" r="0" b="0"/>
              <a:pathLst>
                <a:path w="175" h="158">
                  <a:moveTo>
                    <a:pt x="0" y="0"/>
                  </a:moveTo>
                  <a:lnTo>
                    <a:pt x="175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56" name="path"/>
            <p:cNvSpPr/>
            <p:nvPr/>
          </p:nvSpPr>
          <p:spPr>
            <a:xfrm>
              <a:off x="0" y="0"/>
              <a:ext cx="123443" cy="112775"/>
            </a:xfrm>
            <a:custGeom>
              <a:avLst/>
              <a:gdLst/>
              <a:ahLst/>
              <a:cxnLst/>
              <a:rect l="0" t="0" r="0" b="0"/>
              <a:pathLst>
                <a:path w="194" h="177">
                  <a:moveTo>
                    <a:pt x="9" y="9"/>
                  </a:moveTo>
                  <a:lnTo>
                    <a:pt x="184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06" name="group 206"/>
          <p:cNvGrpSpPr/>
          <p:nvPr/>
        </p:nvGrpSpPr>
        <p:grpSpPr>
          <a:xfrm rot="21600000">
            <a:off x="8904731" y="3834383"/>
            <a:ext cx="124967" cy="111251"/>
            <a:chOff x="0" y="0"/>
            <a:chExt cx="124967" cy="111251"/>
          </a:xfrm>
        </p:grpSpPr>
        <p:sp>
          <p:nvSpPr>
            <p:cNvPr id="1358" name="path"/>
            <p:cNvSpPr/>
            <p:nvPr/>
          </p:nvSpPr>
          <p:spPr>
            <a:xfrm>
              <a:off x="6095" y="6095"/>
              <a:ext cx="112776" cy="99060"/>
            </a:xfrm>
            <a:custGeom>
              <a:avLst/>
              <a:gdLst/>
              <a:ahLst/>
              <a:cxnLst/>
              <a:rect l="0" t="0" r="0" b="0"/>
              <a:pathLst>
                <a:path w="177" h="156">
                  <a:moveTo>
                    <a:pt x="0" y="0"/>
                  </a:moveTo>
                  <a:lnTo>
                    <a:pt x="177" y="7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60" name="path"/>
            <p:cNvSpPr/>
            <p:nvPr/>
          </p:nvSpPr>
          <p:spPr>
            <a:xfrm>
              <a:off x="0" y="0"/>
              <a:ext cx="124967" cy="111251"/>
            </a:xfrm>
            <a:custGeom>
              <a:avLst/>
              <a:gdLst/>
              <a:ahLst/>
              <a:cxnLst/>
              <a:rect l="0" t="0" r="0" b="0"/>
              <a:pathLst>
                <a:path w="196" h="175">
                  <a:moveTo>
                    <a:pt x="9" y="9"/>
                  </a:moveTo>
                  <a:lnTo>
                    <a:pt x="187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08" name="group 208"/>
          <p:cNvGrpSpPr/>
          <p:nvPr/>
        </p:nvGrpSpPr>
        <p:grpSpPr>
          <a:xfrm rot="21600000">
            <a:off x="11138916" y="2532888"/>
            <a:ext cx="126491" cy="109728"/>
            <a:chOff x="0" y="0"/>
            <a:chExt cx="126491" cy="109728"/>
          </a:xfrm>
        </p:grpSpPr>
        <p:sp>
          <p:nvSpPr>
            <p:cNvPr id="1362" name="path"/>
            <p:cNvSpPr/>
            <p:nvPr/>
          </p:nvSpPr>
          <p:spPr>
            <a:xfrm>
              <a:off x="47052" y="48770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64" name="path"/>
            <p:cNvSpPr/>
            <p:nvPr/>
          </p:nvSpPr>
          <p:spPr>
            <a:xfrm>
              <a:off x="6095" y="6096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66" name="path"/>
            <p:cNvSpPr/>
            <p:nvPr/>
          </p:nvSpPr>
          <p:spPr>
            <a:xfrm>
              <a:off x="0" y="0"/>
              <a:ext cx="126491" cy="109728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68" name="rect"/>
          <p:cNvSpPr/>
          <p:nvPr/>
        </p:nvSpPr>
        <p:spPr>
          <a:xfrm>
            <a:off x="11259184" y="2588513"/>
            <a:ext cx="3302" cy="26548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0" name="picture 13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14410" y="1457419"/>
            <a:ext cx="6802185" cy="3965068"/>
          </a:xfrm>
          <a:prstGeom prst="rect">
            <a:avLst/>
          </a:prstGeom>
        </p:spPr>
      </p:pic>
      <p:sp>
        <p:nvSpPr>
          <p:cNvPr id="1372" name="rect"/>
          <p:cNvSpPr/>
          <p:nvPr/>
        </p:nvSpPr>
        <p:spPr>
          <a:xfrm>
            <a:off x="10189464" y="3781044"/>
            <a:ext cx="952500" cy="1197864"/>
          </a:xfrm>
          <a:prstGeom prst="rect">
            <a:avLst/>
          </a:prstGeom>
          <a:solidFill>
            <a:srgbClr val="FFDEB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374" name="table 1374"/>
          <p:cNvGraphicFramePr>
            <a:graphicFrameLocks noGrp="1"/>
          </p:cNvGraphicFramePr>
          <p:nvPr/>
        </p:nvGraphicFramePr>
        <p:xfrm>
          <a:off x="10183368" y="2167127"/>
          <a:ext cx="964565" cy="3446780"/>
        </p:xfrm>
        <a:graphic>
          <a:graphicData uri="http://schemas.openxmlformats.org/drawingml/2006/table">
            <a:tbl>
              <a:tblPr/>
              <a:tblGrid>
                <a:gridCol w="964564"/>
              </a:tblGrid>
              <a:tr h="793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819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4305" indent="90170" algn="l" rtl="0" eaLnBrk="0">
                        <a:lnSpc>
                          <a:spcPct val="112000"/>
                        </a:lnSpc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产品线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路标规划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1450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ts val="179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务书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84000"/>
                        </a:lnSpc>
                      </a:pPr>
                      <a:r>
                        <a:rPr sz="1400" kern="0" spc="-1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在研产品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7015" algn="l" rtl="0" eaLnBrk="0">
                        <a:lnSpc>
                          <a:spcPts val="2325"/>
                        </a:lnSpc>
                      </a:pPr>
                      <a:r>
                        <a:rPr sz="1200" kern="0" spc="-10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（变更）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pic>
        <p:nvPicPr>
          <p:cNvPr id="1376" name="picture 13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93196" y="1296928"/>
            <a:ext cx="569803" cy="4463708"/>
          </a:xfrm>
          <a:prstGeom prst="rect">
            <a:avLst/>
          </a:prstGeom>
        </p:spPr>
      </p:pic>
      <p:sp>
        <p:nvSpPr>
          <p:cNvPr id="1378" name="textbox 1378"/>
          <p:cNvSpPr/>
          <p:nvPr/>
        </p:nvSpPr>
        <p:spPr>
          <a:xfrm>
            <a:off x="104140" y="231140"/>
            <a:ext cx="5992495" cy="5562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需求分发的角色与职责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1380" name="table 1380"/>
          <p:cNvGraphicFramePr>
            <a:graphicFrameLocks noGrp="1"/>
          </p:cNvGraphicFramePr>
          <p:nvPr/>
        </p:nvGraphicFramePr>
        <p:xfrm>
          <a:off x="8924544" y="1463040"/>
          <a:ext cx="3199765" cy="449579"/>
        </p:xfrm>
        <a:graphic>
          <a:graphicData uri="http://schemas.openxmlformats.org/drawingml/2006/table">
            <a:tbl>
              <a:tblPr>
                <a:solidFill>
                  <a:srgbClr val="FFDEB1"/>
                </a:solidFill>
              </a:tblPr>
              <a:tblGrid>
                <a:gridCol w="31997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89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分发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grpSp>
        <p:nvGrpSpPr>
          <p:cNvPr id="210" name="group 210"/>
          <p:cNvGrpSpPr/>
          <p:nvPr/>
        </p:nvGrpSpPr>
        <p:grpSpPr>
          <a:xfrm rot="21600000">
            <a:off x="9066276" y="3331464"/>
            <a:ext cx="858011" cy="1110995"/>
            <a:chOff x="0" y="0"/>
            <a:chExt cx="858011" cy="1110995"/>
          </a:xfrm>
        </p:grpSpPr>
        <p:grpSp>
          <p:nvGrpSpPr>
            <p:cNvPr id="212" name="group 212"/>
            <p:cNvGrpSpPr/>
            <p:nvPr/>
          </p:nvGrpSpPr>
          <p:grpSpPr>
            <a:xfrm rot="21600000">
              <a:off x="0" y="0"/>
              <a:ext cx="858011" cy="1110995"/>
              <a:chOff x="0" y="0"/>
              <a:chExt cx="858011" cy="1110995"/>
            </a:xfrm>
          </p:grpSpPr>
          <p:sp>
            <p:nvSpPr>
              <p:cNvPr id="1382" name="path"/>
              <p:cNvSpPr/>
              <p:nvPr/>
            </p:nvSpPr>
            <p:spPr>
              <a:xfrm>
                <a:off x="6095" y="6095"/>
                <a:ext cx="845819" cy="1098804"/>
              </a:xfrm>
              <a:custGeom>
                <a:avLst/>
                <a:gdLst/>
                <a:ahLst/>
                <a:cxnLst/>
                <a:rect l="0" t="0" r="0" b="0"/>
                <a:pathLst>
                  <a:path w="1331" h="1730">
                    <a:moveTo>
                      <a:pt x="0" y="863"/>
                    </a:moveTo>
                    <a:lnTo>
                      <a:pt x="661" y="0"/>
                    </a:lnTo>
                    <a:lnTo>
                      <a:pt x="1331" y="857"/>
                    </a:lnTo>
                    <a:lnTo>
                      <a:pt x="661" y="1730"/>
                    </a:lnTo>
                    <a:lnTo>
                      <a:pt x="0" y="863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4" name="path"/>
              <p:cNvSpPr/>
              <p:nvPr/>
            </p:nvSpPr>
            <p:spPr>
              <a:xfrm>
                <a:off x="0" y="0"/>
                <a:ext cx="858011" cy="1110995"/>
              </a:xfrm>
              <a:custGeom>
                <a:avLst/>
                <a:gdLst/>
                <a:ahLst/>
                <a:cxnLst/>
                <a:rect l="0" t="0" r="0" b="0"/>
                <a:pathLst>
                  <a:path w="1351" h="1749">
                    <a:moveTo>
                      <a:pt x="9" y="873"/>
                    </a:moveTo>
                    <a:lnTo>
                      <a:pt x="671" y="9"/>
                    </a:lnTo>
                    <a:lnTo>
                      <a:pt x="1341" y="866"/>
                    </a:lnTo>
                    <a:lnTo>
                      <a:pt x="671" y="1739"/>
                    </a:lnTo>
                    <a:lnTo>
                      <a:pt x="9" y="873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86" name="textbox 1386"/>
            <p:cNvSpPr/>
            <p:nvPr/>
          </p:nvSpPr>
          <p:spPr>
            <a:xfrm>
              <a:off x="-12700" y="-12700"/>
              <a:ext cx="883919" cy="11690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34315" algn="l" rtl="0" eaLnBrk="0">
                <a:lnSpc>
                  <a:spcPct val="83000"/>
                </a:lnSpc>
              </a:pPr>
              <a:r>
                <a:rPr sz="1800" kern="0" spc="-5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24155" algn="l" rtl="0" eaLnBrk="0">
                <a:lnSpc>
                  <a:spcPts val="2320"/>
                </a:lnSpc>
              </a:pPr>
              <a:r>
                <a:rPr sz="1800" kern="0" spc="-3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分发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1388" name="textbox 1388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14" name="group 214"/>
          <p:cNvGrpSpPr/>
          <p:nvPr/>
        </p:nvGrpSpPr>
        <p:grpSpPr>
          <a:xfrm rot="21600000">
            <a:off x="11407140" y="3585971"/>
            <a:ext cx="650747" cy="589788"/>
            <a:chOff x="0" y="0"/>
            <a:chExt cx="650747" cy="589788"/>
          </a:xfrm>
        </p:grpSpPr>
        <p:grpSp>
          <p:nvGrpSpPr>
            <p:cNvPr id="216" name="group 216"/>
            <p:cNvGrpSpPr/>
            <p:nvPr/>
          </p:nvGrpSpPr>
          <p:grpSpPr>
            <a:xfrm rot="21600000">
              <a:off x="0" y="0"/>
              <a:ext cx="650747" cy="589788"/>
              <a:chOff x="0" y="0"/>
              <a:chExt cx="650747" cy="589788"/>
            </a:xfrm>
          </p:grpSpPr>
          <p:sp>
            <p:nvSpPr>
              <p:cNvPr id="1390" name="path"/>
              <p:cNvSpPr/>
              <p:nvPr/>
            </p:nvSpPr>
            <p:spPr>
              <a:xfrm>
                <a:off x="6095" y="6096"/>
                <a:ext cx="638556" cy="577596"/>
              </a:xfrm>
              <a:custGeom>
                <a:avLst/>
                <a:gdLst/>
                <a:ahLst/>
                <a:cxnLst/>
                <a:rect l="0" t="0" r="0" b="0"/>
                <a:pathLst>
                  <a:path w="1005" h="909">
                    <a:moveTo>
                      <a:pt x="0" y="454"/>
                    </a:moveTo>
                    <a:lnTo>
                      <a:pt x="499" y="0"/>
                    </a:lnTo>
                    <a:lnTo>
                      <a:pt x="1005" y="453"/>
                    </a:lnTo>
                    <a:lnTo>
                      <a:pt x="499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2" name="path"/>
              <p:cNvSpPr/>
              <p:nvPr/>
            </p:nvSpPr>
            <p:spPr>
              <a:xfrm>
                <a:off x="0" y="0"/>
                <a:ext cx="650747" cy="589788"/>
              </a:xfrm>
              <a:custGeom>
                <a:avLst/>
                <a:gdLst/>
                <a:ahLst/>
                <a:cxnLst/>
                <a:rect l="0" t="0" r="0" b="0"/>
                <a:pathLst>
                  <a:path w="1024" h="928">
                    <a:moveTo>
                      <a:pt x="9" y="464"/>
                    </a:moveTo>
                    <a:lnTo>
                      <a:pt x="509" y="9"/>
                    </a:lnTo>
                    <a:lnTo>
                      <a:pt x="1015" y="462"/>
                    </a:lnTo>
                    <a:lnTo>
                      <a:pt x="509" y="919"/>
                    </a:lnTo>
                    <a:lnTo>
                      <a:pt x="9" y="464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94" name="textbox 1394"/>
            <p:cNvSpPr/>
            <p:nvPr/>
          </p:nvSpPr>
          <p:spPr>
            <a:xfrm>
              <a:off x="-12700" y="-12700"/>
              <a:ext cx="676275" cy="6400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marL="203200" algn="l" rtl="0" eaLnBrk="0">
                <a:lnSpc>
                  <a:spcPct val="95000"/>
                </a:lnSpc>
              </a:pPr>
              <a:r>
                <a:rPr sz="1400" kern="0" spc="-30" dirty="0">
                  <a:ln w="5092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决策</a:t>
              </a:r>
              <a:endParaRPr lang="en-US" altLang="en-US" sz="1400" dirty="0"/>
            </a:p>
          </p:txBody>
        </p:sp>
      </p:grpSp>
      <p:grpSp>
        <p:nvGrpSpPr>
          <p:cNvPr id="218" name="group 218"/>
          <p:cNvGrpSpPr/>
          <p:nvPr/>
        </p:nvGrpSpPr>
        <p:grpSpPr>
          <a:xfrm rot="21600000">
            <a:off x="9953244" y="3822192"/>
            <a:ext cx="126491" cy="109727"/>
            <a:chOff x="0" y="0"/>
            <a:chExt cx="126491" cy="109727"/>
          </a:xfrm>
        </p:grpSpPr>
        <p:sp>
          <p:nvSpPr>
            <p:cNvPr id="1398" name="path"/>
            <p:cNvSpPr/>
            <p:nvPr/>
          </p:nvSpPr>
          <p:spPr>
            <a:xfrm>
              <a:off x="48576" y="60962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00" name="path"/>
            <p:cNvSpPr/>
            <p:nvPr/>
          </p:nvSpPr>
          <p:spPr>
            <a:xfrm>
              <a:off x="6095" y="6095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6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02" name="path"/>
            <p:cNvSpPr/>
            <p:nvPr/>
          </p:nvSpPr>
          <p:spPr>
            <a:xfrm>
              <a:off x="0" y="0"/>
              <a:ext cx="126491" cy="109727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20" name="group 220"/>
          <p:cNvGrpSpPr/>
          <p:nvPr/>
        </p:nvGrpSpPr>
        <p:grpSpPr>
          <a:xfrm rot="21600000">
            <a:off x="10061448" y="4270247"/>
            <a:ext cx="123443" cy="114300"/>
            <a:chOff x="0" y="0"/>
            <a:chExt cx="123443" cy="114300"/>
          </a:xfrm>
        </p:grpSpPr>
        <p:sp>
          <p:nvSpPr>
            <p:cNvPr id="1404" name="path"/>
            <p:cNvSpPr/>
            <p:nvPr/>
          </p:nvSpPr>
          <p:spPr>
            <a:xfrm>
              <a:off x="50081" y="51819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06" name="path"/>
            <p:cNvSpPr/>
            <p:nvPr/>
          </p:nvSpPr>
          <p:spPr>
            <a:xfrm>
              <a:off x="6095" y="6095"/>
              <a:ext cx="111252" cy="102107"/>
            </a:xfrm>
            <a:custGeom>
              <a:avLst/>
              <a:gdLst/>
              <a:ahLst/>
              <a:cxnLst/>
              <a:rect l="0" t="0" r="0" b="0"/>
              <a:pathLst>
                <a:path w="175" h="160">
                  <a:moveTo>
                    <a:pt x="0" y="0"/>
                  </a:moveTo>
                  <a:lnTo>
                    <a:pt x="175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08" name="path"/>
            <p:cNvSpPr/>
            <p:nvPr/>
          </p:nvSpPr>
          <p:spPr>
            <a:xfrm>
              <a:off x="0" y="0"/>
              <a:ext cx="123443" cy="114300"/>
            </a:xfrm>
            <a:custGeom>
              <a:avLst/>
              <a:gdLst/>
              <a:ahLst/>
              <a:cxnLst/>
              <a:rect l="0" t="0" r="0" b="0"/>
              <a:pathLst>
                <a:path w="194" h="180">
                  <a:moveTo>
                    <a:pt x="9" y="9"/>
                  </a:moveTo>
                  <a:lnTo>
                    <a:pt x="184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22" name="group 222"/>
          <p:cNvGrpSpPr/>
          <p:nvPr/>
        </p:nvGrpSpPr>
        <p:grpSpPr>
          <a:xfrm rot="21600000">
            <a:off x="10061448" y="2532888"/>
            <a:ext cx="123443" cy="109728"/>
            <a:chOff x="0" y="0"/>
            <a:chExt cx="123443" cy="109728"/>
          </a:xfrm>
        </p:grpSpPr>
        <p:sp>
          <p:nvSpPr>
            <p:cNvPr id="1410" name="path"/>
            <p:cNvSpPr/>
            <p:nvPr/>
          </p:nvSpPr>
          <p:spPr>
            <a:xfrm>
              <a:off x="50081" y="48771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12" name="path"/>
            <p:cNvSpPr/>
            <p:nvPr/>
          </p:nvSpPr>
          <p:spPr>
            <a:xfrm>
              <a:off x="6095" y="6096"/>
              <a:ext cx="111252" cy="97535"/>
            </a:xfrm>
            <a:custGeom>
              <a:avLst/>
              <a:gdLst/>
              <a:ahLst/>
              <a:cxnLst/>
              <a:rect l="0" t="0" r="0" b="0"/>
              <a:pathLst>
                <a:path w="175" h="153">
                  <a:moveTo>
                    <a:pt x="0" y="0"/>
                  </a:moveTo>
                  <a:lnTo>
                    <a:pt x="175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14" name="path"/>
            <p:cNvSpPr/>
            <p:nvPr/>
          </p:nvSpPr>
          <p:spPr>
            <a:xfrm>
              <a:off x="0" y="0"/>
              <a:ext cx="123443" cy="109728"/>
            </a:xfrm>
            <a:custGeom>
              <a:avLst/>
              <a:gdLst/>
              <a:ahLst/>
              <a:cxnLst/>
              <a:rect l="0" t="0" r="0" b="0"/>
              <a:pathLst>
                <a:path w="194" h="172">
                  <a:moveTo>
                    <a:pt x="9" y="9"/>
                  </a:moveTo>
                  <a:lnTo>
                    <a:pt x="184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24" name="group 224"/>
          <p:cNvGrpSpPr/>
          <p:nvPr/>
        </p:nvGrpSpPr>
        <p:grpSpPr>
          <a:xfrm rot="21600000">
            <a:off x="10061448" y="3396995"/>
            <a:ext cx="123443" cy="111252"/>
            <a:chOff x="0" y="0"/>
            <a:chExt cx="123443" cy="111252"/>
          </a:xfrm>
        </p:grpSpPr>
        <p:sp>
          <p:nvSpPr>
            <p:cNvPr id="1416" name="path"/>
            <p:cNvSpPr/>
            <p:nvPr/>
          </p:nvSpPr>
          <p:spPr>
            <a:xfrm>
              <a:off x="50081" y="50296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18" name="path"/>
            <p:cNvSpPr/>
            <p:nvPr/>
          </p:nvSpPr>
          <p:spPr>
            <a:xfrm>
              <a:off x="6095" y="6096"/>
              <a:ext cx="111252" cy="99059"/>
            </a:xfrm>
            <a:custGeom>
              <a:avLst/>
              <a:gdLst/>
              <a:ahLst/>
              <a:cxnLst/>
              <a:rect l="0" t="0" r="0" b="0"/>
              <a:pathLst>
                <a:path w="175" h="155">
                  <a:moveTo>
                    <a:pt x="0" y="0"/>
                  </a:moveTo>
                  <a:lnTo>
                    <a:pt x="175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20" name="path"/>
            <p:cNvSpPr/>
            <p:nvPr/>
          </p:nvSpPr>
          <p:spPr>
            <a:xfrm>
              <a:off x="0" y="0"/>
              <a:ext cx="123443" cy="111252"/>
            </a:xfrm>
            <a:custGeom>
              <a:avLst/>
              <a:gdLst/>
              <a:ahLst/>
              <a:cxnLst/>
              <a:rect l="0" t="0" r="0" b="0"/>
              <a:pathLst>
                <a:path w="194" h="175">
                  <a:moveTo>
                    <a:pt x="9" y="9"/>
                  </a:moveTo>
                  <a:lnTo>
                    <a:pt x="184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22" name="rect"/>
          <p:cNvSpPr/>
          <p:nvPr/>
        </p:nvSpPr>
        <p:spPr>
          <a:xfrm>
            <a:off x="10071988" y="2588513"/>
            <a:ext cx="3302" cy="255422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24" name="textbox 1424"/>
          <p:cNvSpPr/>
          <p:nvPr/>
        </p:nvSpPr>
        <p:spPr>
          <a:xfrm>
            <a:off x="8923350" y="2546401"/>
            <a:ext cx="116458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重要不紧急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426" name="textbox 1426"/>
          <p:cNvSpPr/>
          <p:nvPr/>
        </p:nvSpPr>
        <p:spPr>
          <a:xfrm>
            <a:off x="8909888" y="4985436"/>
            <a:ext cx="114553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重要&amp;紧急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226" name="group 226"/>
          <p:cNvGrpSpPr/>
          <p:nvPr/>
        </p:nvGrpSpPr>
        <p:grpSpPr>
          <a:xfrm rot="21600000">
            <a:off x="11259311" y="3840479"/>
            <a:ext cx="126491" cy="114300"/>
            <a:chOff x="0" y="0"/>
            <a:chExt cx="126491" cy="114300"/>
          </a:xfrm>
        </p:grpSpPr>
        <p:sp>
          <p:nvSpPr>
            <p:cNvPr id="1428" name="path"/>
            <p:cNvSpPr/>
            <p:nvPr/>
          </p:nvSpPr>
          <p:spPr>
            <a:xfrm>
              <a:off x="71270" y="50302"/>
              <a:ext cx="26623" cy="13694"/>
            </a:xfrm>
            <a:custGeom>
              <a:avLst/>
              <a:gdLst/>
              <a:ahLst/>
              <a:cxnLst/>
              <a:rect l="0" t="0" r="0" b="0"/>
              <a:pathLst>
                <a:path w="41" h="21">
                  <a:moveTo>
                    <a:pt x="0" y="9"/>
                  </a:moveTo>
                  <a:lnTo>
                    <a:pt x="41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30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32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28" name="group 228"/>
          <p:cNvGrpSpPr/>
          <p:nvPr/>
        </p:nvGrpSpPr>
        <p:grpSpPr>
          <a:xfrm rot="21600000">
            <a:off x="12054840" y="3840479"/>
            <a:ext cx="126491" cy="114300"/>
            <a:chOff x="0" y="0"/>
            <a:chExt cx="126491" cy="114300"/>
          </a:xfrm>
        </p:grpSpPr>
        <p:sp>
          <p:nvSpPr>
            <p:cNvPr id="1434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36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30" name="group 230"/>
          <p:cNvGrpSpPr/>
          <p:nvPr/>
        </p:nvGrpSpPr>
        <p:grpSpPr>
          <a:xfrm rot="21600000">
            <a:off x="11138916" y="4270247"/>
            <a:ext cx="126491" cy="114300"/>
            <a:chOff x="0" y="0"/>
            <a:chExt cx="126491" cy="114300"/>
          </a:xfrm>
        </p:grpSpPr>
        <p:sp>
          <p:nvSpPr>
            <p:cNvPr id="1438" name="path"/>
            <p:cNvSpPr/>
            <p:nvPr/>
          </p:nvSpPr>
          <p:spPr>
            <a:xfrm>
              <a:off x="47052" y="51818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40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42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32" name="group 232"/>
          <p:cNvGrpSpPr/>
          <p:nvPr/>
        </p:nvGrpSpPr>
        <p:grpSpPr>
          <a:xfrm rot="21600000">
            <a:off x="11138916" y="5138928"/>
            <a:ext cx="126491" cy="112775"/>
            <a:chOff x="0" y="0"/>
            <a:chExt cx="126491" cy="112775"/>
          </a:xfrm>
        </p:grpSpPr>
        <p:sp>
          <p:nvSpPr>
            <p:cNvPr id="1444" name="path"/>
            <p:cNvSpPr/>
            <p:nvPr/>
          </p:nvSpPr>
          <p:spPr>
            <a:xfrm>
              <a:off x="47052" y="47246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46" name="path"/>
            <p:cNvSpPr/>
            <p:nvPr/>
          </p:nvSpPr>
          <p:spPr>
            <a:xfrm>
              <a:off x="6095" y="6095"/>
              <a:ext cx="114300" cy="100583"/>
            </a:xfrm>
            <a:custGeom>
              <a:avLst/>
              <a:gdLst/>
              <a:ahLst/>
              <a:cxnLst/>
              <a:rect l="0" t="0" r="0" b="0"/>
              <a:pathLst>
                <a:path w="180" h="158">
                  <a:moveTo>
                    <a:pt x="0" y="0"/>
                  </a:moveTo>
                  <a:lnTo>
                    <a:pt x="180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48" name="path"/>
            <p:cNvSpPr/>
            <p:nvPr/>
          </p:nvSpPr>
          <p:spPr>
            <a:xfrm>
              <a:off x="0" y="0"/>
              <a:ext cx="126491" cy="112775"/>
            </a:xfrm>
            <a:custGeom>
              <a:avLst/>
              <a:gdLst/>
              <a:ahLst/>
              <a:cxnLst/>
              <a:rect l="0" t="0" r="0" b="0"/>
              <a:pathLst>
                <a:path w="199" h="177">
                  <a:moveTo>
                    <a:pt x="9" y="9"/>
                  </a:moveTo>
                  <a:lnTo>
                    <a:pt x="189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34" name="group 234"/>
          <p:cNvGrpSpPr/>
          <p:nvPr/>
        </p:nvGrpSpPr>
        <p:grpSpPr>
          <a:xfrm rot="21600000">
            <a:off x="11138916" y="3396995"/>
            <a:ext cx="126491" cy="111252"/>
            <a:chOff x="0" y="0"/>
            <a:chExt cx="126491" cy="111252"/>
          </a:xfrm>
        </p:grpSpPr>
        <p:sp>
          <p:nvSpPr>
            <p:cNvPr id="1450" name="path"/>
            <p:cNvSpPr/>
            <p:nvPr/>
          </p:nvSpPr>
          <p:spPr>
            <a:xfrm>
              <a:off x="47052" y="50295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52" name="path"/>
            <p:cNvSpPr/>
            <p:nvPr/>
          </p:nvSpPr>
          <p:spPr>
            <a:xfrm>
              <a:off x="6095" y="6096"/>
              <a:ext cx="114300" cy="99059"/>
            </a:xfrm>
            <a:custGeom>
              <a:avLst/>
              <a:gdLst/>
              <a:ahLst/>
              <a:cxnLst/>
              <a:rect l="0" t="0" r="0" b="0"/>
              <a:pathLst>
                <a:path w="180" h="155">
                  <a:moveTo>
                    <a:pt x="0" y="0"/>
                  </a:moveTo>
                  <a:lnTo>
                    <a:pt x="180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54" name="path"/>
            <p:cNvSpPr/>
            <p:nvPr/>
          </p:nvSpPr>
          <p:spPr>
            <a:xfrm>
              <a:off x="0" y="0"/>
              <a:ext cx="126491" cy="111252"/>
            </a:xfrm>
            <a:custGeom>
              <a:avLst/>
              <a:gdLst/>
              <a:ahLst/>
              <a:cxnLst/>
              <a:rect l="0" t="0" r="0" b="0"/>
              <a:pathLst>
                <a:path w="199" h="175">
                  <a:moveTo>
                    <a:pt x="9" y="9"/>
                  </a:moveTo>
                  <a:lnTo>
                    <a:pt x="189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36" name="group 236"/>
          <p:cNvGrpSpPr/>
          <p:nvPr/>
        </p:nvGrpSpPr>
        <p:grpSpPr>
          <a:xfrm rot="21600000">
            <a:off x="10061448" y="5138928"/>
            <a:ext cx="123443" cy="112775"/>
            <a:chOff x="0" y="0"/>
            <a:chExt cx="123443" cy="112775"/>
          </a:xfrm>
        </p:grpSpPr>
        <p:sp>
          <p:nvSpPr>
            <p:cNvPr id="1456" name="path"/>
            <p:cNvSpPr/>
            <p:nvPr/>
          </p:nvSpPr>
          <p:spPr>
            <a:xfrm>
              <a:off x="50081" y="47247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58" name="path"/>
            <p:cNvSpPr/>
            <p:nvPr/>
          </p:nvSpPr>
          <p:spPr>
            <a:xfrm>
              <a:off x="6095" y="6095"/>
              <a:ext cx="111252" cy="100583"/>
            </a:xfrm>
            <a:custGeom>
              <a:avLst/>
              <a:gdLst/>
              <a:ahLst/>
              <a:cxnLst/>
              <a:rect l="0" t="0" r="0" b="0"/>
              <a:pathLst>
                <a:path w="175" h="158">
                  <a:moveTo>
                    <a:pt x="0" y="0"/>
                  </a:moveTo>
                  <a:lnTo>
                    <a:pt x="175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60" name="path"/>
            <p:cNvSpPr/>
            <p:nvPr/>
          </p:nvSpPr>
          <p:spPr>
            <a:xfrm>
              <a:off x="0" y="0"/>
              <a:ext cx="123443" cy="112775"/>
            </a:xfrm>
            <a:custGeom>
              <a:avLst/>
              <a:gdLst/>
              <a:ahLst/>
              <a:cxnLst/>
              <a:rect l="0" t="0" r="0" b="0"/>
              <a:pathLst>
                <a:path w="194" h="177">
                  <a:moveTo>
                    <a:pt x="9" y="9"/>
                  </a:moveTo>
                  <a:lnTo>
                    <a:pt x="184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38" name="group 238"/>
          <p:cNvGrpSpPr/>
          <p:nvPr/>
        </p:nvGrpSpPr>
        <p:grpSpPr>
          <a:xfrm rot="21600000">
            <a:off x="8904731" y="3834383"/>
            <a:ext cx="124967" cy="111251"/>
            <a:chOff x="0" y="0"/>
            <a:chExt cx="124967" cy="111251"/>
          </a:xfrm>
        </p:grpSpPr>
        <p:sp>
          <p:nvSpPr>
            <p:cNvPr id="1462" name="path"/>
            <p:cNvSpPr/>
            <p:nvPr/>
          </p:nvSpPr>
          <p:spPr>
            <a:xfrm>
              <a:off x="6095" y="6095"/>
              <a:ext cx="112776" cy="99060"/>
            </a:xfrm>
            <a:custGeom>
              <a:avLst/>
              <a:gdLst/>
              <a:ahLst/>
              <a:cxnLst/>
              <a:rect l="0" t="0" r="0" b="0"/>
              <a:pathLst>
                <a:path w="177" h="156">
                  <a:moveTo>
                    <a:pt x="0" y="0"/>
                  </a:moveTo>
                  <a:lnTo>
                    <a:pt x="177" y="7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64" name="path"/>
            <p:cNvSpPr/>
            <p:nvPr/>
          </p:nvSpPr>
          <p:spPr>
            <a:xfrm>
              <a:off x="0" y="0"/>
              <a:ext cx="124967" cy="111251"/>
            </a:xfrm>
            <a:custGeom>
              <a:avLst/>
              <a:gdLst/>
              <a:ahLst/>
              <a:cxnLst/>
              <a:rect l="0" t="0" r="0" b="0"/>
              <a:pathLst>
                <a:path w="196" h="175">
                  <a:moveTo>
                    <a:pt x="9" y="9"/>
                  </a:moveTo>
                  <a:lnTo>
                    <a:pt x="187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40" name="group 240"/>
          <p:cNvGrpSpPr/>
          <p:nvPr/>
        </p:nvGrpSpPr>
        <p:grpSpPr>
          <a:xfrm rot="21600000">
            <a:off x="11138916" y="2532888"/>
            <a:ext cx="126491" cy="109728"/>
            <a:chOff x="0" y="0"/>
            <a:chExt cx="126491" cy="109728"/>
          </a:xfrm>
        </p:grpSpPr>
        <p:sp>
          <p:nvSpPr>
            <p:cNvPr id="1466" name="path"/>
            <p:cNvSpPr/>
            <p:nvPr/>
          </p:nvSpPr>
          <p:spPr>
            <a:xfrm>
              <a:off x="47052" y="48770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68" name="path"/>
            <p:cNvSpPr/>
            <p:nvPr/>
          </p:nvSpPr>
          <p:spPr>
            <a:xfrm>
              <a:off x="6095" y="6096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70" name="path"/>
            <p:cNvSpPr/>
            <p:nvPr/>
          </p:nvSpPr>
          <p:spPr>
            <a:xfrm>
              <a:off x="0" y="0"/>
              <a:ext cx="126491" cy="109728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72" name="rect"/>
          <p:cNvSpPr/>
          <p:nvPr/>
        </p:nvSpPr>
        <p:spPr>
          <a:xfrm>
            <a:off x="11259184" y="2588513"/>
            <a:ext cx="3302" cy="26548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textbox 1474"/>
          <p:cNvSpPr/>
          <p:nvPr/>
        </p:nvSpPr>
        <p:spPr>
          <a:xfrm>
            <a:off x="96267" y="1410737"/>
            <a:ext cx="7090409" cy="4191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17500" indent="-305435" algn="l" rtl="0" eaLnBrk="0">
              <a:lnSpc>
                <a:spcPct val="83000"/>
              </a:lnSpc>
            </a:pPr>
            <a:r>
              <a:rPr sz="26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 </a:t>
            </a:r>
            <a:r>
              <a:rPr sz="26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到达市场管理（</a:t>
            </a:r>
            <a:r>
              <a:rPr sz="26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MM</a:t>
            </a:r>
            <a:r>
              <a:rPr sz="26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）的需求必须由</a:t>
            </a:r>
            <a:r>
              <a:rPr sz="26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PMT</a:t>
            </a:r>
            <a:r>
              <a:rPr sz="26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处理。</a:t>
            </a:r>
            <a:r>
              <a:rPr sz="26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26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如果被接纳，可能分发到：</a:t>
            </a:r>
            <a:endParaRPr lang="en-US" altLang="en-US" sz="26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28015" algn="l" rtl="0" eaLnBrk="0">
              <a:lnSpc>
                <a:spcPct val="99000"/>
              </a:lnSpc>
              <a:spcBef>
                <a:spcPts val="630"/>
              </a:spcBef>
            </a:pPr>
            <a:r>
              <a:rPr sz="21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.</a:t>
            </a:r>
            <a:r>
              <a:rPr sz="2100" kern="0" spc="-12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21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产品线业务计划</a:t>
            </a:r>
            <a:endParaRPr lang="en-US" altLang="en-US" sz="2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28015" algn="l" rtl="0" eaLnBrk="0">
              <a:lnSpc>
                <a:spcPct val="99000"/>
              </a:lnSpc>
              <a:spcBef>
                <a:spcPts val="675"/>
              </a:spcBef>
            </a:pPr>
            <a:r>
              <a:rPr sz="21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.</a:t>
            </a:r>
            <a:r>
              <a:rPr sz="2100" kern="0" spc="-12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21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产品线路标规划</a:t>
            </a:r>
            <a:endParaRPr lang="en-US" altLang="en-US" sz="2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28015" algn="l" rtl="0" eaLnBrk="0">
              <a:lnSpc>
                <a:spcPts val="2465"/>
              </a:lnSpc>
              <a:spcBef>
                <a:spcPts val="680"/>
              </a:spcBef>
            </a:pP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.</a:t>
            </a:r>
            <a:r>
              <a:rPr sz="2000" kern="0" spc="-1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PDT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任务书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11150" indent="-298450" algn="l" rtl="0" eaLnBrk="0">
              <a:lnSpc>
                <a:spcPct val="79000"/>
              </a:lnSpc>
              <a:spcBef>
                <a:spcPts val="790"/>
              </a:spcBef>
            </a:pPr>
            <a:r>
              <a:rPr sz="26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 </a:t>
            </a:r>
            <a:r>
              <a:rPr sz="26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当</a:t>
            </a:r>
            <a:r>
              <a:rPr sz="26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PMT</a:t>
            </a:r>
            <a:r>
              <a:rPr sz="26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创建业务计划、路标规划或</a:t>
            </a:r>
            <a:r>
              <a:rPr sz="26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cha</a:t>
            </a:r>
            <a:r>
              <a:rPr sz="26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rter</a:t>
            </a:r>
            <a:r>
              <a:rPr sz="26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时，  </a:t>
            </a:r>
            <a:r>
              <a:rPr sz="26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他们需要使用需求管理流程作</a:t>
            </a:r>
            <a:r>
              <a:rPr sz="26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为他们的需求来</a:t>
            </a:r>
            <a:r>
              <a:rPr sz="26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</a:t>
            </a:r>
            <a:r>
              <a:rPr sz="26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源之一</a:t>
            </a:r>
            <a:endParaRPr lang="en-US" altLang="en-US" sz="26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28015" algn="l" rtl="0" eaLnBrk="0">
              <a:lnSpc>
                <a:spcPct val="99000"/>
              </a:lnSpc>
              <a:spcBef>
                <a:spcPts val="590"/>
              </a:spcBef>
            </a:pPr>
            <a:r>
              <a:rPr sz="2100" kern="0" spc="-1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.</a:t>
            </a:r>
            <a:r>
              <a:rPr sz="2100" kern="0" spc="-12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2100" kern="0" spc="-1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浏览市场需求</a:t>
            </a:r>
            <a:endParaRPr lang="en-US" altLang="en-US" sz="2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28015" algn="l" rtl="0" eaLnBrk="0">
              <a:lnSpc>
                <a:spcPct val="98000"/>
              </a:lnSpc>
            </a:pP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.</a:t>
            </a:r>
            <a:r>
              <a:rPr sz="2100" kern="0" spc="-10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21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同时考虑被接纳和</a:t>
            </a:r>
            <a:r>
              <a:rPr sz="21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被拒绝的需求</a:t>
            </a:r>
            <a:endParaRPr lang="en-US" altLang="en-US" sz="21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476" name="rect"/>
          <p:cNvSpPr/>
          <p:nvPr/>
        </p:nvSpPr>
        <p:spPr>
          <a:xfrm>
            <a:off x="10189464" y="3781044"/>
            <a:ext cx="952500" cy="1197864"/>
          </a:xfrm>
          <a:prstGeom prst="rect">
            <a:avLst/>
          </a:prstGeom>
          <a:solidFill>
            <a:srgbClr val="FFDEB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478" name="table 1478"/>
          <p:cNvGraphicFramePr>
            <a:graphicFrameLocks noGrp="1"/>
          </p:cNvGraphicFramePr>
          <p:nvPr/>
        </p:nvGraphicFramePr>
        <p:xfrm>
          <a:off x="10183368" y="2167127"/>
          <a:ext cx="964565" cy="3446780"/>
        </p:xfrm>
        <a:graphic>
          <a:graphicData uri="http://schemas.openxmlformats.org/drawingml/2006/table">
            <a:tbl>
              <a:tblPr/>
              <a:tblGrid>
                <a:gridCol w="964564"/>
              </a:tblGrid>
              <a:tr h="793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819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4305" indent="90170" algn="l" rtl="0" eaLnBrk="0">
                        <a:lnSpc>
                          <a:spcPct val="112000"/>
                        </a:lnSpc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产品线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路标规划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1450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ts val="179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务书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84000"/>
                        </a:lnSpc>
                      </a:pPr>
                      <a:r>
                        <a:rPr sz="1400" kern="0" spc="-1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在研产品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7015" algn="l" rtl="0" eaLnBrk="0">
                        <a:lnSpc>
                          <a:spcPts val="2325"/>
                        </a:lnSpc>
                      </a:pPr>
                      <a:r>
                        <a:rPr sz="1200" kern="0" spc="-10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（变更）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pic>
        <p:nvPicPr>
          <p:cNvPr id="1480" name="picture 14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93196" y="1296928"/>
            <a:ext cx="569803" cy="4463708"/>
          </a:xfrm>
          <a:prstGeom prst="rect">
            <a:avLst/>
          </a:prstGeom>
        </p:spPr>
      </p:pic>
      <p:sp>
        <p:nvSpPr>
          <p:cNvPr id="1482" name="textbox 1482"/>
          <p:cNvSpPr/>
          <p:nvPr/>
        </p:nvSpPr>
        <p:spPr>
          <a:xfrm>
            <a:off x="104140" y="231140"/>
            <a:ext cx="5561965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分发到规划部的需求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1484" name="table 1484"/>
          <p:cNvGraphicFramePr>
            <a:graphicFrameLocks noGrp="1"/>
          </p:cNvGraphicFramePr>
          <p:nvPr/>
        </p:nvGraphicFramePr>
        <p:xfrm>
          <a:off x="8924544" y="1463040"/>
          <a:ext cx="3199765" cy="449579"/>
        </p:xfrm>
        <a:graphic>
          <a:graphicData uri="http://schemas.openxmlformats.org/drawingml/2006/table">
            <a:tbl>
              <a:tblPr>
                <a:solidFill>
                  <a:srgbClr val="FFDEB1"/>
                </a:solidFill>
              </a:tblPr>
              <a:tblGrid>
                <a:gridCol w="31997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89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分发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grpSp>
        <p:nvGrpSpPr>
          <p:cNvPr id="242" name="group 242"/>
          <p:cNvGrpSpPr/>
          <p:nvPr/>
        </p:nvGrpSpPr>
        <p:grpSpPr>
          <a:xfrm rot="21600000">
            <a:off x="9066276" y="3331464"/>
            <a:ext cx="858011" cy="1110995"/>
            <a:chOff x="0" y="0"/>
            <a:chExt cx="858011" cy="1110995"/>
          </a:xfrm>
        </p:grpSpPr>
        <p:grpSp>
          <p:nvGrpSpPr>
            <p:cNvPr id="244" name="group 244"/>
            <p:cNvGrpSpPr/>
            <p:nvPr/>
          </p:nvGrpSpPr>
          <p:grpSpPr>
            <a:xfrm rot="21600000">
              <a:off x="0" y="0"/>
              <a:ext cx="858011" cy="1110995"/>
              <a:chOff x="0" y="0"/>
              <a:chExt cx="858011" cy="1110995"/>
            </a:xfrm>
          </p:grpSpPr>
          <p:sp>
            <p:nvSpPr>
              <p:cNvPr id="1486" name="path"/>
              <p:cNvSpPr/>
              <p:nvPr/>
            </p:nvSpPr>
            <p:spPr>
              <a:xfrm>
                <a:off x="6095" y="6095"/>
                <a:ext cx="845819" cy="1098804"/>
              </a:xfrm>
              <a:custGeom>
                <a:avLst/>
                <a:gdLst/>
                <a:ahLst/>
                <a:cxnLst/>
                <a:rect l="0" t="0" r="0" b="0"/>
                <a:pathLst>
                  <a:path w="1331" h="1730">
                    <a:moveTo>
                      <a:pt x="0" y="863"/>
                    </a:moveTo>
                    <a:lnTo>
                      <a:pt x="661" y="0"/>
                    </a:lnTo>
                    <a:lnTo>
                      <a:pt x="1331" y="857"/>
                    </a:lnTo>
                    <a:lnTo>
                      <a:pt x="661" y="1730"/>
                    </a:lnTo>
                    <a:lnTo>
                      <a:pt x="0" y="863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8" name="path"/>
              <p:cNvSpPr/>
              <p:nvPr/>
            </p:nvSpPr>
            <p:spPr>
              <a:xfrm>
                <a:off x="0" y="0"/>
                <a:ext cx="858011" cy="1110995"/>
              </a:xfrm>
              <a:custGeom>
                <a:avLst/>
                <a:gdLst/>
                <a:ahLst/>
                <a:cxnLst/>
                <a:rect l="0" t="0" r="0" b="0"/>
                <a:pathLst>
                  <a:path w="1351" h="1749">
                    <a:moveTo>
                      <a:pt x="9" y="873"/>
                    </a:moveTo>
                    <a:lnTo>
                      <a:pt x="671" y="9"/>
                    </a:lnTo>
                    <a:lnTo>
                      <a:pt x="1341" y="866"/>
                    </a:lnTo>
                    <a:lnTo>
                      <a:pt x="671" y="1739"/>
                    </a:lnTo>
                    <a:lnTo>
                      <a:pt x="9" y="873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0" name="textbox 1490"/>
            <p:cNvSpPr/>
            <p:nvPr/>
          </p:nvSpPr>
          <p:spPr>
            <a:xfrm>
              <a:off x="-12700" y="-12700"/>
              <a:ext cx="883919" cy="11690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34315" algn="l" rtl="0" eaLnBrk="0">
                <a:lnSpc>
                  <a:spcPct val="83000"/>
                </a:lnSpc>
              </a:pPr>
              <a:r>
                <a:rPr sz="1800" kern="0" spc="-5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24155" algn="l" rtl="0" eaLnBrk="0">
                <a:lnSpc>
                  <a:spcPts val="2320"/>
                </a:lnSpc>
              </a:pPr>
              <a:r>
                <a:rPr sz="1800" kern="0" spc="-3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分发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1492" name="textbox 1492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46" name="group 246"/>
          <p:cNvGrpSpPr/>
          <p:nvPr/>
        </p:nvGrpSpPr>
        <p:grpSpPr>
          <a:xfrm rot="21600000">
            <a:off x="11407140" y="3585971"/>
            <a:ext cx="650747" cy="589788"/>
            <a:chOff x="0" y="0"/>
            <a:chExt cx="650747" cy="589788"/>
          </a:xfrm>
        </p:grpSpPr>
        <p:grpSp>
          <p:nvGrpSpPr>
            <p:cNvPr id="248" name="group 248"/>
            <p:cNvGrpSpPr/>
            <p:nvPr/>
          </p:nvGrpSpPr>
          <p:grpSpPr>
            <a:xfrm rot="21600000">
              <a:off x="0" y="0"/>
              <a:ext cx="650747" cy="589788"/>
              <a:chOff x="0" y="0"/>
              <a:chExt cx="650747" cy="589788"/>
            </a:xfrm>
          </p:grpSpPr>
          <p:sp>
            <p:nvSpPr>
              <p:cNvPr id="1494" name="path"/>
              <p:cNvSpPr/>
              <p:nvPr/>
            </p:nvSpPr>
            <p:spPr>
              <a:xfrm>
                <a:off x="6095" y="6096"/>
                <a:ext cx="638556" cy="577596"/>
              </a:xfrm>
              <a:custGeom>
                <a:avLst/>
                <a:gdLst/>
                <a:ahLst/>
                <a:cxnLst/>
                <a:rect l="0" t="0" r="0" b="0"/>
                <a:pathLst>
                  <a:path w="1005" h="909">
                    <a:moveTo>
                      <a:pt x="0" y="454"/>
                    </a:moveTo>
                    <a:lnTo>
                      <a:pt x="499" y="0"/>
                    </a:lnTo>
                    <a:lnTo>
                      <a:pt x="1005" y="453"/>
                    </a:lnTo>
                    <a:lnTo>
                      <a:pt x="499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6" name="path"/>
              <p:cNvSpPr/>
              <p:nvPr/>
            </p:nvSpPr>
            <p:spPr>
              <a:xfrm>
                <a:off x="0" y="0"/>
                <a:ext cx="650747" cy="589788"/>
              </a:xfrm>
              <a:custGeom>
                <a:avLst/>
                <a:gdLst/>
                <a:ahLst/>
                <a:cxnLst/>
                <a:rect l="0" t="0" r="0" b="0"/>
                <a:pathLst>
                  <a:path w="1024" h="928">
                    <a:moveTo>
                      <a:pt x="9" y="464"/>
                    </a:moveTo>
                    <a:lnTo>
                      <a:pt x="509" y="9"/>
                    </a:lnTo>
                    <a:lnTo>
                      <a:pt x="1015" y="462"/>
                    </a:lnTo>
                    <a:lnTo>
                      <a:pt x="509" y="919"/>
                    </a:lnTo>
                    <a:lnTo>
                      <a:pt x="9" y="464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8" name="textbox 1498"/>
            <p:cNvSpPr/>
            <p:nvPr/>
          </p:nvSpPr>
          <p:spPr>
            <a:xfrm>
              <a:off x="-12700" y="-12700"/>
              <a:ext cx="676275" cy="6400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marL="203200" algn="l" rtl="0" eaLnBrk="0">
                <a:lnSpc>
                  <a:spcPct val="95000"/>
                </a:lnSpc>
              </a:pPr>
              <a:r>
                <a:rPr sz="1400" kern="0" spc="-30" dirty="0">
                  <a:ln w="5092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决策</a:t>
              </a:r>
              <a:endParaRPr lang="en-US" altLang="en-US" sz="1400" dirty="0"/>
            </a:p>
          </p:txBody>
        </p:sp>
      </p:grpSp>
      <p:grpSp>
        <p:nvGrpSpPr>
          <p:cNvPr id="250" name="group 250"/>
          <p:cNvGrpSpPr/>
          <p:nvPr/>
        </p:nvGrpSpPr>
        <p:grpSpPr>
          <a:xfrm rot="21600000">
            <a:off x="9953244" y="3822192"/>
            <a:ext cx="126491" cy="109727"/>
            <a:chOff x="0" y="0"/>
            <a:chExt cx="126491" cy="109727"/>
          </a:xfrm>
        </p:grpSpPr>
        <p:sp>
          <p:nvSpPr>
            <p:cNvPr id="1502" name="path"/>
            <p:cNvSpPr/>
            <p:nvPr/>
          </p:nvSpPr>
          <p:spPr>
            <a:xfrm>
              <a:off x="48576" y="60962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04" name="path"/>
            <p:cNvSpPr/>
            <p:nvPr/>
          </p:nvSpPr>
          <p:spPr>
            <a:xfrm>
              <a:off x="6095" y="6095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6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06" name="path"/>
            <p:cNvSpPr/>
            <p:nvPr/>
          </p:nvSpPr>
          <p:spPr>
            <a:xfrm>
              <a:off x="0" y="0"/>
              <a:ext cx="126491" cy="109727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52" name="group 252"/>
          <p:cNvGrpSpPr/>
          <p:nvPr/>
        </p:nvGrpSpPr>
        <p:grpSpPr>
          <a:xfrm rot="21600000">
            <a:off x="10061448" y="3396995"/>
            <a:ext cx="123443" cy="111252"/>
            <a:chOff x="0" y="0"/>
            <a:chExt cx="123443" cy="111252"/>
          </a:xfrm>
        </p:grpSpPr>
        <p:sp>
          <p:nvSpPr>
            <p:cNvPr id="1508" name="path"/>
            <p:cNvSpPr/>
            <p:nvPr/>
          </p:nvSpPr>
          <p:spPr>
            <a:xfrm>
              <a:off x="50081" y="50296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10" name="path"/>
            <p:cNvSpPr/>
            <p:nvPr/>
          </p:nvSpPr>
          <p:spPr>
            <a:xfrm>
              <a:off x="6095" y="6096"/>
              <a:ext cx="111252" cy="99059"/>
            </a:xfrm>
            <a:custGeom>
              <a:avLst/>
              <a:gdLst/>
              <a:ahLst/>
              <a:cxnLst/>
              <a:rect l="0" t="0" r="0" b="0"/>
              <a:pathLst>
                <a:path w="175" h="155">
                  <a:moveTo>
                    <a:pt x="0" y="0"/>
                  </a:moveTo>
                  <a:lnTo>
                    <a:pt x="175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12" name="path"/>
            <p:cNvSpPr/>
            <p:nvPr/>
          </p:nvSpPr>
          <p:spPr>
            <a:xfrm>
              <a:off x="0" y="0"/>
              <a:ext cx="123443" cy="111252"/>
            </a:xfrm>
            <a:custGeom>
              <a:avLst/>
              <a:gdLst/>
              <a:ahLst/>
              <a:cxnLst/>
              <a:rect l="0" t="0" r="0" b="0"/>
              <a:pathLst>
                <a:path w="194" h="175">
                  <a:moveTo>
                    <a:pt x="9" y="9"/>
                  </a:moveTo>
                  <a:lnTo>
                    <a:pt x="184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54" name="group 254"/>
          <p:cNvGrpSpPr/>
          <p:nvPr/>
        </p:nvGrpSpPr>
        <p:grpSpPr>
          <a:xfrm rot="21600000">
            <a:off x="10061448" y="2532888"/>
            <a:ext cx="123443" cy="109728"/>
            <a:chOff x="0" y="0"/>
            <a:chExt cx="123443" cy="109728"/>
          </a:xfrm>
        </p:grpSpPr>
        <p:sp>
          <p:nvSpPr>
            <p:cNvPr id="1514" name="path"/>
            <p:cNvSpPr/>
            <p:nvPr/>
          </p:nvSpPr>
          <p:spPr>
            <a:xfrm>
              <a:off x="50081" y="48771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16" name="path"/>
            <p:cNvSpPr/>
            <p:nvPr/>
          </p:nvSpPr>
          <p:spPr>
            <a:xfrm>
              <a:off x="6095" y="6096"/>
              <a:ext cx="111252" cy="97535"/>
            </a:xfrm>
            <a:custGeom>
              <a:avLst/>
              <a:gdLst/>
              <a:ahLst/>
              <a:cxnLst/>
              <a:rect l="0" t="0" r="0" b="0"/>
              <a:pathLst>
                <a:path w="175" h="153">
                  <a:moveTo>
                    <a:pt x="0" y="0"/>
                  </a:moveTo>
                  <a:lnTo>
                    <a:pt x="175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18" name="path"/>
            <p:cNvSpPr/>
            <p:nvPr/>
          </p:nvSpPr>
          <p:spPr>
            <a:xfrm>
              <a:off x="0" y="0"/>
              <a:ext cx="123443" cy="109728"/>
            </a:xfrm>
            <a:custGeom>
              <a:avLst/>
              <a:gdLst/>
              <a:ahLst/>
              <a:cxnLst/>
              <a:rect l="0" t="0" r="0" b="0"/>
              <a:pathLst>
                <a:path w="194" h="172">
                  <a:moveTo>
                    <a:pt x="9" y="9"/>
                  </a:moveTo>
                  <a:lnTo>
                    <a:pt x="184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56" name="group 256"/>
          <p:cNvGrpSpPr/>
          <p:nvPr/>
        </p:nvGrpSpPr>
        <p:grpSpPr>
          <a:xfrm rot="21600000">
            <a:off x="10061448" y="4270247"/>
            <a:ext cx="123443" cy="114300"/>
            <a:chOff x="0" y="0"/>
            <a:chExt cx="123443" cy="114300"/>
          </a:xfrm>
        </p:grpSpPr>
        <p:sp>
          <p:nvSpPr>
            <p:cNvPr id="1520" name="path"/>
            <p:cNvSpPr/>
            <p:nvPr/>
          </p:nvSpPr>
          <p:spPr>
            <a:xfrm>
              <a:off x="50081" y="51819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22" name="path"/>
            <p:cNvSpPr/>
            <p:nvPr/>
          </p:nvSpPr>
          <p:spPr>
            <a:xfrm>
              <a:off x="6095" y="6095"/>
              <a:ext cx="111252" cy="102107"/>
            </a:xfrm>
            <a:custGeom>
              <a:avLst/>
              <a:gdLst/>
              <a:ahLst/>
              <a:cxnLst/>
              <a:rect l="0" t="0" r="0" b="0"/>
              <a:pathLst>
                <a:path w="175" h="160">
                  <a:moveTo>
                    <a:pt x="0" y="0"/>
                  </a:moveTo>
                  <a:lnTo>
                    <a:pt x="175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24" name="path"/>
            <p:cNvSpPr/>
            <p:nvPr/>
          </p:nvSpPr>
          <p:spPr>
            <a:xfrm>
              <a:off x="0" y="0"/>
              <a:ext cx="123443" cy="114300"/>
            </a:xfrm>
            <a:custGeom>
              <a:avLst/>
              <a:gdLst/>
              <a:ahLst/>
              <a:cxnLst/>
              <a:rect l="0" t="0" r="0" b="0"/>
              <a:pathLst>
                <a:path w="194" h="180">
                  <a:moveTo>
                    <a:pt x="9" y="9"/>
                  </a:moveTo>
                  <a:lnTo>
                    <a:pt x="184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526" name="rect"/>
          <p:cNvSpPr/>
          <p:nvPr/>
        </p:nvSpPr>
        <p:spPr>
          <a:xfrm>
            <a:off x="10071988" y="2588513"/>
            <a:ext cx="3302" cy="255422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28" name="textbox 1528"/>
          <p:cNvSpPr/>
          <p:nvPr/>
        </p:nvSpPr>
        <p:spPr>
          <a:xfrm>
            <a:off x="8923350" y="2546401"/>
            <a:ext cx="116458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重要不紧急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530" name="textbox 1530"/>
          <p:cNvSpPr/>
          <p:nvPr/>
        </p:nvSpPr>
        <p:spPr>
          <a:xfrm>
            <a:off x="8909888" y="4985436"/>
            <a:ext cx="114553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重要&amp;紧急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258" name="group 258"/>
          <p:cNvGrpSpPr/>
          <p:nvPr/>
        </p:nvGrpSpPr>
        <p:grpSpPr>
          <a:xfrm rot="21600000">
            <a:off x="11259311" y="3840479"/>
            <a:ext cx="126491" cy="114300"/>
            <a:chOff x="0" y="0"/>
            <a:chExt cx="126491" cy="114300"/>
          </a:xfrm>
        </p:grpSpPr>
        <p:sp>
          <p:nvSpPr>
            <p:cNvPr id="1532" name="path"/>
            <p:cNvSpPr/>
            <p:nvPr/>
          </p:nvSpPr>
          <p:spPr>
            <a:xfrm>
              <a:off x="71270" y="50302"/>
              <a:ext cx="26623" cy="13694"/>
            </a:xfrm>
            <a:custGeom>
              <a:avLst/>
              <a:gdLst/>
              <a:ahLst/>
              <a:cxnLst/>
              <a:rect l="0" t="0" r="0" b="0"/>
              <a:pathLst>
                <a:path w="41" h="21">
                  <a:moveTo>
                    <a:pt x="0" y="9"/>
                  </a:moveTo>
                  <a:lnTo>
                    <a:pt x="41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34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36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60" name="group 260"/>
          <p:cNvGrpSpPr/>
          <p:nvPr/>
        </p:nvGrpSpPr>
        <p:grpSpPr>
          <a:xfrm rot="21600000">
            <a:off x="12054840" y="3840479"/>
            <a:ext cx="126491" cy="114300"/>
            <a:chOff x="0" y="0"/>
            <a:chExt cx="126491" cy="114300"/>
          </a:xfrm>
        </p:grpSpPr>
        <p:sp>
          <p:nvSpPr>
            <p:cNvPr id="1538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40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62" name="group 262"/>
          <p:cNvGrpSpPr/>
          <p:nvPr/>
        </p:nvGrpSpPr>
        <p:grpSpPr>
          <a:xfrm rot="21600000">
            <a:off x="11138916" y="4270247"/>
            <a:ext cx="126491" cy="114300"/>
            <a:chOff x="0" y="0"/>
            <a:chExt cx="126491" cy="114300"/>
          </a:xfrm>
        </p:grpSpPr>
        <p:sp>
          <p:nvSpPr>
            <p:cNvPr id="1542" name="path"/>
            <p:cNvSpPr/>
            <p:nvPr/>
          </p:nvSpPr>
          <p:spPr>
            <a:xfrm>
              <a:off x="47052" y="51818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44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46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64" name="group 264"/>
          <p:cNvGrpSpPr/>
          <p:nvPr/>
        </p:nvGrpSpPr>
        <p:grpSpPr>
          <a:xfrm rot="21600000">
            <a:off x="11138916" y="5138928"/>
            <a:ext cx="126491" cy="112775"/>
            <a:chOff x="0" y="0"/>
            <a:chExt cx="126491" cy="112775"/>
          </a:xfrm>
        </p:grpSpPr>
        <p:sp>
          <p:nvSpPr>
            <p:cNvPr id="1548" name="path"/>
            <p:cNvSpPr/>
            <p:nvPr/>
          </p:nvSpPr>
          <p:spPr>
            <a:xfrm>
              <a:off x="47052" y="47246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50" name="path"/>
            <p:cNvSpPr/>
            <p:nvPr/>
          </p:nvSpPr>
          <p:spPr>
            <a:xfrm>
              <a:off x="6095" y="6095"/>
              <a:ext cx="114300" cy="100583"/>
            </a:xfrm>
            <a:custGeom>
              <a:avLst/>
              <a:gdLst/>
              <a:ahLst/>
              <a:cxnLst/>
              <a:rect l="0" t="0" r="0" b="0"/>
              <a:pathLst>
                <a:path w="180" h="158">
                  <a:moveTo>
                    <a:pt x="0" y="0"/>
                  </a:moveTo>
                  <a:lnTo>
                    <a:pt x="180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52" name="path"/>
            <p:cNvSpPr/>
            <p:nvPr/>
          </p:nvSpPr>
          <p:spPr>
            <a:xfrm>
              <a:off x="0" y="0"/>
              <a:ext cx="126491" cy="112775"/>
            </a:xfrm>
            <a:custGeom>
              <a:avLst/>
              <a:gdLst/>
              <a:ahLst/>
              <a:cxnLst/>
              <a:rect l="0" t="0" r="0" b="0"/>
              <a:pathLst>
                <a:path w="199" h="177">
                  <a:moveTo>
                    <a:pt x="9" y="9"/>
                  </a:moveTo>
                  <a:lnTo>
                    <a:pt x="189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66" name="group 266"/>
          <p:cNvGrpSpPr/>
          <p:nvPr/>
        </p:nvGrpSpPr>
        <p:grpSpPr>
          <a:xfrm rot="21600000">
            <a:off x="11138916" y="3396995"/>
            <a:ext cx="126491" cy="111252"/>
            <a:chOff x="0" y="0"/>
            <a:chExt cx="126491" cy="111252"/>
          </a:xfrm>
        </p:grpSpPr>
        <p:sp>
          <p:nvSpPr>
            <p:cNvPr id="1554" name="path"/>
            <p:cNvSpPr/>
            <p:nvPr/>
          </p:nvSpPr>
          <p:spPr>
            <a:xfrm>
              <a:off x="47052" y="50295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56" name="path"/>
            <p:cNvSpPr/>
            <p:nvPr/>
          </p:nvSpPr>
          <p:spPr>
            <a:xfrm>
              <a:off x="6095" y="6096"/>
              <a:ext cx="114300" cy="99059"/>
            </a:xfrm>
            <a:custGeom>
              <a:avLst/>
              <a:gdLst/>
              <a:ahLst/>
              <a:cxnLst/>
              <a:rect l="0" t="0" r="0" b="0"/>
              <a:pathLst>
                <a:path w="180" h="155">
                  <a:moveTo>
                    <a:pt x="0" y="0"/>
                  </a:moveTo>
                  <a:lnTo>
                    <a:pt x="180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58" name="path"/>
            <p:cNvSpPr/>
            <p:nvPr/>
          </p:nvSpPr>
          <p:spPr>
            <a:xfrm>
              <a:off x="0" y="0"/>
              <a:ext cx="126491" cy="111252"/>
            </a:xfrm>
            <a:custGeom>
              <a:avLst/>
              <a:gdLst/>
              <a:ahLst/>
              <a:cxnLst/>
              <a:rect l="0" t="0" r="0" b="0"/>
              <a:pathLst>
                <a:path w="199" h="175">
                  <a:moveTo>
                    <a:pt x="9" y="9"/>
                  </a:moveTo>
                  <a:lnTo>
                    <a:pt x="189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68" name="group 268"/>
          <p:cNvGrpSpPr/>
          <p:nvPr/>
        </p:nvGrpSpPr>
        <p:grpSpPr>
          <a:xfrm rot="21600000">
            <a:off x="10061448" y="5138928"/>
            <a:ext cx="123443" cy="112775"/>
            <a:chOff x="0" y="0"/>
            <a:chExt cx="123443" cy="112775"/>
          </a:xfrm>
        </p:grpSpPr>
        <p:sp>
          <p:nvSpPr>
            <p:cNvPr id="1560" name="path"/>
            <p:cNvSpPr/>
            <p:nvPr/>
          </p:nvSpPr>
          <p:spPr>
            <a:xfrm>
              <a:off x="50081" y="47247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62" name="path"/>
            <p:cNvSpPr/>
            <p:nvPr/>
          </p:nvSpPr>
          <p:spPr>
            <a:xfrm>
              <a:off x="6095" y="6095"/>
              <a:ext cx="111252" cy="100583"/>
            </a:xfrm>
            <a:custGeom>
              <a:avLst/>
              <a:gdLst/>
              <a:ahLst/>
              <a:cxnLst/>
              <a:rect l="0" t="0" r="0" b="0"/>
              <a:pathLst>
                <a:path w="175" h="158">
                  <a:moveTo>
                    <a:pt x="0" y="0"/>
                  </a:moveTo>
                  <a:lnTo>
                    <a:pt x="175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64" name="path"/>
            <p:cNvSpPr/>
            <p:nvPr/>
          </p:nvSpPr>
          <p:spPr>
            <a:xfrm>
              <a:off x="0" y="0"/>
              <a:ext cx="123443" cy="112775"/>
            </a:xfrm>
            <a:custGeom>
              <a:avLst/>
              <a:gdLst/>
              <a:ahLst/>
              <a:cxnLst/>
              <a:rect l="0" t="0" r="0" b="0"/>
              <a:pathLst>
                <a:path w="194" h="177">
                  <a:moveTo>
                    <a:pt x="9" y="9"/>
                  </a:moveTo>
                  <a:lnTo>
                    <a:pt x="184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70" name="group 270"/>
          <p:cNvGrpSpPr/>
          <p:nvPr/>
        </p:nvGrpSpPr>
        <p:grpSpPr>
          <a:xfrm rot="21600000">
            <a:off x="8904731" y="3834383"/>
            <a:ext cx="124967" cy="111251"/>
            <a:chOff x="0" y="0"/>
            <a:chExt cx="124967" cy="111251"/>
          </a:xfrm>
        </p:grpSpPr>
        <p:sp>
          <p:nvSpPr>
            <p:cNvPr id="1566" name="path"/>
            <p:cNvSpPr/>
            <p:nvPr/>
          </p:nvSpPr>
          <p:spPr>
            <a:xfrm>
              <a:off x="6095" y="6095"/>
              <a:ext cx="112776" cy="99060"/>
            </a:xfrm>
            <a:custGeom>
              <a:avLst/>
              <a:gdLst/>
              <a:ahLst/>
              <a:cxnLst/>
              <a:rect l="0" t="0" r="0" b="0"/>
              <a:pathLst>
                <a:path w="177" h="156">
                  <a:moveTo>
                    <a:pt x="0" y="0"/>
                  </a:moveTo>
                  <a:lnTo>
                    <a:pt x="177" y="7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68" name="path"/>
            <p:cNvSpPr/>
            <p:nvPr/>
          </p:nvSpPr>
          <p:spPr>
            <a:xfrm>
              <a:off x="0" y="0"/>
              <a:ext cx="124967" cy="111251"/>
            </a:xfrm>
            <a:custGeom>
              <a:avLst/>
              <a:gdLst/>
              <a:ahLst/>
              <a:cxnLst/>
              <a:rect l="0" t="0" r="0" b="0"/>
              <a:pathLst>
                <a:path w="196" h="175">
                  <a:moveTo>
                    <a:pt x="9" y="9"/>
                  </a:moveTo>
                  <a:lnTo>
                    <a:pt x="187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72" name="group 272"/>
          <p:cNvGrpSpPr/>
          <p:nvPr/>
        </p:nvGrpSpPr>
        <p:grpSpPr>
          <a:xfrm rot="21600000">
            <a:off x="11138916" y="2532888"/>
            <a:ext cx="126491" cy="109728"/>
            <a:chOff x="0" y="0"/>
            <a:chExt cx="126491" cy="109728"/>
          </a:xfrm>
        </p:grpSpPr>
        <p:sp>
          <p:nvSpPr>
            <p:cNvPr id="1570" name="path"/>
            <p:cNvSpPr/>
            <p:nvPr/>
          </p:nvSpPr>
          <p:spPr>
            <a:xfrm>
              <a:off x="47052" y="48770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72" name="path"/>
            <p:cNvSpPr/>
            <p:nvPr/>
          </p:nvSpPr>
          <p:spPr>
            <a:xfrm>
              <a:off x="6095" y="6096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74" name="path"/>
            <p:cNvSpPr/>
            <p:nvPr/>
          </p:nvSpPr>
          <p:spPr>
            <a:xfrm>
              <a:off x="0" y="0"/>
              <a:ext cx="126491" cy="109728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576" name="rect"/>
          <p:cNvSpPr/>
          <p:nvPr/>
        </p:nvSpPr>
        <p:spPr>
          <a:xfrm>
            <a:off x="11259184" y="2588513"/>
            <a:ext cx="3302" cy="26548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textbox 1578"/>
          <p:cNvSpPr/>
          <p:nvPr/>
        </p:nvSpPr>
        <p:spPr>
          <a:xfrm>
            <a:off x="94248" y="231284"/>
            <a:ext cx="6990715" cy="4706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2225" algn="l" rtl="0" eaLnBrk="0">
              <a:lnSpc>
                <a:spcPct val="95000"/>
              </a:lnSpc>
            </a:pP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分发到</a:t>
            </a: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IPD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流程的需求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17500" indent="-304800" algn="l" rtl="0" eaLnBrk="0">
              <a:lnSpc>
                <a:spcPct val="92000"/>
              </a:lnSpc>
              <a:spcBef>
                <a:spcPts val="700"/>
              </a:spcBef>
            </a:pPr>
            <a:r>
              <a:rPr sz="23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300" kern="0" spc="2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</a:t>
            </a:r>
            <a:r>
              <a:rPr sz="23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需求可能在产品开发的任何阶段产生， 但是</a:t>
            </a:r>
            <a:r>
              <a:rPr sz="23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O</a:t>
            </a:r>
            <a:r>
              <a:rPr sz="23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R</a:t>
            </a:r>
            <a:r>
              <a:rPr sz="23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分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 发子流程的关注焦点是在</a:t>
            </a:r>
            <a:r>
              <a:rPr sz="23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前期传递到概念阶段。</a:t>
            </a:r>
            <a:endParaRPr lang="en-US" altLang="en-US" sz="23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28295" indent="-316230" algn="l" rtl="0" eaLnBrk="0">
              <a:lnSpc>
                <a:spcPct val="92000"/>
              </a:lnSpc>
              <a:spcBef>
                <a:spcPts val="1270"/>
              </a:spcBef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       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在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PDCP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前，各领域来的</a:t>
            </a:r>
            <a:r>
              <a:rPr sz="23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需求通过端到端产品包  需求模板汇集为未来产品</a:t>
            </a:r>
            <a:r>
              <a:rPr sz="23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包需求。</a:t>
            </a:r>
            <a:endParaRPr lang="en-US" altLang="en-US" sz="23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18490" algn="l" rtl="0" eaLnBrk="0">
              <a:lnSpc>
                <a:spcPct val="95000"/>
              </a:lnSpc>
              <a:spcBef>
                <a:spcPts val="555"/>
              </a:spcBef>
            </a:pPr>
            <a:r>
              <a:rPr sz="11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.</a:t>
            </a:r>
            <a:r>
              <a:rPr sz="1100" kern="0" spc="5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1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PDT</a:t>
            </a:r>
            <a:r>
              <a:rPr sz="11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必须确保他们有关于该产品需求的完整清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单</a:t>
            </a:r>
            <a:endParaRPr lang="en-US" altLang="en-US" sz="1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17575" indent="-299085" algn="l" rtl="0" eaLnBrk="0">
              <a:lnSpc>
                <a:spcPct val="89000"/>
              </a:lnSpc>
              <a:spcBef>
                <a:spcPts val="695"/>
              </a:spcBef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.</a:t>
            </a:r>
            <a:r>
              <a:rPr sz="1100" kern="0" spc="5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他们必须（持续地）依据需求管理电子流更新此清单，确保清单中包含有最近录入电子流的需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求</a:t>
            </a:r>
            <a:endParaRPr lang="en-US" altLang="en-US" sz="1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18490" algn="l" rtl="0" eaLnBrk="0">
              <a:lnSpc>
                <a:spcPct val="95000"/>
              </a:lnSpc>
              <a:spcBef>
                <a:spcPts val="585"/>
              </a:spcBef>
            </a:pP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.</a:t>
            </a:r>
            <a:r>
              <a:rPr sz="1100" kern="0" spc="5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他们必须检查作为基线的需求是否也被录入了需求管理工作流</a:t>
            </a:r>
            <a:endParaRPr lang="en-US" altLang="en-US" sz="1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18490" algn="l" rtl="0" eaLnBrk="0">
              <a:lnSpc>
                <a:spcPct val="95000"/>
              </a:lnSpc>
              <a:spcBef>
                <a:spcPts val="595"/>
              </a:spcBef>
            </a:pPr>
            <a:r>
              <a:rPr sz="11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.</a:t>
            </a:r>
            <a:r>
              <a:rPr sz="1100" kern="0" spc="5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1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这些变更必须进行，即使变更控制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尚未引入</a:t>
            </a:r>
            <a:endParaRPr lang="en-US" altLang="en-US" sz="1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11785" indent="-299085" algn="l" rtl="0" eaLnBrk="0">
              <a:lnSpc>
                <a:spcPct val="90000"/>
              </a:lnSpc>
              <a:spcBef>
                <a:spcPts val="1290"/>
              </a:spcBef>
            </a:pPr>
            <a:r>
              <a:rPr sz="23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        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在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PDCP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后，新的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/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改变的需求必须通过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PCR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流   程。从需求到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PCR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的关联会安排变更转</a:t>
            </a:r>
            <a:r>
              <a:rPr sz="23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化为正确需</a:t>
            </a:r>
            <a:endParaRPr lang="en-US" altLang="en-US" sz="23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15595" algn="l" rtl="0" eaLnBrk="0">
              <a:lnSpc>
                <a:spcPct val="95000"/>
              </a:lnSpc>
              <a:spcBef>
                <a:spcPts val="0"/>
              </a:spcBef>
            </a:pPr>
            <a:r>
              <a:rPr sz="23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求的路径。通过这些关联确保更新相关需求和产品。</a:t>
            </a:r>
            <a:endParaRPr lang="en-US" altLang="en-US" sz="23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580" name="rect"/>
          <p:cNvSpPr/>
          <p:nvPr/>
        </p:nvSpPr>
        <p:spPr>
          <a:xfrm>
            <a:off x="10189464" y="3781044"/>
            <a:ext cx="952500" cy="1197864"/>
          </a:xfrm>
          <a:prstGeom prst="rect">
            <a:avLst/>
          </a:prstGeom>
          <a:solidFill>
            <a:srgbClr val="FFDEB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582" name="table 1582"/>
          <p:cNvGraphicFramePr>
            <a:graphicFrameLocks noGrp="1"/>
          </p:cNvGraphicFramePr>
          <p:nvPr/>
        </p:nvGraphicFramePr>
        <p:xfrm>
          <a:off x="10183368" y="2167127"/>
          <a:ext cx="964565" cy="3446780"/>
        </p:xfrm>
        <a:graphic>
          <a:graphicData uri="http://schemas.openxmlformats.org/drawingml/2006/table">
            <a:tbl>
              <a:tblPr/>
              <a:tblGrid>
                <a:gridCol w="964564"/>
              </a:tblGrid>
              <a:tr h="793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819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4305" indent="90170" algn="l" rtl="0" eaLnBrk="0">
                        <a:lnSpc>
                          <a:spcPct val="112000"/>
                        </a:lnSpc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产品线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路标规划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1450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ts val="179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务书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84000"/>
                        </a:lnSpc>
                      </a:pPr>
                      <a:r>
                        <a:rPr sz="1400" kern="0" spc="-1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在研产品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7015" algn="l" rtl="0" eaLnBrk="0">
                        <a:lnSpc>
                          <a:spcPts val="2325"/>
                        </a:lnSpc>
                      </a:pPr>
                      <a:r>
                        <a:rPr sz="1200" kern="0" spc="-10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（变更）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pic>
        <p:nvPicPr>
          <p:cNvPr id="1584" name="picture 15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93196" y="1296928"/>
            <a:ext cx="569803" cy="4463708"/>
          </a:xfrm>
          <a:prstGeom prst="rect">
            <a:avLst/>
          </a:prstGeom>
        </p:spPr>
      </p:pic>
      <p:graphicFrame>
        <p:nvGraphicFramePr>
          <p:cNvPr id="1586" name="table 1586"/>
          <p:cNvGraphicFramePr>
            <a:graphicFrameLocks noGrp="1"/>
          </p:cNvGraphicFramePr>
          <p:nvPr/>
        </p:nvGraphicFramePr>
        <p:xfrm>
          <a:off x="8924544" y="1463040"/>
          <a:ext cx="3199765" cy="449579"/>
        </p:xfrm>
        <a:graphic>
          <a:graphicData uri="http://schemas.openxmlformats.org/drawingml/2006/table">
            <a:tbl>
              <a:tblPr>
                <a:solidFill>
                  <a:srgbClr val="FFDEB1"/>
                </a:solidFill>
              </a:tblPr>
              <a:tblGrid>
                <a:gridCol w="31997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89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分发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grpSp>
        <p:nvGrpSpPr>
          <p:cNvPr id="274" name="group 274"/>
          <p:cNvGrpSpPr/>
          <p:nvPr/>
        </p:nvGrpSpPr>
        <p:grpSpPr>
          <a:xfrm rot="21600000">
            <a:off x="9066276" y="3331464"/>
            <a:ext cx="858011" cy="1110995"/>
            <a:chOff x="0" y="0"/>
            <a:chExt cx="858011" cy="1110995"/>
          </a:xfrm>
        </p:grpSpPr>
        <p:grpSp>
          <p:nvGrpSpPr>
            <p:cNvPr id="276" name="group 276"/>
            <p:cNvGrpSpPr/>
            <p:nvPr/>
          </p:nvGrpSpPr>
          <p:grpSpPr>
            <a:xfrm rot="21600000">
              <a:off x="0" y="0"/>
              <a:ext cx="858011" cy="1110995"/>
              <a:chOff x="0" y="0"/>
              <a:chExt cx="858011" cy="1110995"/>
            </a:xfrm>
          </p:grpSpPr>
          <p:sp>
            <p:nvSpPr>
              <p:cNvPr id="1588" name="path"/>
              <p:cNvSpPr/>
              <p:nvPr/>
            </p:nvSpPr>
            <p:spPr>
              <a:xfrm>
                <a:off x="6095" y="6095"/>
                <a:ext cx="845819" cy="1098804"/>
              </a:xfrm>
              <a:custGeom>
                <a:avLst/>
                <a:gdLst/>
                <a:ahLst/>
                <a:cxnLst/>
                <a:rect l="0" t="0" r="0" b="0"/>
                <a:pathLst>
                  <a:path w="1331" h="1730">
                    <a:moveTo>
                      <a:pt x="0" y="863"/>
                    </a:moveTo>
                    <a:lnTo>
                      <a:pt x="661" y="0"/>
                    </a:lnTo>
                    <a:lnTo>
                      <a:pt x="1331" y="857"/>
                    </a:lnTo>
                    <a:lnTo>
                      <a:pt x="661" y="1730"/>
                    </a:lnTo>
                    <a:lnTo>
                      <a:pt x="0" y="863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0" name="path"/>
              <p:cNvSpPr/>
              <p:nvPr/>
            </p:nvSpPr>
            <p:spPr>
              <a:xfrm>
                <a:off x="0" y="0"/>
                <a:ext cx="858011" cy="1110995"/>
              </a:xfrm>
              <a:custGeom>
                <a:avLst/>
                <a:gdLst/>
                <a:ahLst/>
                <a:cxnLst/>
                <a:rect l="0" t="0" r="0" b="0"/>
                <a:pathLst>
                  <a:path w="1351" h="1749">
                    <a:moveTo>
                      <a:pt x="9" y="873"/>
                    </a:moveTo>
                    <a:lnTo>
                      <a:pt x="671" y="9"/>
                    </a:lnTo>
                    <a:lnTo>
                      <a:pt x="1341" y="866"/>
                    </a:lnTo>
                    <a:lnTo>
                      <a:pt x="671" y="1739"/>
                    </a:lnTo>
                    <a:lnTo>
                      <a:pt x="9" y="873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92" name="textbox 1592"/>
            <p:cNvSpPr/>
            <p:nvPr/>
          </p:nvSpPr>
          <p:spPr>
            <a:xfrm>
              <a:off x="-12700" y="-12700"/>
              <a:ext cx="883919" cy="11690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34315" algn="l" rtl="0" eaLnBrk="0">
                <a:lnSpc>
                  <a:spcPct val="83000"/>
                </a:lnSpc>
              </a:pPr>
              <a:r>
                <a:rPr sz="1800" kern="0" spc="-5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24155" algn="l" rtl="0" eaLnBrk="0">
                <a:lnSpc>
                  <a:spcPts val="2320"/>
                </a:lnSpc>
              </a:pPr>
              <a:r>
                <a:rPr sz="1800" kern="0" spc="-3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分发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1594" name="textbox 159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78" name="group 278"/>
          <p:cNvGrpSpPr/>
          <p:nvPr/>
        </p:nvGrpSpPr>
        <p:grpSpPr>
          <a:xfrm rot="21600000">
            <a:off x="11407140" y="3585971"/>
            <a:ext cx="650747" cy="589788"/>
            <a:chOff x="0" y="0"/>
            <a:chExt cx="650747" cy="589788"/>
          </a:xfrm>
        </p:grpSpPr>
        <p:grpSp>
          <p:nvGrpSpPr>
            <p:cNvPr id="280" name="group 280"/>
            <p:cNvGrpSpPr/>
            <p:nvPr/>
          </p:nvGrpSpPr>
          <p:grpSpPr>
            <a:xfrm rot="21600000">
              <a:off x="0" y="0"/>
              <a:ext cx="650747" cy="589788"/>
              <a:chOff x="0" y="0"/>
              <a:chExt cx="650747" cy="589788"/>
            </a:xfrm>
          </p:grpSpPr>
          <p:sp>
            <p:nvSpPr>
              <p:cNvPr id="1596" name="path"/>
              <p:cNvSpPr/>
              <p:nvPr/>
            </p:nvSpPr>
            <p:spPr>
              <a:xfrm>
                <a:off x="6095" y="6096"/>
                <a:ext cx="638556" cy="577596"/>
              </a:xfrm>
              <a:custGeom>
                <a:avLst/>
                <a:gdLst/>
                <a:ahLst/>
                <a:cxnLst/>
                <a:rect l="0" t="0" r="0" b="0"/>
                <a:pathLst>
                  <a:path w="1005" h="909">
                    <a:moveTo>
                      <a:pt x="0" y="454"/>
                    </a:moveTo>
                    <a:lnTo>
                      <a:pt x="499" y="0"/>
                    </a:lnTo>
                    <a:lnTo>
                      <a:pt x="1005" y="453"/>
                    </a:lnTo>
                    <a:lnTo>
                      <a:pt x="499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8" name="path"/>
              <p:cNvSpPr/>
              <p:nvPr/>
            </p:nvSpPr>
            <p:spPr>
              <a:xfrm>
                <a:off x="0" y="0"/>
                <a:ext cx="650747" cy="589788"/>
              </a:xfrm>
              <a:custGeom>
                <a:avLst/>
                <a:gdLst/>
                <a:ahLst/>
                <a:cxnLst/>
                <a:rect l="0" t="0" r="0" b="0"/>
                <a:pathLst>
                  <a:path w="1024" h="928">
                    <a:moveTo>
                      <a:pt x="9" y="464"/>
                    </a:moveTo>
                    <a:lnTo>
                      <a:pt x="509" y="9"/>
                    </a:lnTo>
                    <a:lnTo>
                      <a:pt x="1015" y="462"/>
                    </a:lnTo>
                    <a:lnTo>
                      <a:pt x="509" y="919"/>
                    </a:lnTo>
                    <a:lnTo>
                      <a:pt x="9" y="464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00" name="textbox 1600"/>
            <p:cNvSpPr/>
            <p:nvPr/>
          </p:nvSpPr>
          <p:spPr>
            <a:xfrm>
              <a:off x="-12700" y="-12700"/>
              <a:ext cx="676275" cy="6400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marL="203200" algn="l" rtl="0" eaLnBrk="0">
                <a:lnSpc>
                  <a:spcPct val="95000"/>
                </a:lnSpc>
              </a:pPr>
              <a:r>
                <a:rPr sz="1400" kern="0" spc="-30" dirty="0">
                  <a:ln w="5092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决策</a:t>
              </a:r>
              <a:endParaRPr lang="en-US" altLang="en-US" sz="1400" dirty="0"/>
            </a:p>
          </p:txBody>
        </p:sp>
      </p:grpSp>
      <p:grpSp>
        <p:nvGrpSpPr>
          <p:cNvPr id="282" name="group 282"/>
          <p:cNvGrpSpPr/>
          <p:nvPr/>
        </p:nvGrpSpPr>
        <p:grpSpPr>
          <a:xfrm rot="21600000">
            <a:off x="9953244" y="3822192"/>
            <a:ext cx="126491" cy="109727"/>
            <a:chOff x="0" y="0"/>
            <a:chExt cx="126491" cy="109727"/>
          </a:xfrm>
        </p:grpSpPr>
        <p:sp>
          <p:nvSpPr>
            <p:cNvPr id="1604" name="path"/>
            <p:cNvSpPr/>
            <p:nvPr/>
          </p:nvSpPr>
          <p:spPr>
            <a:xfrm>
              <a:off x="48576" y="60962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06" name="path"/>
            <p:cNvSpPr/>
            <p:nvPr/>
          </p:nvSpPr>
          <p:spPr>
            <a:xfrm>
              <a:off x="6095" y="6095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6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08" name="path"/>
            <p:cNvSpPr/>
            <p:nvPr/>
          </p:nvSpPr>
          <p:spPr>
            <a:xfrm>
              <a:off x="0" y="0"/>
              <a:ext cx="126491" cy="109727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84" name="group 284"/>
          <p:cNvGrpSpPr/>
          <p:nvPr/>
        </p:nvGrpSpPr>
        <p:grpSpPr>
          <a:xfrm rot="21600000">
            <a:off x="10061448" y="2532888"/>
            <a:ext cx="123443" cy="109728"/>
            <a:chOff x="0" y="0"/>
            <a:chExt cx="123443" cy="109728"/>
          </a:xfrm>
        </p:grpSpPr>
        <p:sp>
          <p:nvSpPr>
            <p:cNvPr id="1610" name="path"/>
            <p:cNvSpPr/>
            <p:nvPr/>
          </p:nvSpPr>
          <p:spPr>
            <a:xfrm>
              <a:off x="50081" y="48771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12" name="path"/>
            <p:cNvSpPr/>
            <p:nvPr/>
          </p:nvSpPr>
          <p:spPr>
            <a:xfrm>
              <a:off x="6095" y="6096"/>
              <a:ext cx="111252" cy="97535"/>
            </a:xfrm>
            <a:custGeom>
              <a:avLst/>
              <a:gdLst/>
              <a:ahLst/>
              <a:cxnLst/>
              <a:rect l="0" t="0" r="0" b="0"/>
              <a:pathLst>
                <a:path w="175" h="153">
                  <a:moveTo>
                    <a:pt x="0" y="0"/>
                  </a:moveTo>
                  <a:lnTo>
                    <a:pt x="175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14" name="path"/>
            <p:cNvSpPr/>
            <p:nvPr/>
          </p:nvSpPr>
          <p:spPr>
            <a:xfrm>
              <a:off x="0" y="0"/>
              <a:ext cx="123443" cy="109728"/>
            </a:xfrm>
            <a:custGeom>
              <a:avLst/>
              <a:gdLst/>
              <a:ahLst/>
              <a:cxnLst/>
              <a:rect l="0" t="0" r="0" b="0"/>
              <a:pathLst>
                <a:path w="194" h="172">
                  <a:moveTo>
                    <a:pt x="9" y="9"/>
                  </a:moveTo>
                  <a:lnTo>
                    <a:pt x="184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86" name="group 286"/>
          <p:cNvGrpSpPr/>
          <p:nvPr/>
        </p:nvGrpSpPr>
        <p:grpSpPr>
          <a:xfrm rot="21600000">
            <a:off x="10061448" y="3396995"/>
            <a:ext cx="123443" cy="111252"/>
            <a:chOff x="0" y="0"/>
            <a:chExt cx="123443" cy="111252"/>
          </a:xfrm>
        </p:grpSpPr>
        <p:sp>
          <p:nvSpPr>
            <p:cNvPr id="1616" name="path"/>
            <p:cNvSpPr/>
            <p:nvPr/>
          </p:nvSpPr>
          <p:spPr>
            <a:xfrm>
              <a:off x="50081" y="50296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18" name="path"/>
            <p:cNvSpPr/>
            <p:nvPr/>
          </p:nvSpPr>
          <p:spPr>
            <a:xfrm>
              <a:off x="6095" y="6096"/>
              <a:ext cx="111252" cy="99059"/>
            </a:xfrm>
            <a:custGeom>
              <a:avLst/>
              <a:gdLst/>
              <a:ahLst/>
              <a:cxnLst/>
              <a:rect l="0" t="0" r="0" b="0"/>
              <a:pathLst>
                <a:path w="175" h="155">
                  <a:moveTo>
                    <a:pt x="0" y="0"/>
                  </a:moveTo>
                  <a:lnTo>
                    <a:pt x="175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20" name="path"/>
            <p:cNvSpPr/>
            <p:nvPr/>
          </p:nvSpPr>
          <p:spPr>
            <a:xfrm>
              <a:off x="0" y="0"/>
              <a:ext cx="123443" cy="111252"/>
            </a:xfrm>
            <a:custGeom>
              <a:avLst/>
              <a:gdLst/>
              <a:ahLst/>
              <a:cxnLst/>
              <a:rect l="0" t="0" r="0" b="0"/>
              <a:pathLst>
                <a:path w="194" h="175">
                  <a:moveTo>
                    <a:pt x="9" y="9"/>
                  </a:moveTo>
                  <a:lnTo>
                    <a:pt x="184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88" name="group 288"/>
          <p:cNvGrpSpPr/>
          <p:nvPr/>
        </p:nvGrpSpPr>
        <p:grpSpPr>
          <a:xfrm rot="21600000">
            <a:off x="10061448" y="4270247"/>
            <a:ext cx="123443" cy="114300"/>
            <a:chOff x="0" y="0"/>
            <a:chExt cx="123443" cy="114300"/>
          </a:xfrm>
        </p:grpSpPr>
        <p:sp>
          <p:nvSpPr>
            <p:cNvPr id="1622" name="path"/>
            <p:cNvSpPr/>
            <p:nvPr/>
          </p:nvSpPr>
          <p:spPr>
            <a:xfrm>
              <a:off x="50081" y="51819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24" name="path"/>
            <p:cNvSpPr/>
            <p:nvPr/>
          </p:nvSpPr>
          <p:spPr>
            <a:xfrm>
              <a:off x="6095" y="6095"/>
              <a:ext cx="111252" cy="102107"/>
            </a:xfrm>
            <a:custGeom>
              <a:avLst/>
              <a:gdLst/>
              <a:ahLst/>
              <a:cxnLst/>
              <a:rect l="0" t="0" r="0" b="0"/>
              <a:pathLst>
                <a:path w="175" h="160">
                  <a:moveTo>
                    <a:pt x="0" y="0"/>
                  </a:moveTo>
                  <a:lnTo>
                    <a:pt x="175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26" name="path"/>
            <p:cNvSpPr/>
            <p:nvPr/>
          </p:nvSpPr>
          <p:spPr>
            <a:xfrm>
              <a:off x="0" y="0"/>
              <a:ext cx="123443" cy="114300"/>
            </a:xfrm>
            <a:custGeom>
              <a:avLst/>
              <a:gdLst/>
              <a:ahLst/>
              <a:cxnLst/>
              <a:rect l="0" t="0" r="0" b="0"/>
              <a:pathLst>
                <a:path w="194" h="180">
                  <a:moveTo>
                    <a:pt x="9" y="9"/>
                  </a:moveTo>
                  <a:lnTo>
                    <a:pt x="184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628" name="rect"/>
          <p:cNvSpPr/>
          <p:nvPr/>
        </p:nvSpPr>
        <p:spPr>
          <a:xfrm>
            <a:off x="10071988" y="2588513"/>
            <a:ext cx="3302" cy="255422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30" name="textbox 1630"/>
          <p:cNvSpPr/>
          <p:nvPr/>
        </p:nvSpPr>
        <p:spPr>
          <a:xfrm>
            <a:off x="8923350" y="2546401"/>
            <a:ext cx="116458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重要不紧急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632" name="textbox 1632"/>
          <p:cNvSpPr/>
          <p:nvPr/>
        </p:nvSpPr>
        <p:spPr>
          <a:xfrm>
            <a:off x="8909888" y="4985436"/>
            <a:ext cx="114553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重要&amp;紧急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290" name="group 290"/>
          <p:cNvGrpSpPr/>
          <p:nvPr/>
        </p:nvGrpSpPr>
        <p:grpSpPr>
          <a:xfrm rot="21600000">
            <a:off x="11259311" y="3840479"/>
            <a:ext cx="126491" cy="114300"/>
            <a:chOff x="0" y="0"/>
            <a:chExt cx="126491" cy="114300"/>
          </a:xfrm>
        </p:grpSpPr>
        <p:sp>
          <p:nvSpPr>
            <p:cNvPr id="1634" name="path"/>
            <p:cNvSpPr/>
            <p:nvPr/>
          </p:nvSpPr>
          <p:spPr>
            <a:xfrm>
              <a:off x="71270" y="50302"/>
              <a:ext cx="26623" cy="13694"/>
            </a:xfrm>
            <a:custGeom>
              <a:avLst/>
              <a:gdLst/>
              <a:ahLst/>
              <a:cxnLst/>
              <a:rect l="0" t="0" r="0" b="0"/>
              <a:pathLst>
                <a:path w="41" h="21">
                  <a:moveTo>
                    <a:pt x="0" y="9"/>
                  </a:moveTo>
                  <a:lnTo>
                    <a:pt x="41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36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38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92" name="group 292"/>
          <p:cNvGrpSpPr/>
          <p:nvPr/>
        </p:nvGrpSpPr>
        <p:grpSpPr>
          <a:xfrm rot="21600000">
            <a:off x="12054840" y="3840479"/>
            <a:ext cx="126491" cy="114300"/>
            <a:chOff x="0" y="0"/>
            <a:chExt cx="126491" cy="114300"/>
          </a:xfrm>
        </p:grpSpPr>
        <p:sp>
          <p:nvSpPr>
            <p:cNvPr id="1640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42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94" name="group 294"/>
          <p:cNvGrpSpPr/>
          <p:nvPr/>
        </p:nvGrpSpPr>
        <p:grpSpPr>
          <a:xfrm rot="21600000">
            <a:off x="11138916" y="4270247"/>
            <a:ext cx="126491" cy="114300"/>
            <a:chOff x="0" y="0"/>
            <a:chExt cx="126491" cy="114300"/>
          </a:xfrm>
        </p:grpSpPr>
        <p:sp>
          <p:nvSpPr>
            <p:cNvPr id="1644" name="path"/>
            <p:cNvSpPr/>
            <p:nvPr/>
          </p:nvSpPr>
          <p:spPr>
            <a:xfrm>
              <a:off x="47052" y="51818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46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48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96" name="group 296"/>
          <p:cNvGrpSpPr/>
          <p:nvPr/>
        </p:nvGrpSpPr>
        <p:grpSpPr>
          <a:xfrm rot="21600000">
            <a:off x="11138916" y="5138928"/>
            <a:ext cx="126491" cy="112775"/>
            <a:chOff x="0" y="0"/>
            <a:chExt cx="126491" cy="112775"/>
          </a:xfrm>
        </p:grpSpPr>
        <p:sp>
          <p:nvSpPr>
            <p:cNvPr id="1650" name="path"/>
            <p:cNvSpPr/>
            <p:nvPr/>
          </p:nvSpPr>
          <p:spPr>
            <a:xfrm>
              <a:off x="47052" y="47246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52" name="path"/>
            <p:cNvSpPr/>
            <p:nvPr/>
          </p:nvSpPr>
          <p:spPr>
            <a:xfrm>
              <a:off x="6095" y="6095"/>
              <a:ext cx="114300" cy="100583"/>
            </a:xfrm>
            <a:custGeom>
              <a:avLst/>
              <a:gdLst/>
              <a:ahLst/>
              <a:cxnLst/>
              <a:rect l="0" t="0" r="0" b="0"/>
              <a:pathLst>
                <a:path w="180" h="158">
                  <a:moveTo>
                    <a:pt x="0" y="0"/>
                  </a:moveTo>
                  <a:lnTo>
                    <a:pt x="180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54" name="path"/>
            <p:cNvSpPr/>
            <p:nvPr/>
          </p:nvSpPr>
          <p:spPr>
            <a:xfrm>
              <a:off x="0" y="0"/>
              <a:ext cx="126491" cy="112775"/>
            </a:xfrm>
            <a:custGeom>
              <a:avLst/>
              <a:gdLst/>
              <a:ahLst/>
              <a:cxnLst/>
              <a:rect l="0" t="0" r="0" b="0"/>
              <a:pathLst>
                <a:path w="199" h="177">
                  <a:moveTo>
                    <a:pt x="9" y="9"/>
                  </a:moveTo>
                  <a:lnTo>
                    <a:pt x="189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98" name="group 298"/>
          <p:cNvGrpSpPr/>
          <p:nvPr/>
        </p:nvGrpSpPr>
        <p:grpSpPr>
          <a:xfrm rot="21600000">
            <a:off x="11138916" y="3396995"/>
            <a:ext cx="126491" cy="111252"/>
            <a:chOff x="0" y="0"/>
            <a:chExt cx="126491" cy="111252"/>
          </a:xfrm>
        </p:grpSpPr>
        <p:sp>
          <p:nvSpPr>
            <p:cNvPr id="1656" name="path"/>
            <p:cNvSpPr/>
            <p:nvPr/>
          </p:nvSpPr>
          <p:spPr>
            <a:xfrm>
              <a:off x="47052" y="50295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58" name="path"/>
            <p:cNvSpPr/>
            <p:nvPr/>
          </p:nvSpPr>
          <p:spPr>
            <a:xfrm>
              <a:off x="6095" y="6096"/>
              <a:ext cx="114300" cy="99059"/>
            </a:xfrm>
            <a:custGeom>
              <a:avLst/>
              <a:gdLst/>
              <a:ahLst/>
              <a:cxnLst/>
              <a:rect l="0" t="0" r="0" b="0"/>
              <a:pathLst>
                <a:path w="180" h="155">
                  <a:moveTo>
                    <a:pt x="0" y="0"/>
                  </a:moveTo>
                  <a:lnTo>
                    <a:pt x="180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60" name="path"/>
            <p:cNvSpPr/>
            <p:nvPr/>
          </p:nvSpPr>
          <p:spPr>
            <a:xfrm>
              <a:off x="0" y="0"/>
              <a:ext cx="126491" cy="111252"/>
            </a:xfrm>
            <a:custGeom>
              <a:avLst/>
              <a:gdLst/>
              <a:ahLst/>
              <a:cxnLst/>
              <a:rect l="0" t="0" r="0" b="0"/>
              <a:pathLst>
                <a:path w="199" h="175">
                  <a:moveTo>
                    <a:pt x="9" y="9"/>
                  </a:moveTo>
                  <a:lnTo>
                    <a:pt x="189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00" name="group 300"/>
          <p:cNvGrpSpPr/>
          <p:nvPr/>
        </p:nvGrpSpPr>
        <p:grpSpPr>
          <a:xfrm rot="21600000">
            <a:off x="10061448" y="5138928"/>
            <a:ext cx="123443" cy="112775"/>
            <a:chOff x="0" y="0"/>
            <a:chExt cx="123443" cy="112775"/>
          </a:xfrm>
        </p:grpSpPr>
        <p:sp>
          <p:nvSpPr>
            <p:cNvPr id="1662" name="path"/>
            <p:cNvSpPr/>
            <p:nvPr/>
          </p:nvSpPr>
          <p:spPr>
            <a:xfrm>
              <a:off x="50081" y="47247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64" name="path"/>
            <p:cNvSpPr/>
            <p:nvPr/>
          </p:nvSpPr>
          <p:spPr>
            <a:xfrm>
              <a:off x="6095" y="6095"/>
              <a:ext cx="111252" cy="100583"/>
            </a:xfrm>
            <a:custGeom>
              <a:avLst/>
              <a:gdLst/>
              <a:ahLst/>
              <a:cxnLst/>
              <a:rect l="0" t="0" r="0" b="0"/>
              <a:pathLst>
                <a:path w="175" h="158">
                  <a:moveTo>
                    <a:pt x="0" y="0"/>
                  </a:moveTo>
                  <a:lnTo>
                    <a:pt x="175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66" name="path"/>
            <p:cNvSpPr/>
            <p:nvPr/>
          </p:nvSpPr>
          <p:spPr>
            <a:xfrm>
              <a:off x="0" y="0"/>
              <a:ext cx="123443" cy="112775"/>
            </a:xfrm>
            <a:custGeom>
              <a:avLst/>
              <a:gdLst/>
              <a:ahLst/>
              <a:cxnLst/>
              <a:rect l="0" t="0" r="0" b="0"/>
              <a:pathLst>
                <a:path w="194" h="177">
                  <a:moveTo>
                    <a:pt x="9" y="9"/>
                  </a:moveTo>
                  <a:lnTo>
                    <a:pt x="184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02" name="group 302"/>
          <p:cNvGrpSpPr/>
          <p:nvPr/>
        </p:nvGrpSpPr>
        <p:grpSpPr>
          <a:xfrm rot="21600000">
            <a:off x="8904731" y="3834383"/>
            <a:ext cx="124967" cy="111251"/>
            <a:chOff x="0" y="0"/>
            <a:chExt cx="124967" cy="111251"/>
          </a:xfrm>
        </p:grpSpPr>
        <p:sp>
          <p:nvSpPr>
            <p:cNvPr id="1668" name="path"/>
            <p:cNvSpPr/>
            <p:nvPr/>
          </p:nvSpPr>
          <p:spPr>
            <a:xfrm>
              <a:off x="6095" y="6095"/>
              <a:ext cx="112776" cy="99060"/>
            </a:xfrm>
            <a:custGeom>
              <a:avLst/>
              <a:gdLst/>
              <a:ahLst/>
              <a:cxnLst/>
              <a:rect l="0" t="0" r="0" b="0"/>
              <a:pathLst>
                <a:path w="177" h="156">
                  <a:moveTo>
                    <a:pt x="0" y="0"/>
                  </a:moveTo>
                  <a:lnTo>
                    <a:pt x="177" y="7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70" name="path"/>
            <p:cNvSpPr/>
            <p:nvPr/>
          </p:nvSpPr>
          <p:spPr>
            <a:xfrm>
              <a:off x="0" y="0"/>
              <a:ext cx="124967" cy="111251"/>
            </a:xfrm>
            <a:custGeom>
              <a:avLst/>
              <a:gdLst/>
              <a:ahLst/>
              <a:cxnLst/>
              <a:rect l="0" t="0" r="0" b="0"/>
              <a:pathLst>
                <a:path w="196" h="175">
                  <a:moveTo>
                    <a:pt x="9" y="9"/>
                  </a:moveTo>
                  <a:lnTo>
                    <a:pt x="187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04" name="group 304"/>
          <p:cNvGrpSpPr/>
          <p:nvPr/>
        </p:nvGrpSpPr>
        <p:grpSpPr>
          <a:xfrm rot="21600000">
            <a:off x="11138916" y="2532888"/>
            <a:ext cx="126491" cy="109728"/>
            <a:chOff x="0" y="0"/>
            <a:chExt cx="126491" cy="109728"/>
          </a:xfrm>
        </p:grpSpPr>
        <p:sp>
          <p:nvSpPr>
            <p:cNvPr id="1672" name="path"/>
            <p:cNvSpPr/>
            <p:nvPr/>
          </p:nvSpPr>
          <p:spPr>
            <a:xfrm>
              <a:off x="47052" y="48770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74" name="path"/>
            <p:cNvSpPr/>
            <p:nvPr/>
          </p:nvSpPr>
          <p:spPr>
            <a:xfrm>
              <a:off x="6095" y="6096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76" name="path"/>
            <p:cNvSpPr/>
            <p:nvPr/>
          </p:nvSpPr>
          <p:spPr>
            <a:xfrm>
              <a:off x="0" y="0"/>
              <a:ext cx="126491" cy="109728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678" name="rect"/>
          <p:cNvSpPr/>
          <p:nvPr/>
        </p:nvSpPr>
        <p:spPr>
          <a:xfrm>
            <a:off x="11259184" y="2588513"/>
            <a:ext cx="3302" cy="26548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textbox 1680"/>
          <p:cNvSpPr/>
          <p:nvPr/>
        </p:nvSpPr>
        <p:spPr>
          <a:xfrm>
            <a:off x="81995" y="231284"/>
            <a:ext cx="7135494" cy="5456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4290" algn="l" rtl="0" eaLnBrk="0">
              <a:lnSpc>
                <a:spcPct val="94000"/>
              </a:lnSpc>
            </a:pPr>
            <a:r>
              <a:rPr sz="37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分发到新机会点分析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的需求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45440" indent="-314960" algn="l" rtl="0" eaLnBrk="0">
              <a:lnSpc>
                <a:spcPct val="82000"/>
              </a:lnSpc>
              <a:spcBef>
                <a:spcPts val="1610"/>
              </a:spcBef>
            </a:pP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200" kern="0" spc="8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由战略企划部、规划MKT部和</a:t>
            </a:r>
            <a:r>
              <a:rPr sz="32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预研部</a:t>
            </a: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   </a:t>
            </a:r>
            <a:r>
              <a:rPr sz="3200" kern="0" spc="-1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负责对新机会进行分析，并给出建议：</a:t>
            </a:r>
            <a:endParaRPr lang="en-US" altLang="en-US" sz="3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395"/>
              </a:spcBef>
            </a:pP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①拒绝</a:t>
            </a:r>
            <a:endParaRPr lang="en-US" altLang="en-US" sz="3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3995"/>
              </a:lnSpc>
            </a:pP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②跟踪</a:t>
            </a:r>
            <a:endParaRPr lang="en-US" altLang="en-US" sz="3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70840" indent="-358140" algn="l" rtl="0" eaLnBrk="0">
              <a:lnSpc>
                <a:spcPct val="82000"/>
              </a:lnSpc>
              <a:spcBef>
                <a:spcPts val="675"/>
              </a:spcBef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③深入分析或预研，根据深入分析的结   </a:t>
            </a:r>
            <a:r>
              <a:rPr sz="3200" kern="0" spc="-2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果：</a:t>
            </a:r>
            <a:endParaRPr lang="en-US" altLang="en-US" sz="3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34010" indent="-303530" algn="l" rtl="0" eaLnBrk="0">
              <a:lnSpc>
                <a:spcPct val="82000"/>
              </a:lnSpc>
              <a:spcBef>
                <a:spcPts val="350"/>
              </a:spcBef>
            </a:pP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200" kern="0" spc="8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由战略企划部提请公司IPMT决策是否</a:t>
            </a: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  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进入该领域，及后续相应措</a:t>
            </a:r>
            <a:r>
              <a:rPr sz="3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施</a:t>
            </a:r>
            <a:endParaRPr lang="en-US" altLang="en-US" sz="3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553845" indent="-1523365" algn="l" rtl="0" eaLnBrk="0">
              <a:lnSpc>
                <a:spcPct val="82000"/>
              </a:lnSpc>
              <a:spcBef>
                <a:spcPts val="350"/>
              </a:spcBef>
            </a:pP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200" kern="0" spc="8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由规划MKT部在规划时（特</a:t>
            </a:r>
            <a:r>
              <a:rPr sz="32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殊情况申</a:t>
            </a: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   </a:t>
            </a:r>
            <a:r>
              <a:rPr sz="4900" kern="0" spc="0" baseline="6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决策）成立新PDT或现有SPDT</a:t>
            </a:r>
            <a:endParaRPr lang="en-US" altLang="en-US" sz="4900" baseline="6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1682" name="picture 16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52781" y="4881595"/>
            <a:ext cx="364182" cy="714103"/>
          </a:xfrm>
          <a:prstGeom prst="rect">
            <a:avLst/>
          </a:prstGeom>
        </p:spPr>
      </p:pic>
      <p:pic>
        <p:nvPicPr>
          <p:cNvPr id="1684" name="picture 16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7389" y="4881595"/>
            <a:ext cx="392666" cy="765374"/>
          </a:xfrm>
          <a:prstGeom prst="rect">
            <a:avLst/>
          </a:prstGeom>
        </p:spPr>
      </p:pic>
      <p:pic>
        <p:nvPicPr>
          <p:cNvPr id="1686" name="picture 16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7226" y="4881595"/>
            <a:ext cx="395921" cy="765374"/>
          </a:xfrm>
          <a:prstGeom prst="rect">
            <a:avLst/>
          </a:prstGeom>
        </p:spPr>
      </p:pic>
      <p:sp>
        <p:nvSpPr>
          <p:cNvPr id="1688" name="rect"/>
          <p:cNvSpPr/>
          <p:nvPr/>
        </p:nvSpPr>
        <p:spPr>
          <a:xfrm>
            <a:off x="10189464" y="3781044"/>
            <a:ext cx="952500" cy="1197864"/>
          </a:xfrm>
          <a:prstGeom prst="rect">
            <a:avLst/>
          </a:prstGeom>
          <a:solidFill>
            <a:srgbClr val="FFDEB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690" name="table 1690"/>
          <p:cNvGraphicFramePr>
            <a:graphicFrameLocks noGrp="1"/>
          </p:cNvGraphicFramePr>
          <p:nvPr/>
        </p:nvGraphicFramePr>
        <p:xfrm>
          <a:off x="10183368" y="2167127"/>
          <a:ext cx="964565" cy="3446780"/>
        </p:xfrm>
        <a:graphic>
          <a:graphicData uri="http://schemas.openxmlformats.org/drawingml/2006/table">
            <a:tbl>
              <a:tblPr/>
              <a:tblGrid>
                <a:gridCol w="964564"/>
              </a:tblGrid>
              <a:tr h="793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819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4305" indent="90170" algn="l" rtl="0" eaLnBrk="0">
                        <a:lnSpc>
                          <a:spcPct val="112000"/>
                        </a:lnSpc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产品线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路标规划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1450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ts val="179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务书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84000"/>
                        </a:lnSpc>
                      </a:pPr>
                      <a:r>
                        <a:rPr sz="1400" kern="0" spc="-1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在研产品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7015" algn="l" rtl="0" eaLnBrk="0">
                        <a:lnSpc>
                          <a:spcPts val="2325"/>
                        </a:lnSpc>
                      </a:pPr>
                      <a:r>
                        <a:rPr sz="1200" kern="0" spc="-10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（变更）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pic>
        <p:nvPicPr>
          <p:cNvPr id="1692" name="picture 16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193196" y="1296928"/>
            <a:ext cx="569803" cy="4463708"/>
          </a:xfrm>
          <a:prstGeom prst="rect">
            <a:avLst/>
          </a:prstGeom>
        </p:spPr>
      </p:pic>
      <p:graphicFrame>
        <p:nvGraphicFramePr>
          <p:cNvPr id="1694" name="table 1694"/>
          <p:cNvGraphicFramePr>
            <a:graphicFrameLocks noGrp="1"/>
          </p:cNvGraphicFramePr>
          <p:nvPr/>
        </p:nvGraphicFramePr>
        <p:xfrm>
          <a:off x="8924544" y="1463040"/>
          <a:ext cx="3199765" cy="449579"/>
        </p:xfrm>
        <a:graphic>
          <a:graphicData uri="http://schemas.openxmlformats.org/drawingml/2006/table">
            <a:tbl>
              <a:tblPr>
                <a:solidFill>
                  <a:srgbClr val="FFDEB1"/>
                </a:solidFill>
              </a:tblPr>
              <a:tblGrid>
                <a:gridCol w="31997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89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分发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grpSp>
        <p:nvGrpSpPr>
          <p:cNvPr id="306" name="group 306"/>
          <p:cNvGrpSpPr/>
          <p:nvPr/>
        </p:nvGrpSpPr>
        <p:grpSpPr>
          <a:xfrm rot="21600000">
            <a:off x="9066276" y="3331464"/>
            <a:ext cx="858011" cy="1110995"/>
            <a:chOff x="0" y="0"/>
            <a:chExt cx="858011" cy="1110995"/>
          </a:xfrm>
        </p:grpSpPr>
        <p:grpSp>
          <p:nvGrpSpPr>
            <p:cNvPr id="308" name="group 308"/>
            <p:cNvGrpSpPr/>
            <p:nvPr/>
          </p:nvGrpSpPr>
          <p:grpSpPr>
            <a:xfrm rot="21600000">
              <a:off x="0" y="0"/>
              <a:ext cx="858011" cy="1110995"/>
              <a:chOff x="0" y="0"/>
              <a:chExt cx="858011" cy="1110995"/>
            </a:xfrm>
          </p:grpSpPr>
          <p:sp>
            <p:nvSpPr>
              <p:cNvPr id="1696" name="path"/>
              <p:cNvSpPr/>
              <p:nvPr/>
            </p:nvSpPr>
            <p:spPr>
              <a:xfrm>
                <a:off x="6095" y="6095"/>
                <a:ext cx="845819" cy="1098804"/>
              </a:xfrm>
              <a:custGeom>
                <a:avLst/>
                <a:gdLst/>
                <a:ahLst/>
                <a:cxnLst/>
                <a:rect l="0" t="0" r="0" b="0"/>
                <a:pathLst>
                  <a:path w="1331" h="1730">
                    <a:moveTo>
                      <a:pt x="0" y="863"/>
                    </a:moveTo>
                    <a:lnTo>
                      <a:pt x="661" y="0"/>
                    </a:lnTo>
                    <a:lnTo>
                      <a:pt x="1331" y="857"/>
                    </a:lnTo>
                    <a:lnTo>
                      <a:pt x="661" y="1730"/>
                    </a:lnTo>
                    <a:lnTo>
                      <a:pt x="0" y="863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8" name="path"/>
              <p:cNvSpPr/>
              <p:nvPr/>
            </p:nvSpPr>
            <p:spPr>
              <a:xfrm>
                <a:off x="0" y="0"/>
                <a:ext cx="858011" cy="1110995"/>
              </a:xfrm>
              <a:custGeom>
                <a:avLst/>
                <a:gdLst/>
                <a:ahLst/>
                <a:cxnLst/>
                <a:rect l="0" t="0" r="0" b="0"/>
                <a:pathLst>
                  <a:path w="1351" h="1749">
                    <a:moveTo>
                      <a:pt x="9" y="873"/>
                    </a:moveTo>
                    <a:lnTo>
                      <a:pt x="671" y="9"/>
                    </a:lnTo>
                    <a:lnTo>
                      <a:pt x="1341" y="866"/>
                    </a:lnTo>
                    <a:lnTo>
                      <a:pt x="671" y="1739"/>
                    </a:lnTo>
                    <a:lnTo>
                      <a:pt x="9" y="873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00" name="textbox 1700"/>
            <p:cNvSpPr/>
            <p:nvPr/>
          </p:nvSpPr>
          <p:spPr>
            <a:xfrm>
              <a:off x="-12700" y="-12700"/>
              <a:ext cx="883919" cy="11690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34315" algn="l" rtl="0" eaLnBrk="0">
                <a:lnSpc>
                  <a:spcPct val="83000"/>
                </a:lnSpc>
              </a:pPr>
              <a:r>
                <a:rPr sz="1800" kern="0" spc="-5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24155" algn="l" rtl="0" eaLnBrk="0">
                <a:lnSpc>
                  <a:spcPts val="2320"/>
                </a:lnSpc>
              </a:pPr>
              <a:r>
                <a:rPr sz="1800" kern="0" spc="-3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分发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1702" name="textbox 1702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10" name="group 310"/>
          <p:cNvGrpSpPr/>
          <p:nvPr/>
        </p:nvGrpSpPr>
        <p:grpSpPr>
          <a:xfrm rot="21600000">
            <a:off x="11407140" y="3585971"/>
            <a:ext cx="650747" cy="589788"/>
            <a:chOff x="0" y="0"/>
            <a:chExt cx="650747" cy="589788"/>
          </a:xfrm>
        </p:grpSpPr>
        <p:grpSp>
          <p:nvGrpSpPr>
            <p:cNvPr id="312" name="group 312"/>
            <p:cNvGrpSpPr/>
            <p:nvPr/>
          </p:nvGrpSpPr>
          <p:grpSpPr>
            <a:xfrm rot="21600000">
              <a:off x="0" y="0"/>
              <a:ext cx="650747" cy="589788"/>
              <a:chOff x="0" y="0"/>
              <a:chExt cx="650747" cy="589788"/>
            </a:xfrm>
          </p:grpSpPr>
          <p:sp>
            <p:nvSpPr>
              <p:cNvPr id="1704" name="path"/>
              <p:cNvSpPr/>
              <p:nvPr/>
            </p:nvSpPr>
            <p:spPr>
              <a:xfrm>
                <a:off x="6095" y="6096"/>
                <a:ext cx="638556" cy="577596"/>
              </a:xfrm>
              <a:custGeom>
                <a:avLst/>
                <a:gdLst/>
                <a:ahLst/>
                <a:cxnLst/>
                <a:rect l="0" t="0" r="0" b="0"/>
                <a:pathLst>
                  <a:path w="1005" h="909">
                    <a:moveTo>
                      <a:pt x="0" y="454"/>
                    </a:moveTo>
                    <a:lnTo>
                      <a:pt x="499" y="0"/>
                    </a:lnTo>
                    <a:lnTo>
                      <a:pt x="1005" y="453"/>
                    </a:lnTo>
                    <a:lnTo>
                      <a:pt x="499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6" name="path"/>
              <p:cNvSpPr/>
              <p:nvPr/>
            </p:nvSpPr>
            <p:spPr>
              <a:xfrm>
                <a:off x="0" y="0"/>
                <a:ext cx="650747" cy="589788"/>
              </a:xfrm>
              <a:custGeom>
                <a:avLst/>
                <a:gdLst/>
                <a:ahLst/>
                <a:cxnLst/>
                <a:rect l="0" t="0" r="0" b="0"/>
                <a:pathLst>
                  <a:path w="1024" h="928">
                    <a:moveTo>
                      <a:pt x="9" y="464"/>
                    </a:moveTo>
                    <a:lnTo>
                      <a:pt x="509" y="9"/>
                    </a:lnTo>
                    <a:lnTo>
                      <a:pt x="1015" y="462"/>
                    </a:lnTo>
                    <a:lnTo>
                      <a:pt x="509" y="919"/>
                    </a:lnTo>
                    <a:lnTo>
                      <a:pt x="9" y="464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08" name="textbox 1708"/>
            <p:cNvSpPr/>
            <p:nvPr/>
          </p:nvSpPr>
          <p:spPr>
            <a:xfrm>
              <a:off x="-12700" y="-12700"/>
              <a:ext cx="676275" cy="6400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marL="203200" algn="l" rtl="0" eaLnBrk="0">
                <a:lnSpc>
                  <a:spcPct val="95000"/>
                </a:lnSpc>
              </a:pPr>
              <a:r>
                <a:rPr sz="1400" kern="0" spc="-30" dirty="0">
                  <a:ln w="5092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决策</a:t>
              </a:r>
              <a:endParaRPr lang="en-US" altLang="en-US" sz="1400" dirty="0"/>
            </a:p>
          </p:txBody>
        </p:sp>
      </p:grpSp>
      <p:grpSp>
        <p:nvGrpSpPr>
          <p:cNvPr id="314" name="group 314"/>
          <p:cNvGrpSpPr/>
          <p:nvPr/>
        </p:nvGrpSpPr>
        <p:grpSpPr>
          <a:xfrm rot="21600000">
            <a:off x="9953244" y="3822192"/>
            <a:ext cx="126491" cy="109727"/>
            <a:chOff x="0" y="0"/>
            <a:chExt cx="126491" cy="109727"/>
          </a:xfrm>
        </p:grpSpPr>
        <p:sp>
          <p:nvSpPr>
            <p:cNvPr id="1712" name="path"/>
            <p:cNvSpPr/>
            <p:nvPr/>
          </p:nvSpPr>
          <p:spPr>
            <a:xfrm>
              <a:off x="48576" y="60962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14" name="path"/>
            <p:cNvSpPr/>
            <p:nvPr/>
          </p:nvSpPr>
          <p:spPr>
            <a:xfrm>
              <a:off x="6095" y="6095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6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16" name="path"/>
            <p:cNvSpPr/>
            <p:nvPr/>
          </p:nvSpPr>
          <p:spPr>
            <a:xfrm>
              <a:off x="0" y="0"/>
              <a:ext cx="126491" cy="109727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16" name="group 316"/>
          <p:cNvGrpSpPr/>
          <p:nvPr/>
        </p:nvGrpSpPr>
        <p:grpSpPr>
          <a:xfrm rot="21600000">
            <a:off x="10061448" y="2532888"/>
            <a:ext cx="123443" cy="109728"/>
            <a:chOff x="0" y="0"/>
            <a:chExt cx="123443" cy="109728"/>
          </a:xfrm>
        </p:grpSpPr>
        <p:sp>
          <p:nvSpPr>
            <p:cNvPr id="1718" name="path"/>
            <p:cNvSpPr/>
            <p:nvPr/>
          </p:nvSpPr>
          <p:spPr>
            <a:xfrm>
              <a:off x="50081" y="48771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0" name="path"/>
            <p:cNvSpPr/>
            <p:nvPr/>
          </p:nvSpPr>
          <p:spPr>
            <a:xfrm>
              <a:off x="6095" y="6096"/>
              <a:ext cx="111252" cy="97535"/>
            </a:xfrm>
            <a:custGeom>
              <a:avLst/>
              <a:gdLst/>
              <a:ahLst/>
              <a:cxnLst/>
              <a:rect l="0" t="0" r="0" b="0"/>
              <a:pathLst>
                <a:path w="175" h="153">
                  <a:moveTo>
                    <a:pt x="0" y="0"/>
                  </a:moveTo>
                  <a:lnTo>
                    <a:pt x="175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2" name="path"/>
            <p:cNvSpPr/>
            <p:nvPr/>
          </p:nvSpPr>
          <p:spPr>
            <a:xfrm>
              <a:off x="0" y="0"/>
              <a:ext cx="123443" cy="109728"/>
            </a:xfrm>
            <a:custGeom>
              <a:avLst/>
              <a:gdLst/>
              <a:ahLst/>
              <a:cxnLst/>
              <a:rect l="0" t="0" r="0" b="0"/>
              <a:pathLst>
                <a:path w="194" h="172">
                  <a:moveTo>
                    <a:pt x="9" y="9"/>
                  </a:moveTo>
                  <a:lnTo>
                    <a:pt x="184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18" name="group 318"/>
          <p:cNvGrpSpPr/>
          <p:nvPr/>
        </p:nvGrpSpPr>
        <p:grpSpPr>
          <a:xfrm rot="21600000">
            <a:off x="10061448" y="3396995"/>
            <a:ext cx="123443" cy="111252"/>
            <a:chOff x="0" y="0"/>
            <a:chExt cx="123443" cy="111252"/>
          </a:xfrm>
        </p:grpSpPr>
        <p:sp>
          <p:nvSpPr>
            <p:cNvPr id="1724" name="path"/>
            <p:cNvSpPr/>
            <p:nvPr/>
          </p:nvSpPr>
          <p:spPr>
            <a:xfrm>
              <a:off x="50081" y="50296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6" name="path"/>
            <p:cNvSpPr/>
            <p:nvPr/>
          </p:nvSpPr>
          <p:spPr>
            <a:xfrm>
              <a:off x="6095" y="6096"/>
              <a:ext cx="111252" cy="99059"/>
            </a:xfrm>
            <a:custGeom>
              <a:avLst/>
              <a:gdLst/>
              <a:ahLst/>
              <a:cxnLst/>
              <a:rect l="0" t="0" r="0" b="0"/>
              <a:pathLst>
                <a:path w="175" h="155">
                  <a:moveTo>
                    <a:pt x="0" y="0"/>
                  </a:moveTo>
                  <a:lnTo>
                    <a:pt x="175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8" name="path"/>
            <p:cNvSpPr/>
            <p:nvPr/>
          </p:nvSpPr>
          <p:spPr>
            <a:xfrm>
              <a:off x="0" y="0"/>
              <a:ext cx="123443" cy="111252"/>
            </a:xfrm>
            <a:custGeom>
              <a:avLst/>
              <a:gdLst/>
              <a:ahLst/>
              <a:cxnLst/>
              <a:rect l="0" t="0" r="0" b="0"/>
              <a:pathLst>
                <a:path w="194" h="175">
                  <a:moveTo>
                    <a:pt x="9" y="9"/>
                  </a:moveTo>
                  <a:lnTo>
                    <a:pt x="184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0" name="group 320"/>
          <p:cNvGrpSpPr/>
          <p:nvPr/>
        </p:nvGrpSpPr>
        <p:grpSpPr>
          <a:xfrm rot="21600000">
            <a:off x="10061448" y="4270247"/>
            <a:ext cx="123443" cy="114300"/>
            <a:chOff x="0" y="0"/>
            <a:chExt cx="123443" cy="114300"/>
          </a:xfrm>
        </p:grpSpPr>
        <p:sp>
          <p:nvSpPr>
            <p:cNvPr id="1730" name="path"/>
            <p:cNvSpPr/>
            <p:nvPr/>
          </p:nvSpPr>
          <p:spPr>
            <a:xfrm>
              <a:off x="50081" y="51819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32" name="path"/>
            <p:cNvSpPr/>
            <p:nvPr/>
          </p:nvSpPr>
          <p:spPr>
            <a:xfrm>
              <a:off x="6095" y="6095"/>
              <a:ext cx="111252" cy="102107"/>
            </a:xfrm>
            <a:custGeom>
              <a:avLst/>
              <a:gdLst/>
              <a:ahLst/>
              <a:cxnLst/>
              <a:rect l="0" t="0" r="0" b="0"/>
              <a:pathLst>
                <a:path w="175" h="160">
                  <a:moveTo>
                    <a:pt x="0" y="0"/>
                  </a:moveTo>
                  <a:lnTo>
                    <a:pt x="175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34" name="path"/>
            <p:cNvSpPr/>
            <p:nvPr/>
          </p:nvSpPr>
          <p:spPr>
            <a:xfrm>
              <a:off x="0" y="0"/>
              <a:ext cx="123443" cy="114300"/>
            </a:xfrm>
            <a:custGeom>
              <a:avLst/>
              <a:gdLst/>
              <a:ahLst/>
              <a:cxnLst/>
              <a:rect l="0" t="0" r="0" b="0"/>
              <a:pathLst>
                <a:path w="194" h="180">
                  <a:moveTo>
                    <a:pt x="9" y="9"/>
                  </a:moveTo>
                  <a:lnTo>
                    <a:pt x="184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736" name="rect"/>
          <p:cNvSpPr/>
          <p:nvPr/>
        </p:nvSpPr>
        <p:spPr>
          <a:xfrm>
            <a:off x="10071988" y="2588513"/>
            <a:ext cx="3302" cy="255422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38" name="textbox 1738"/>
          <p:cNvSpPr/>
          <p:nvPr/>
        </p:nvSpPr>
        <p:spPr>
          <a:xfrm>
            <a:off x="8923350" y="2546401"/>
            <a:ext cx="116458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重要不紧急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740" name="textbox 1740"/>
          <p:cNvSpPr/>
          <p:nvPr/>
        </p:nvSpPr>
        <p:spPr>
          <a:xfrm>
            <a:off x="8909888" y="4985436"/>
            <a:ext cx="114553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重要&amp;紧急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322" name="group 322"/>
          <p:cNvGrpSpPr/>
          <p:nvPr/>
        </p:nvGrpSpPr>
        <p:grpSpPr>
          <a:xfrm rot="21600000">
            <a:off x="11259311" y="3840479"/>
            <a:ext cx="126491" cy="114300"/>
            <a:chOff x="0" y="0"/>
            <a:chExt cx="126491" cy="114300"/>
          </a:xfrm>
        </p:grpSpPr>
        <p:sp>
          <p:nvSpPr>
            <p:cNvPr id="1742" name="path"/>
            <p:cNvSpPr/>
            <p:nvPr/>
          </p:nvSpPr>
          <p:spPr>
            <a:xfrm>
              <a:off x="71270" y="50302"/>
              <a:ext cx="26623" cy="13694"/>
            </a:xfrm>
            <a:custGeom>
              <a:avLst/>
              <a:gdLst/>
              <a:ahLst/>
              <a:cxnLst/>
              <a:rect l="0" t="0" r="0" b="0"/>
              <a:pathLst>
                <a:path w="41" h="21">
                  <a:moveTo>
                    <a:pt x="0" y="9"/>
                  </a:moveTo>
                  <a:lnTo>
                    <a:pt x="41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44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46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4" name="group 324"/>
          <p:cNvGrpSpPr/>
          <p:nvPr/>
        </p:nvGrpSpPr>
        <p:grpSpPr>
          <a:xfrm rot="21600000">
            <a:off x="12054840" y="3840479"/>
            <a:ext cx="126491" cy="114300"/>
            <a:chOff x="0" y="0"/>
            <a:chExt cx="126491" cy="114300"/>
          </a:xfrm>
        </p:grpSpPr>
        <p:sp>
          <p:nvSpPr>
            <p:cNvPr id="1748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50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6" name="group 326"/>
          <p:cNvGrpSpPr/>
          <p:nvPr/>
        </p:nvGrpSpPr>
        <p:grpSpPr>
          <a:xfrm rot="21600000">
            <a:off x="11138916" y="4270247"/>
            <a:ext cx="126491" cy="114300"/>
            <a:chOff x="0" y="0"/>
            <a:chExt cx="126491" cy="114300"/>
          </a:xfrm>
        </p:grpSpPr>
        <p:sp>
          <p:nvSpPr>
            <p:cNvPr id="1752" name="path"/>
            <p:cNvSpPr/>
            <p:nvPr/>
          </p:nvSpPr>
          <p:spPr>
            <a:xfrm>
              <a:off x="47052" y="51818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54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56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8" name="group 328"/>
          <p:cNvGrpSpPr/>
          <p:nvPr/>
        </p:nvGrpSpPr>
        <p:grpSpPr>
          <a:xfrm rot="21600000">
            <a:off x="11138916" y="5138928"/>
            <a:ext cx="126491" cy="112775"/>
            <a:chOff x="0" y="0"/>
            <a:chExt cx="126491" cy="112775"/>
          </a:xfrm>
        </p:grpSpPr>
        <p:sp>
          <p:nvSpPr>
            <p:cNvPr id="1758" name="path"/>
            <p:cNvSpPr/>
            <p:nvPr/>
          </p:nvSpPr>
          <p:spPr>
            <a:xfrm>
              <a:off x="47052" y="47246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60" name="path"/>
            <p:cNvSpPr/>
            <p:nvPr/>
          </p:nvSpPr>
          <p:spPr>
            <a:xfrm>
              <a:off x="6095" y="6095"/>
              <a:ext cx="114300" cy="100583"/>
            </a:xfrm>
            <a:custGeom>
              <a:avLst/>
              <a:gdLst/>
              <a:ahLst/>
              <a:cxnLst/>
              <a:rect l="0" t="0" r="0" b="0"/>
              <a:pathLst>
                <a:path w="180" h="158">
                  <a:moveTo>
                    <a:pt x="0" y="0"/>
                  </a:moveTo>
                  <a:lnTo>
                    <a:pt x="180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62" name="path"/>
            <p:cNvSpPr/>
            <p:nvPr/>
          </p:nvSpPr>
          <p:spPr>
            <a:xfrm>
              <a:off x="0" y="0"/>
              <a:ext cx="126491" cy="112775"/>
            </a:xfrm>
            <a:custGeom>
              <a:avLst/>
              <a:gdLst/>
              <a:ahLst/>
              <a:cxnLst/>
              <a:rect l="0" t="0" r="0" b="0"/>
              <a:pathLst>
                <a:path w="199" h="177">
                  <a:moveTo>
                    <a:pt x="9" y="9"/>
                  </a:moveTo>
                  <a:lnTo>
                    <a:pt x="189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30" name="group 330"/>
          <p:cNvGrpSpPr/>
          <p:nvPr/>
        </p:nvGrpSpPr>
        <p:grpSpPr>
          <a:xfrm rot="21600000">
            <a:off x="11138916" y="3396995"/>
            <a:ext cx="126491" cy="111252"/>
            <a:chOff x="0" y="0"/>
            <a:chExt cx="126491" cy="111252"/>
          </a:xfrm>
        </p:grpSpPr>
        <p:sp>
          <p:nvSpPr>
            <p:cNvPr id="1764" name="path"/>
            <p:cNvSpPr/>
            <p:nvPr/>
          </p:nvSpPr>
          <p:spPr>
            <a:xfrm>
              <a:off x="47052" y="50295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66" name="path"/>
            <p:cNvSpPr/>
            <p:nvPr/>
          </p:nvSpPr>
          <p:spPr>
            <a:xfrm>
              <a:off x="6095" y="6096"/>
              <a:ext cx="114300" cy="99059"/>
            </a:xfrm>
            <a:custGeom>
              <a:avLst/>
              <a:gdLst/>
              <a:ahLst/>
              <a:cxnLst/>
              <a:rect l="0" t="0" r="0" b="0"/>
              <a:pathLst>
                <a:path w="180" h="155">
                  <a:moveTo>
                    <a:pt x="0" y="0"/>
                  </a:moveTo>
                  <a:lnTo>
                    <a:pt x="180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68" name="path"/>
            <p:cNvSpPr/>
            <p:nvPr/>
          </p:nvSpPr>
          <p:spPr>
            <a:xfrm>
              <a:off x="0" y="0"/>
              <a:ext cx="126491" cy="111252"/>
            </a:xfrm>
            <a:custGeom>
              <a:avLst/>
              <a:gdLst/>
              <a:ahLst/>
              <a:cxnLst/>
              <a:rect l="0" t="0" r="0" b="0"/>
              <a:pathLst>
                <a:path w="199" h="175">
                  <a:moveTo>
                    <a:pt x="9" y="9"/>
                  </a:moveTo>
                  <a:lnTo>
                    <a:pt x="189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32" name="group 332"/>
          <p:cNvGrpSpPr/>
          <p:nvPr/>
        </p:nvGrpSpPr>
        <p:grpSpPr>
          <a:xfrm rot="21600000">
            <a:off x="10061448" y="5138928"/>
            <a:ext cx="123443" cy="112775"/>
            <a:chOff x="0" y="0"/>
            <a:chExt cx="123443" cy="112775"/>
          </a:xfrm>
        </p:grpSpPr>
        <p:sp>
          <p:nvSpPr>
            <p:cNvPr id="1770" name="path"/>
            <p:cNvSpPr/>
            <p:nvPr/>
          </p:nvSpPr>
          <p:spPr>
            <a:xfrm>
              <a:off x="50081" y="47247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72" name="path"/>
            <p:cNvSpPr/>
            <p:nvPr/>
          </p:nvSpPr>
          <p:spPr>
            <a:xfrm>
              <a:off x="6095" y="6095"/>
              <a:ext cx="111252" cy="100583"/>
            </a:xfrm>
            <a:custGeom>
              <a:avLst/>
              <a:gdLst/>
              <a:ahLst/>
              <a:cxnLst/>
              <a:rect l="0" t="0" r="0" b="0"/>
              <a:pathLst>
                <a:path w="175" h="158">
                  <a:moveTo>
                    <a:pt x="0" y="0"/>
                  </a:moveTo>
                  <a:lnTo>
                    <a:pt x="175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74" name="path"/>
            <p:cNvSpPr/>
            <p:nvPr/>
          </p:nvSpPr>
          <p:spPr>
            <a:xfrm>
              <a:off x="0" y="0"/>
              <a:ext cx="123443" cy="112775"/>
            </a:xfrm>
            <a:custGeom>
              <a:avLst/>
              <a:gdLst/>
              <a:ahLst/>
              <a:cxnLst/>
              <a:rect l="0" t="0" r="0" b="0"/>
              <a:pathLst>
                <a:path w="194" h="177">
                  <a:moveTo>
                    <a:pt x="9" y="9"/>
                  </a:moveTo>
                  <a:lnTo>
                    <a:pt x="184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34" name="group 334"/>
          <p:cNvGrpSpPr/>
          <p:nvPr/>
        </p:nvGrpSpPr>
        <p:grpSpPr>
          <a:xfrm rot="21600000">
            <a:off x="8904731" y="3834383"/>
            <a:ext cx="124967" cy="111251"/>
            <a:chOff x="0" y="0"/>
            <a:chExt cx="124967" cy="111251"/>
          </a:xfrm>
        </p:grpSpPr>
        <p:sp>
          <p:nvSpPr>
            <p:cNvPr id="1776" name="path"/>
            <p:cNvSpPr/>
            <p:nvPr/>
          </p:nvSpPr>
          <p:spPr>
            <a:xfrm>
              <a:off x="6095" y="6095"/>
              <a:ext cx="112776" cy="99060"/>
            </a:xfrm>
            <a:custGeom>
              <a:avLst/>
              <a:gdLst/>
              <a:ahLst/>
              <a:cxnLst/>
              <a:rect l="0" t="0" r="0" b="0"/>
              <a:pathLst>
                <a:path w="177" h="156">
                  <a:moveTo>
                    <a:pt x="0" y="0"/>
                  </a:moveTo>
                  <a:lnTo>
                    <a:pt x="177" y="7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78" name="path"/>
            <p:cNvSpPr/>
            <p:nvPr/>
          </p:nvSpPr>
          <p:spPr>
            <a:xfrm>
              <a:off x="0" y="0"/>
              <a:ext cx="124967" cy="111251"/>
            </a:xfrm>
            <a:custGeom>
              <a:avLst/>
              <a:gdLst/>
              <a:ahLst/>
              <a:cxnLst/>
              <a:rect l="0" t="0" r="0" b="0"/>
              <a:pathLst>
                <a:path w="196" h="175">
                  <a:moveTo>
                    <a:pt x="9" y="9"/>
                  </a:moveTo>
                  <a:lnTo>
                    <a:pt x="187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36" name="group 336"/>
          <p:cNvGrpSpPr/>
          <p:nvPr/>
        </p:nvGrpSpPr>
        <p:grpSpPr>
          <a:xfrm rot="21600000">
            <a:off x="11138916" y="2532888"/>
            <a:ext cx="126491" cy="109728"/>
            <a:chOff x="0" y="0"/>
            <a:chExt cx="126491" cy="109728"/>
          </a:xfrm>
        </p:grpSpPr>
        <p:sp>
          <p:nvSpPr>
            <p:cNvPr id="1780" name="path"/>
            <p:cNvSpPr/>
            <p:nvPr/>
          </p:nvSpPr>
          <p:spPr>
            <a:xfrm>
              <a:off x="47052" y="48770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82" name="path"/>
            <p:cNvSpPr/>
            <p:nvPr/>
          </p:nvSpPr>
          <p:spPr>
            <a:xfrm>
              <a:off x="6095" y="6096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84" name="path"/>
            <p:cNvSpPr/>
            <p:nvPr/>
          </p:nvSpPr>
          <p:spPr>
            <a:xfrm>
              <a:off x="0" y="0"/>
              <a:ext cx="126491" cy="109728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786" name="rect"/>
          <p:cNvSpPr/>
          <p:nvPr/>
        </p:nvSpPr>
        <p:spPr>
          <a:xfrm>
            <a:off x="11259184" y="2588513"/>
            <a:ext cx="3302" cy="26548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8" name="picture 17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72097" y="1092707"/>
            <a:ext cx="6411641" cy="4936789"/>
          </a:xfrm>
          <a:prstGeom prst="rect">
            <a:avLst/>
          </a:prstGeom>
        </p:spPr>
      </p:pic>
      <p:sp>
        <p:nvSpPr>
          <p:cNvPr id="1790" name="rect"/>
          <p:cNvSpPr/>
          <p:nvPr/>
        </p:nvSpPr>
        <p:spPr>
          <a:xfrm>
            <a:off x="10189464" y="3781044"/>
            <a:ext cx="952500" cy="1197864"/>
          </a:xfrm>
          <a:prstGeom prst="rect">
            <a:avLst/>
          </a:prstGeom>
          <a:solidFill>
            <a:srgbClr val="FFDEB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792" name="table 1792"/>
          <p:cNvGraphicFramePr>
            <a:graphicFrameLocks noGrp="1"/>
          </p:cNvGraphicFramePr>
          <p:nvPr/>
        </p:nvGraphicFramePr>
        <p:xfrm>
          <a:off x="10183368" y="2167127"/>
          <a:ext cx="964565" cy="3446780"/>
        </p:xfrm>
        <a:graphic>
          <a:graphicData uri="http://schemas.openxmlformats.org/drawingml/2006/table">
            <a:tbl>
              <a:tblPr/>
              <a:tblGrid>
                <a:gridCol w="964564"/>
              </a:tblGrid>
              <a:tr h="793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819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4305" indent="90170" algn="l" rtl="0" eaLnBrk="0">
                        <a:lnSpc>
                          <a:spcPct val="112000"/>
                        </a:lnSpc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产品线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路标规划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1450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ts val="179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务书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84000"/>
                        </a:lnSpc>
                      </a:pPr>
                      <a:r>
                        <a:rPr sz="1400" kern="0" spc="-1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在研产品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7015" algn="l" rtl="0" eaLnBrk="0">
                        <a:lnSpc>
                          <a:spcPts val="2325"/>
                        </a:lnSpc>
                      </a:pPr>
                      <a:r>
                        <a:rPr sz="1200" kern="0" spc="-10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（变更）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pic>
        <p:nvPicPr>
          <p:cNvPr id="1794" name="picture 17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93196" y="1296928"/>
            <a:ext cx="569803" cy="4463708"/>
          </a:xfrm>
          <a:prstGeom prst="rect">
            <a:avLst/>
          </a:prstGeom>
        </p:spPr>
      </p:pic>
      <p:sp>
        <p:nvSpPr>
          <p:cNvPr id="1796" name="textbox 1796"/>
          <p:cNvSpPr/>
          <p:nvPr/>
        </p:nvSpPr>
        <p:spPr>
          <a:xfrm>
            <a:off x="104140" y="231140"/>
            <a:ext cx="5106670" cy="558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0"/>
              </a:spcBef>
            </a:pP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需求争议升级机制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1798" name="table 1798"/>
          <p:cNvGraphicFramePr>
            <a:graphicFrameLocks noGrp="1"/>
          </p:cNvGraphicFramePr>
          <p:nvPr/>
        </p:nvGraphicFramePr>
        <p:xfrm>
          <a:off x="8924544" y="1463040"/>
          <a:ext cx="3199765" cy="449579"/>
        </p:xfrm>
        <a:graphic>
          <a:graphicData uri="http://schemas.openxmlformats.org/drawingml/2006/table">
            <a:tbl>
              <a:tblPr>
                <a:solidFill>
                  <a:srgbClr val="FFDEB1"/>
                </a:solidFill>
              </a:tblPr>
              <a:tblGrid>
                <a:gridCol w="31997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89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分发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grpSp>
        <p:nvGrpSpPr>
          <p:cNvPr id="338" name="group 338"/>
          <p:cNvGrpSpPr/>
          <p:nvPr/>
        </p:nvGrpSpPr>
        <p:grpSpPr>
          <a:xfrm rot="21600000">
            <a:off x="9066276" y="3331464"/>
            <a:ext cx="858011" cy="1110995"/>
            <a:chOff x="0" y="0"/>
            <a:chExt cx="858011" cy="1110995"/>
          </a:xfrm>
        </p:grpSpPr>
        <p:grpSp>
          <p:nvGrpSpPr>
            <p:cNvPr id="340" name="group 340"/>
            <p:cNvGrpSpPr/>
            <p:nvPr/>
          </p:nvGrpSpPr>
          <p:grpSpPr>
            <a:xfrm rot="21600000">
              <a:off x="0" y="0"/>
              <a:ext cx="858011" cy="1110995"/>
              <a:chOff x="0" y="0"/>
              <a:chExt cx="858011" cy="1110995"/>
            </a:xfrm>
          </p:grpSpPr>
          <p:sp>
            <p:nvSpPr>
              <p:cNvPr id="1800" name="path"/>
              <p:cNvSpPr/>
              <p:nvPr/>
            </p:nvSpPr>
            <p:spPr>
              <a:xfrm>
                <a:off x="6095" y="6095"/>
                <a:ext cx="845819" cy="1098804"/>
              </a:xfrm>
              <a:custGeom>
                <a:avLst/>
                <a:gdLst/>
                <a:ahLst/>
                <a:cxnLst/>
                <a:rect l="0" t="0" r="0" b="0"/>
                <a:pathLst>
                  <a:path w="1331" h="1730">
                    <a:moveTo>
                      <a:pt x="0" y="863"/>
                    </a:moveTo>
                    <a:lnTo>
                      <a:pt x="661" y="0"/>
                    </a:lnTo>
                    <a:lnTo>
                      <a:pt x="1331" y="857"/>
                    </a:lnTo>
                    <a:lnTo>
                      <a:pt x="661" y="1730"/>
                    </a:lnTo>
                    <a:lnTo>
                      <a:pt x="0" y="863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2" name="path"/>
              <p:cNvSpPr/>
              <p:nvPr/>
            </p:nvSpPr>
            <p:spPr>
              <a:xfrm>
                <a:off x="0" y="0"/>
                <a:ext cx="858011" cy="1110995"/>
              </a:xfrm>
              <a:custGeom>
                <a:avLst/>
                <a:gdLst/>
                <a:ahLst/>
                <a:cxnLst/>
                <a:rect l="0" t="0" r="0" b="0"/>
                <a:pathLst>
                  <a:path w="1351" h="1749">
                    <a:moveTo>
                      <a:pt x="9" y="873"/>
                    </a:moveTo>
                    <a:lnTo>
                      <a:pt x="671" y="9"/>
                    </a:lnTo>
                    <a:lnTo>
                      <a:pt x="1341" y="866"/>
                    </a:lnTo>
                    <a:lnTo>
                      <a:pt x="671" y="1739"/>
                    </a:lnTo>
                    <a:lnTo>
                      <a:pt x="9" y="873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4" name="textbox 1804"/>
            <p:cNvSpPr/>
            <p:nvPr/>
          </p:nvSpPr>
          <p:spPr>
            <a:xfrm>
              <a:off x="-12700" y="-12700"/>
              <a:ext cx="883919" cy="11690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34315" algn="l" rtl="0" eaLnBrk="0">
                <a:lnSpc>
                  <a:spcPct val="83000"/>
                </a:lnSpc>
              </a:pPr>
              <a:r>
                <a:rPr sz="1800" kern="0" spc="-5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24155" algn="l" rtl="0" eaLnBrk="0">
                <a:lnSpc>
                  <a:spcPts val="2320"/>
                </a:lnSpc>
              </a:pPr>
              <a:r>
                <a:rPr sz="1800" kern="0" spc="-3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分发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1806" name="textbox 180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42" name="group 342"/>
          <p:cNvGrpSpPr/>
          <p:nvPr/>
        </p:nvGrpSpPr>
        <p:grpSpPr>
          <a:xfrm rot="21600000">
            <a:off x="11407140" y="3585971"/>
            <a:ext cx="650747" cy="589788"/>
            <a:chOff x="0" y="0"/>
            <a:chExt cx="650747" cy="589788"/>
          </a:xfrm>
        </p:grpSpPr>
        <p:grpSp>
          <p:nvGrpSpPr>
            <p:cNvPr id="344" name="group 344"/>
            <p:cNvGrpSpPr/>
            <p:nvPr/>
          </p:nvGrpSpPr>
          <p:grpSpPr>
            <a:xfrm rot="21600000">
              <a:off x="0" y="0"/>
              <a:ext cx="650747" cy="589788"/>
              <a:chOff x="0" y="0"/>
              <a:chExt cx="650747" cy="589788"/>
            </a:xfrm>
          </p:grpSpPr>
          <p:sp>
            <p:nvSpPr>
              <p:cNvPr id="1808" name="path"/>
              <p:cNvSpPr/>
              <p:nvPr/>
            </p:nvSpPr>
            <p:spPr>
              <a:xfrm>
                <a:off x="6095" y="6096"/>
                <a:ext cx="638556" cy="577596"/>
              </a:xfrm>
              <a:custGeom>
                <a:avLst/>
                <a:gdLst/>
                <a:ahLst/>
                <a:cxnLst/>
                <a:rect l="0" t="0" r="0" b="0"/>
                <a:pathLst>
                  <a:path w="1005" h="909">
                    <a:moveTo>
                      <a:pt x="0" y="454"/>
                    </a:moveTo>
                    <a:lnTo>
                      <a:pt x="499" y="0"/>
                    </a:lnTo>
                    <a:lnTo>
                      <a:pt x="1005" y="453"/>
                    </a:lnTo>
                    <a:lnTo>
                      <a:pt x="499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0" name="path"/>
              <p:cNvSpPr/>
              <p:nvPr/>
            </p:nvSpPr>
            <p:spPr>
              <a:xfrm>
                <a:off x="0" y="0"/>
                <a:ext cx="650747" cy="589788"/>
              </a:xfrm>
              <a:custGeom>
                <a:avLst/>
                <a:gdLst/>
                <a:ahLst/>
                <a:cxnLst/>
                <a:rect l="0" t="0" r="0" b="0"/>
                <a:pathLst>
                  <a:path w="1024" h="928">
                    <a:moveTo>
                      <a:pt x="9" y="464"/>
                    </a:moveTo>
                    <a:lnTo>
                      <a:pt x="509" y="9"/>
                    </a:lnTo>
                    <a:lnTo>
                      <a:pt x="1015" y="462"/>
                    </a:lnTo>
                    <a:lnTo>
                      <a:pt x="509" y="919"/>
                    </a:lnTo>
                    <a:lnTo>
                      <a:pt x="9" y="464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12" name="textbox 1812"/>
            <p:cNvSpPr/>
            <p:nvPr/>
          </p:nvSpPr>
          <p:spPr>
            <a:xfrm>
              <a:off x="-12700" y="-12700"/>
              <a:ext cx="676275" cy="6400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marL="203200" algn="l" rtl="0" eaLnBrk="0">
                <a:lnSpc>
                  <a:spcPct val="95000"/>
                </a:lnSpc>
              </a:pPr>
              <a:r>
                <a:rPr sz="1400" kern="0" spc="-30" dirty="0">
                  <a:ln w="5092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决策</a:t>
              </a:r>
              <a:endParaRPr lang="en-US" altLang="en-US" sz="1400" dirty="0"/>
            </a:p>
          </p:txBody>
        </p:sp>
      </p:grpSp>
      <p:grpSp>
        <p:nvGrpSpPr>
          <p:cNvPr id="346" name="group 346"/>
          <p:cNvGrpSpPr/>
          <p:nvPr/>
        </p:nvGrpSpPr>
        <p:grpSpPr>
          <a:xfrm rot="21600000">
            <a:off x="10061448" y="2532888"/>
            <a:ext cx="123443" cy="109728"/>
            <a:chOff x="0" y="0"/>
            <a:chExt cx="123443" cy="109728"/>
          </a:xfrm>
        </p:grpSpPr>
        <p:sp>
          <p:nvSpPr>
            <p:cNvPr id="1816" name="path"/>
            <p:cNvSpPr/>
            <p:nvPr/>
          </p:nvSpPr>
          <p:spPr>
            <a:xfrm>
              <a:off x="50081" y="48771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18" name="path"/>
            <p:cNvSpPr/>
            <p:nvPr/>
          </p:nvSpPr>
          <p:spPr>
            <a:xfrm>
              <a:off x="6095" y="6096"/>
              <a:ext cx="111252" cy="97535"/>
            </a:xfrm>
            <a:custGeom>
              <a:avLst/>
              <a:gdLst/>
              <a:ahLst/>
              <a:cxnLst/>
              <a:rect l="0" t="0" r="0" b="0"/>
              <a:pathLst>
                <a:path w="175" h="153">
                  <a:moveTo>
                    <a:pt x="0" y="0"/>
                  </a:moveTo>
                  <a:lnTo>
                    <a:pt x="175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20" name="path"/>
            <p:cNvSpPr/>
            <p:nvPr/>
          </p:nvSpPr>
          <p:spPr>
            <a:xfrm>
              <a:off x="0" y="0"/>
              <a:ext cx="123443" cy="109728"/>
            </a:xfrm>
            <a:custGeom>
              <a:avLst/>
              <a:gdLst/>
              <a:ahLst/>
              <a:cxnLst/>
              <a:rect l="0" t="0" r="0" b="0"/>
              <a:pathLst>
                <a:path w="194" h="172">
                  <a:moveTo>
                    <a:pt x="9" y="9"/>
                  </a:moveTo>
                  <a:lnTo>
                    <a:pt x="184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48" name="group 348"/>
          <p:cNvGrpSpPr/>
          <p:nvPr/>
        </p:nvGrpSpPr>
        <p:grpSpPr>
          <a:xfrm rot="21600000">
            <a:off x="10061448" y="4270247"/>
            <a:ext cx="123443" cy="114300"/>
            <a:chOff x="0" y="0"/>
            <a:chExt cx="123443" cy="114300"/>
          </a:xfrm>
        </p:grpSpPr>
        <p:sp>
          <p:nvSpPr>
            <p:cNvPr id="1822" name="path"/>
            <p:cNvSpPr/>
            <p:nvPr/>
          </p:nvSpPr>
          <p:spPr>
            <a:xfrm>
              <a:off x="50081" y="51819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24" name="path"/>
            <p:cNvSpPr/>
            <p:nvPr/>
          </p:nvSpPr>
          <p:spPr>
            <a:xfrm>
              <a:off x="6095" y="6095"/>
              <a:ext cx="111252" cy="102107"/>
            </a:xfrm>
            <a:custGeom>
              <a:avLst/>
              <a:gdLst/>
              <a:ahLst/>
              <a:cxnLst/>
              <a:rect l="0" t="0" r="0" b="0"/>
              <a:pathLst>
                <a:path w="175" h="160">
                  <a:moveTo>
                    <a:pt x="0" y="0"/>
                  </a:moveTo>
                  <a:lnTo>
                    <a:pt x="175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26" name="path"/>
            <p:cNvSpPr/>
            <p:nvPr/>
          </p:nvSpPr>
          <p:spPr>
            <a:xfrm>
              <a:off x="0" y="0"/>
              <a:ext cx="123443" cy="114300"/>
            </a:xfrm>
            <a:custGeom>
              <a:avLst/>
              <a:gdLst/>
              <a:ahLst/>
              <a:cxnLst/>
              <a:rect l="0" t="0" r="0" b="0"/>
              <a:pathLst>
                <a:path w="194" h="180">
                  <a:moveTo>
                    <a:pt x="9" y="9"/>
                  </a:moveTo>
                  <a:lnTo>
                    <a:pt x="184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50" name="group 350"/>
          <p:cNvGrpSpPr/>
          <p:nvPr/>
        </p:nvGrpSpPr>
        <p:grpSpPr>
          <a:xfrm rot="21600000">
            <a:off x="10061448" y="3396995"/>
            <a:ext cx="123443" cy="111252"/>
            <a:chOff x="0" y="0"/>
            <a:chExt cx="123443" cy="111252"/>
          </a:xfrm>
        </p:grpSpPr>
        <p:sp>
          <p:nvSpPr>
            <p:cNvPr id="1828" name="path"/>
            <p:cNvSpPr/>
            <p:nvPr/>
          </p:nvSpPr>
          <p:spPr>
            <a:xfrm>
              <a:off x="50081" y="50296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30" name="path"/>
            <p:cNvSpPr/>
            <p:nvPr/>
          </p:nvSpPr>
          <p:spPr>
            <a:xfrm>
              <a:off x="6095" y="6096"/>
              <a:ext cx="111252" cy="99059"/>
            </a:xfrm>
            <a:custGeom>
              <a:avLst/>
              <a:gdLst/>
              <a:ahLst/>
              <a:cxnLst/>
              <a:rect l="0" t="0" r="0" b="0"/>
              <a:pathLst>
                <a:path w="175" h="155">
                  <a:moveTo>
                    <a:pt x="0" y="0"/>
                  </a:moveTo>
                  <a:lnTo>
                    <a:pt x="175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32" name="path"/>
            <p:cNvSpPr/>
            <p:nvPr/>
          </p:nvSpPr>
          <p:spPr>
            <a:xfrm>
              <a:off x="0" y="0"/>
              <a:ext cx="123443" cy="111252"/>
            </a:xfrm>
            <a:custGeom>
              <a:avLst/>
              <a:gdLst/>
              <a:ahLst/>
              <a:cxnLst/>
              <a:rect l="0" t="0" r="0" b="0"/>
              <a:pathLst>
                <a:path w="194" h="175">
                  <a:moveTo>
                    <a:pt x="9" y="9"/>
                  </a:moveTo>
                  <a:lnTo>
                    <a:pt x="184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52" name="group 352"/>
          <p:cNvGrpSpPr/>
          <p:nvPr/>
        </p:nvGrpSpPr>
        <p:grpSpPr>
          <a:xfrm rot="21600000">
            <a:off x="9953244" y="3822192"/>
            <a:ext cx="126491" cy="109727"/>
            <a:chOff x="0" y="0"/>
            <a:chExt cx="126491" cy="109727"/>
          </a:xfrm>
        </p:grpSpPr>
        <p:sp>
          <p:nvSpPr>
            <p:cNvPr id="1834" name="path"/>
            <p:cNvSpPr/>
            <p:nvPr/>
          </p:nvSpPr>
          <p:spPr>
            <a:xfrm>
              <a:off x="48576" y="60962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36" name="path"/>
            <p:cNvSpPr/>
            <p:nvPr/>
          </p:nvSpPr>
          <p:spPr>
            <a:xfrm>
              <a:off x="6095" y="6095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6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38" name="path"/>
            <p:cNvSpPr/>
            <p:nvPr/>
          </p:nvSpPr>
          <p:spPr>
            <a:xfrm>
              <a:off x="0" y="0"/>
              <a:ext cx="126491" cy="109727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840" name="rect"/>
          <p:cNvSpPr/>
          <p:nvPr/>
        </p:nvSpPr>
        <p:spPr>
          <a:xfrm>
            <a:off x="10071988" y="2588513"/>
            <a:ext cx="3302" cy="255422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42" name="textbox 1842"/>
          <p:cNvSpPr/>
          <p:nvPr/>
        </p:nvSpPr>
        <p:spPr>
          <a:xfrm>
            <a:off x="8923350" y="2546401"/>
            <a:ext cx="116458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重要不紧急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844" name="textbox 1844"/>
          <p:cNvSpPr/>
          <p:nvPr/>
        </p:nvSpPr>
        <p:spPr>
          <a:xfrm>
            <a:off x="8909888" y="4985436"/>
            <a:ext cx="114553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重要&amp;紧急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354" name="group 354"/>
          <p:cNvGrpSpPr/>
          <p:nvPr/>
        </p:nvGrpSpPr>
        <p:grpSpPr>
          <a:xfrm rot="21600000">
            <a:off x="11259311" y="3840479"/>
            <a:ext cx="126491" cy="114300"/>
            <a:chOff x="0" y="0"/>
            <a:chExt cx="126491" cy="114300"/>
          </a:xfrm>
        </p:grpSpPr>
        <p:sp>
          <p:nvSpPr>
            <p:cNvPr id="1846" name="path"/>
            <p:cNvSpPr/>
            <p:nvPr/>
          </p:nvSpPr>
          <p:spPr>
            <a:xfrm>
              <a:off x="71270" y="50302"/>
              <a:ext cx="26623" cy="13694"/>
            </a:xfrm>
            <a:custGeom>
              <a:avLst/>
              <a:gdLst/>
              <a:ahLst/>
              <a:cxnLst/>
              <a:rect l="0" t="0" r="0" b="0"/>
              <a:pathLst>
                <a:path w="41" h="21">
                  <a:moveTo>
                    <a:pt x="0" y="9"/>
                  </a:moveTo>
                  <a:lnTo>
                    <a:pt x="41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48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50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56" name="group 356"/>
          <p:cNvGrpSpPr/>
          <p:nvPr/>
        </p:nvGrpSpPr>
        <p:grpSpPr>
          <a:xfrm rot="21600000">
            <a:off x="12054840" y="3840479"/>
            <a:ext cx="126491" cy="114300"/>
            <a:chOff x="0" y="0"/>
            <a:chExt cx="126491" cy="114300"/>
          </a:xfrm>
        </p:grpSpPr>
        <p:sp>
          <p:nvSpPr>
            <p:cNvPr id="1852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54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58" name="group 358"/>
          <p:cNvGrpSpPr/>
          <p:nvPr/>
        </p:nvGrpSpPr>
        <p:grpSpPr>
          <a:xfrm rot="21600000">
            <a:off x="11138916" y="4270247"/>
            <a:ext cx="126491" cy="114300"/>
            <a:chOff x="0" y="0"/>
            <a:chExt cx="126491" cy="114300"/>
          </a:xfrm>
        </p:grpSpPr>
        <p:sp>
          <p:nvSpPr>
            <p:cNvPr id="1856" name="path"/>
            <p:cNvSpPr/>
            <p:nvPr/>
          </p:nvSpPr>
          <p:spPr>
            <a:xfrm>
              <a:off x="47052" y="51818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58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60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0" name="group 360"/>
          <p:cNvGrpSpPr/>
          <p:nvPr/>
        </p:nvGrpSpPr>
        <p:grpSpPr>
          <a:xfrm rot="21600000">
            <a:off x="11138916" y="5138928"/>
            <a:ext cx="126491" cy="112775"/>
            <a:chOff x="0" y="0"/>
            <a:chExt cx="126491" cy="112775"/>
          </a:xfrm>
        </p:grpSpPr>
        <p:sp>
          <p:nvSpPr>
            <p:cNvPr id="1862" name="path"/>
            <p:cNvSpPr/>
            <p:nvPr/>
          </p:nvSpPr>
          <p:spPr>
            <a:xfrm>
              <a:off x="47052" y="47246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64" name="path"/>
            <p:cNvSpPr/>
            <p:nvPr/>
          </p:nvSpPr>
          <p:spPr>
            <a:xfrm>
              <a:off x="6095" y="6095"/>
              <a:ext cx="114300" cy="100583"/>
            </a:xfrm>
            <a:custGeom>
              <a:avLst/>
              <a:gdLst/>
              <a:ahLst/>
              <a:cxnLst/>
              <a:rect l="0" t="0" r="0" b="0"/>
              <a:pathLst>
                <a:path w="180" h="158">
                  <a:moveTo>
                    <a:pt x="0" y="0"/>
                  </a:moveTo>
                  <a:lnTo>
                    <a:pt x="180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66" name="path"/>
            <p:cNvSpPr/>
            <p:nvPr/>
          </p:nvSpPr>
          <p:spPr>
            <a:xfrm>
              <a:off x="0" y="0"/>
              <a:ext cx="126491" cy="112775"/>
            </a:xfrm>
            <a:custGeom>
              <a:avLst/>
              <a:gdLst/>
              <a:ahLst/>
              <a:cxnLst/>
              <a:rect l="0" t="0" r="0" b="0"/>
              <a:pathLst>
                <a:path w="199" h="177">
                  <a:moveTo>
                    <a:pt x="9" y="9"/>
                  </a:moveTo>
                  <a:lnTo>
                    <a:pt x="189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2" name="group 362"/>
          <p:cNvGrpSpPr/>
          <p:nvPr/>
        </p:nvGrpSpPr>
        <p:grpSpPr>
          <a:xfrm rot="21600000">
            <a:off x="11138916" y="3396995"/>
            <a:ext cx="126491" cy="111252"/>
            <a:chOff x="0" y="0"/>
            <a:chExt cx="126491" cy="111252"/>
          </a:xfrm>
        </p:grpSpPr>
        <p:sp>
          <p:nvSpPr>
            <p:cNvPr id="1868" name="path"/>
            <p:cNvSpPr/>
            <p:nvPr/>
          </p:nvSpPr>
          <p:spPr>
            <a:xfrm>
              <a:off x="47052" y="50295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70" name="path"/>
            <p:cNvSpPr/>
            <p:nvPr/>
          </p:nvSpPr>
          <p:spPr>
            <a:xfrm>
              <a:off x="6095" y="6096"/>
              <a:ext cx="114300" cy="99059"/>
            </a:xfrm>
            <a:custGeom>
              <a:avLst/>
              <a:gdLst/>
              <a:ahLst/>
              <a:cxnLst/>
              <a:rect l="0" t="0" r="0" b="0"/>
              <a:pathLst>
                <a:path w="180" h="155">
                  <a:moveTo>
                    <a:pt x="0" y="0"/>
                  </a:moveTo>
                  <a:lnTo>
                    <a:pt x="180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72" name="path"/>
            <p:cNvSpPr/>
            <p:nvPr/>
          </p:nvSpPr>
          <p:spPr>
            <a:xfrm>
              <a:off x="0" y="0"/>
              <a:ext cx="126491" cy="111252"/>
            </a:xfrm>
            <a:custGeom>
              <a:avLst/>
              <a:gdLst/>
              <a:ahLst/>
              <a:cxnLst/>
              <a:rect l="0" t="0" r="0" b="0"/>
              <a:pathLst>
                <a:path w="199" h="175">
                  <a:moveTo>
                    <a:pt x="9" y="9"/>
                  </a:moveTo>
                  <a:lnTo>
                    <a:pt x="189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4" name="group 364"/>
          <p:cNvGrpSpPr/>
          <p:nvPr/>
        </p:nvGrpSpPr>
        <p:grpSpPr>
          <a:xfrm rot="21600000">
            <a:off x="10061448" y="5138928"/>
            <a:ext cx="123443" cy="112775"/>
            <a:chOff x="0" y="0"/>
            <a:chExt cx="123443" cy="112775"/>
          </a:xfrm>
        </p:grpSpPr>
        <p:sp>
          <p:nvSpPr>
            <p:cNvPr id="1874" name="path"/>
            <p:cNvSpPr/>
            <p:nvPr/>
          </p:nvSpPr>
          <p:spPr>
            <a:xfrm>
              <a:off x="50081" y="47247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76" name="path"/>
            <p:cNvSpPr/>
            <p:nvPr/>
          </p:nvSpPr>
          <p:spPr>
            <a:xfrm>
              <a:off x="6095" y="6095"/>
              <a:ext cx="111252" cy="100583"/>
            </a:xfrm>
            <a:custGeom>
              <a:avLst/>
              <a:gdLst/>
              <a:ahLst/>
              <a:cxnLst/>
              <a:rect l="0" t="0" r="0" b="0"/>
              <a:pathLst>
                <a:path w="175" h="158">
                  <a:moveTo>
                    <a:pt x="0" y="0"/>
                  </a:moveTo>
                  <a:lnTo>
                    <a:pt x="175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78" name="path"/>
            <p:cNvSpPr/>
            <p:nvPr/>
          </p:nvSpPr>
          <p:spPr>
            <a:xfrm>
              <a:off x="0" y="0"/>
              <a:ext cx="123443" cy="112775"/>
            </a:xfrm>
            <a:custGeom>
              <a:avLst/>
              <a:gdLst/>
              <a:ahLst/>
              <a:cxnLst/>
              <a:rect l="0" t="0" r="0" b="0"/>
              <a:pathLst>
                <a:path w="194" h="177">
                  <a:moveTo>
                    <a:pt x="9" y="9"/>
                  </a:moveTo>
                  <a:lnTo>
                    <a:pt x="184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6" name="group 366"/>
          <p:cNvGrpSpPr/>
          <p:nvPr/>
        </p:nvGrpSpPr>
        <p:grpSpPr>
          <a:xfrm rot="21600000">
            <a:off x="8904731" y="3834383"/>
            <a:ext cx="124967" cy="111251"/>
            <a:chOff x="0" y="0"/>
            <a:chExt cx="124967" cy="111251"/>
          </a:xfrm>
        </p:grpSpPr>
        <p:sp>
          <p:nvSpPr>
            <p:cNvPr id="1880" name="path"/>
            <p:cNvSpPr/>
            <p:nvPr/>
          </p:nvSpPr>
          <p:spPr>
            <a:xfrm>
              <a:off x="6095" y="6095"/>
              <a:ext cx="112776" cy="99060"/>
            </a:xfrm>
            <a:custGeom>
              <a:avLst/>
              <a:gdLst/>
              <a:ahLst/>
              <a:cxnLst/>
              <a:rect l="0" t="0" r="0" b="0"/>
              <a:pathLst>
                <a:path w="177" h="156">
                  <a:moveTo>
                    <a:pt x="0" y="0"/>
                  </a:moveTo>
                  <a:lnTo>
                    <a:pt x="177" y="7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82" name="path"/>
            <p:cNvSpPr/>
            <p:nvPr/>
          </p:nvSpPr>
          <p:spPr>
            <a:xfrm>
              <a:off x="0" y="0"/>
              <a:ext cx="124967" cy="111251"/>
            </a:xfrm>
            <a:custGeom>
              <a:avLst/>
              <a:gdLst/>
              <a:ahLst/>
              <a:cxnLst/>
              <a:rect l="0" t="0" r="0" b="0"/>
              <a:pathLst>
                <a:path w="196" h="175">
                  <a:moveTo>
                    <a:pt x="9" y="9"/>
                  </a:moveTo>
                  <a:lnTo>
                    <a:pt x="187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8" name="group 368"/>
          <p:cNvGrpSpPr/>
          <p:nvPr/>
        </p:nvGrpSpPr>
        <p:grpSpPr>
          <a:xfrm rot="21600000">
            <a:off x="11138916" y="2532888"/>
            <a:ext cx="126491" cy="109728"/>
            <a:chOff x="0" y="0"/>
            <a:chExt cx="126491" cy="109728"/>
          </a:xfrm>
        </p:grpSpPr>
        <p:sp>
          <p:nvSpPr>
            <p:cNvPr id="1884" name="path"/>
            <p:cNvSpPr/>
            <p:nvPr/>
          </p:nvSpPr>
          <p:spPr>
            <a:xfrm>
              <a:off x="47052" y="48770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86" name="path"/>
            <p:cNvSpPr/>
            <p:nvPr/>
          </p:nvSpPr>
          <p:spPr>
            <a:xfrm>
              <a:off x="6095" y="6096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88" name="path"/>
            <p:cNvSpPr/>
            <p:nvPr/>
          </p:nvSpPr>
          <p:spPr>
            <a:xfrm>
              <a:off x="0" y="0"/>
              <a:ext cx="126491" cy="109728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890" name="rect"/>
          <p:cNvSpPr/>
          <p:nvPr/>
        </p:nvSpPr>
        <p:spPr>
          <a:xfrm>
            <a:off x="11259184" y="2588513"/>
            <a:ext cx="3302" cy="26548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395727" y="1482852"/>
            <a:ext cx="5486400" cy="2598419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781555" y="4160520"/>
            <a:ext cx="7848600" cy="1726691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104140" y="231140"/>
            <a:ext cx="10019665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b="1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需求管理对于产品开发质量和成本的重要性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roup 370"/>
          <p:cNvGrpSpPr/>
          <p:nvPr/>
        </p:nvGrpSpPr>
        <p:grpSpPr>
          <a:xfrm rot="21600000">
            <a:off x="323850" y="1341882"/>
            <a:ext cx="4753355" cy="4823459"/>
            <a:chOff x="0" y="0"/>
            <a:chExt cx="4753355" cy="4823459"/>
          </a:xfrm>
        </p:grpSpPr>
        <p:sp>
          <p:nvSpPr>
            <p:cNvPr id="1892" name="path"/>
            <p:cNvSpPr/>
            <p:nvPr/>
          </p:nvSpPr>
          <p:spPr>
            <a:xfrm>
              <a:off x="0" y="0"/>
              <a:ext cx="4753355" cy="4823459"/>
            </a:xfrm>
            <a:custGeom>
              <a:avLst/>
              <a:gdLst/>
              <a:ahLst/>
              <a:cxnLst/>
              <a:rect l="0" t="0" r="0" b="0"/>
              <a:pathLst>
                <a:path w="7485" h="7595">
                  <a:moveTo>
                    <a:pt x="0" y="1814"/>
                  </a:moveTo>
                  <a:lnTo>
                    <a:pt x="1814" y="0"/>
                  </a:lnTo>
                  <a:lnTo>
                    <a:pt x="3628" y="1814"/>
                  </a:lnTo>
                  <a:lnTo>
                    <a:pt x="2721" y="1814"/>
                  </a:lnTo>
                  <a:lnTo>
                    <a:pt x="2721" y="7595"/>
                  </a:lnTo>
                  <a:lnTo>
                    <a:pt x="907" y="7595"/>
                  </a:lnTo>
                  <a:lnTo>
                    <a:pt x="907" y="1814"/>
                  </a:lnTo>
                  <a:lnTo>
                    <a:pt x="0" y="1814"/>
                  </a:lnTo>
                  <a:close/>
                </a:path>
                <a:path w="7485" h="7595">
                  <a:moveTo>
                    <a:pt x="3856" y="1814"/>
                  </a:moveTo>
                  <a:lnTo>
                    <a:pt x="5671" y="0"/>
                  </a:lnTo>
                  <a:lnTo>
                    <a:pt x="7485" y="1814"/>
                  </a:lnTo>
                  <a:lnTo>
                    <a:pt x="6578" y="1814"/>
                  </a:lnTo>
                  <a:lnTo>
                    <a:pt x="6578" y="7595"/>
                  </a:lnTo>
                  <a:lnTo>
                    <a:pt x="4764" y="7595"/>
                  </a:lnTo>
                  <a:lnTo>
                    <a:pt x="4764" y="1814"/>
                  </a:lnTo>
                  <a:lnTo>
                    <a:pt x="3856" y="1814"/>
                  </a:lnTo>
                  <a:close/>
                </a:path>
                <a:path w="7485" h="7595">
                  <a:moveTo>
                    <a:pt x="453" y="4308"/>
                  </a:moveTo>
                  <a:lnTo>
                    <a:pt x="3234" y="4308"/>
                  </a:lnTo>
                  <a:lnTo>
                    <a:pt x="3744" y="4818"/>
                  </a:lnTo>
                  <a:lnTo>
                    <a:pt x="3234" y="5328"/>
                  </a:lnTo>
                  <a:lnTo>
                    <a:pt x="453" y="5328"/>
                  </a:lnTo>
                  <a:lnTo>
                    <a:pt x="453" y="4308"/>
                  </a:ln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94" name="path"/>
            <p:cNvSpPr/>
            <p:nvPr/>
          </p:nvSpPr>
          <p:spPr>
            <a:xfrm>
              <a:off x="2044430" y="2726420"/>
              <a:ext cx="342169" cy="666019"/>
            </a:xfrm>
            <a:custGeom>
              <a:avLst/>
              <a:gdLst/>
              <a:ahLst/>
              <a:cxnLst/>
              <a:rect l="0" t="0" r="0" b="0"/>
              <a:pathLst>
                <a:path w="538" h="1048">
                  <a:moveTo>
                    <a:pt x="14" y="14"/>
                  </a:moveTo>
                  <a:lnTo>
                    <a:pt x="524" y="524"/>
                  </a:lnTo>
                  <a:lnTo>
                    <a:pt x="14" y="1034"/>
                  </a:lnTo>
                </a:path>
              </a:pathLst>
            </a:custGeom>
            <a:noFill/>
            <a:ln w="25907" cap="flat">
              <a:solidFill>
                <a:srgbClr val="BB6126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896" name="rect"/>
          <p:cNvSpPr/>
          <p:nvPr/>
        </p:nvSpPr>
        <p:spPr>
          <a:xfrm>
            <a:off x="2039111" y="2494026"/>
            <a:ext cx="25908" cy="3671315"/>
          </a:xfrm>
          <a:prstGeom prst="rect">
            <a:avLst/>
          </a:prstGeom>
          <a:solidFill>
            <a:srgbClr val="BB612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98" name="path"/>
          <p:cNvSpPr/>
          <p:nvPr/>
        </p:nvSpPr>
        <p:spPr>
          <a:xfrm>
            <a:off x="3336035" y="2494026"/>
            <a:ext cx="1178052" cy="3671315"/>
          </a:xfrm>
          <a:custGeom>
            <a:avLst/>
            <a:gdLst/>
            <a:ahLst/>
            <a:cxnLst/>
            <a:rect l="0" t="0" r="0" b="0"/>
            <a:pathLst>
              <a:path w="1855" h="5781">
                <a:moveTo>
                  <a:pt x="1834" y="0"/>
                </a:moveTo>
                <a:lnTo>
                  <a:pt x="1834" y="5781"/>
                </a:lnTo>
                <a:moveTo>
                  <a:pt x="20" y="5781"/>
                </a:moveTo>
                <a:lnTo>
                  <a:pt x="20" y="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00" name="path"/>
          <p:cNvSpPr/>
          <p:nvPr/>
        </p:nvSpPr>
        <p:spPr>
          <a:xfrm>
            <a:off x="886967" y="2494026"/>
            <a:ext cx="25908" cy="3671315"/>
          </a:xfrm>
          <a:custGeom>
            <a:avLst/>
            <a:gdLst/>
            <a:ahLst/>
            <a:cxnLst/>
            <a:rect l="0" t="0" r="0" b="0"/>
            <a:pathLst>
              <a:path w="40" h="5781">
                <a:moveTo>
                  <a:pt x="20" y="5781"/>
                </a:moveTo>
                <a:lnTo>
                  <a:pt x="20" y="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72" name="group 372"/>
          <p:cNvGrpSpPr/>
          <p:nvPr/>
        </p:nvGrpSpPr>
        <p:grpSpPr>
          <a:xfrm rot="21600000">
            <a:off x="2844545" y="4213082"/>
            <a:ext cx="2168667" cy="666019"/>
            <a:chOff x="0" y="0"/>
            <a:chExt cx="2168667" cy="666019"/>
          </a:xfrm>
        </p:grpSpPr>
        <p:grpSp>
          <p:nvGrpSpPr>
            <p:cNvPr id="374" name="group 374"/>
            <p:cNvGrpSpPr/>
            <p:nvPr/>
          </p:nvGrpSpPr>
          <p:grpSpPr>
            <a:xfrm rot="21600000">
              <a:off x="0" y="0"/>
              <a:ext cx="2168667" cy="666019"/>
              <a:chOff x="0" y="0"/>
              <a:chExt cx="2168667" cy="666019"/>
            </a:xfrm>
          </p:grpSpPr>
          <p:sp>
            <p:nvSpPr>
              <p:cNvPr id="1902" name="path"/>
              <p:cNvSpPr/>
              <p:nvPr/>
            </p:nvSpPr>
            <p:spPr>
              <a:xfrm>
                <a:off x="0" y="9159"/>
                <a:ext cx="2159507" cy="647700"/>
              </a:xfrm>
              <a:custGeom>
                <a:avLst/>
                <a:gdLst/>
                <a:ahLst/>
                <a:cxnLst/>
                <a:rect l="0" t="0" r="0" b="0"/>
                <a:pathLst>
                  <a:path w="3400" h="1020">
                    <a:moveTo>
                      <a:pt x="0" y="0"/>
                    </a:moveTo>
                    <a:lnTo>
                      <a:pt x="2890" y="0"/>
                    </a:lnTo>
                    <a:lnTo>
                      <a:pt x="3400" y="510"/>
                    </a:lnTo>
                    <a:lnTo>
                      <a:pt x="2890" y="1020"/>
                    </a:lnTo>
                    <a:lnTo>
                      <a:pt x="0" y="10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8637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4" name="path"/>
              <p:cNvSpPr/>
              <p:nvPr/>
            </p:nvSpPr>
            <p:spPr>
              <a:xfrm>
                <a:off x="1826498" y="0"/>
                <a:ext cx="342169" cy="666019"/>
              </a:xfrm>
              <a:custGeom>
                <a:avLst/>
                <a:gdLst/>
                <a:ahLst/>
                <a:cxnLst/>
                <a:rect l="0" t="0" r="0" b="0"/>
                <a:pathLst>
                  <a:path w="538" h="1048">
                    <a:moveTo>
                      <a:pt x="14" y="14"/>
                    </a:moveTo>
                    <a:lnTo>
                      <a:pt x="524" y="524"/>
                    </a:lnTo>
                    <a:lnTo>
                      <a:pt x="14" y="1034"/>
                    </a:lnTo>
                  </a:path>
                </a:pathLst>
              </a:custGeom>
              <a:noFill/>
              <a:ln w="25907" cap="flat">
                <a:solidFill>
                  <a:srgbClr val="BB6126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06" name="textbox 1906"/>
            <p:cNvSpPr/>
            <p:nvPr/>
          </p:nvSpPr>
          <p:spPr>
            <a:xfrm>
              <a:off x="-12700" y="-12700"/>
              <a:ext cx="2194560" cy="7232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6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526415" algn="l" rtl="0" eaLnBrk="0">
                <a:lnSpc>
                  <a:spcPct val="95000"/>
                </a:lnSpc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Century Schoolbook" panose="02040604050505020304"/>
                </a:rPr>
                <a:t>BMT</a:t>
              </a: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决策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376" name="group 376"/>
          <p:cNvGrpSpPr/>
          <p:nvPr/>
        </p:nvGrpSpPr>
        <p:grpSpPr>
          <a:xfrm rot="21600000">
            <a:off x="627126" y="2628122"/>
            <a:ext cx="4386088" cy="667543"/>
            <a:chOff x="0" y="0"/>
            <a:chExt cx="4386088" cy="667543"/>
          </a:xfrm>
        </p:grpSpPr>
        <p:sp>
          <p:nvSpPr>
            <p:cNvPr id="1908" name="path"/>
            <p:cNvSpPr/>
            <p:nvPr/>
          </p:nvSpPr>
          <p:spPr>
            <a:xfrm>
              <a:off x="0" y="9159"/>
              <a:ext cx="4376928" cy="649223"/>
            </a:xfrm>
            <a:custGeom>
              <a:avLst/>
              <a:gdLst/>
              <a:ahLst/>
              <a:cxnLst/>
              <a:rect l="0" t="0" r="0" b="0"/>
              <a:pathLst>
                <a:path w="6892" h="1022">
                  <a:moveTo>
                    <a:pt x="0" y="0"/>
                  </a:moveTo>
                  <a:lnTo>
                    <a:pt x="6381" y="0"/>
                  </a:lnTo>
                  <a:lnTo>
                    <a:pt x="6892" y="511"/>
                  </a:lnTo>
                  <a:lnTo>
                    <a:pt x="6381" y="1022"/>
                  </a:lnTo>
                  <a:lnTo>
                    <a:pt x="0" y="1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10" name="path"/>
            <p:cNvSpPr/>
            <p:nvPr/>
          </p:nvSpPr>
          <p:spPr>
            <a:xfrm>
              <a:off x="4043155" y="0"/>
              <a:ext cx="342932" cy="667543"/>
            </a:xfrm>
            <a:custGeom>
              <a:avLst/>
              <a:gdLst/>
              <a:ahLst/>
              <a:cxnLst/>
              <a:rect l="0" t="0" r="0" b="0"/>
              <a:pathLst>
                <a:path w="540" h="1051">
                  <a:moveTo>
                    <a:pt x="14" y="14"/>
                  </a:moveTo>
                  <a:lnTo>
                    <a:pt x="525" y="525"/>
                  </a:lnTo>
                  <a:lnTo>
                    <a:pt x="14" y="1036"/>
                  </a:lnTo>
                </a:path>
              </a:pathLst>
            </a:custGeom>
            <a:noFill/>
            <a:ln w="25907" cap="flat">
              <a:solidFill>
                <a:srgbClr val="BB6126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912" name="textbox 1912"/>
          <p:cNvSpPr/>
          <p:nvPr/>
        </p:nvSpPr>
        <p:spPr>
          <a:xfrm>
            <a:off x="586231" y="2499501"/>
            <a:ext cx="4105909" cy="37071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40640" algn="l" rtl="0" eaLnBrk="0">
              <a:lnSpc>
                <a:spcPts val="1095"/>
              </a:lnSpc>
              <a:tabLst>
                <a:tab pos="4092575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	</a:t>
            </a: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53340" algn="l" rtl="0" eaLnBrk="0">
              <a:lnSpc>
                <a:spcPct val="82000"/>
              </a:lnSpc>
              <a:spcBef>
                <a:spcPts val="1670"/>
              </a:spcBef>
              <a:tabLst>
                <a:tab pos="1715770" algn="l"/>
              </a:tabLst>
            </a:pP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	</a:t>
            </a: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IRB</a:t>
            </a: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决策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8100" algn="l" rtl="0" eaLnBrk="0">
              <a:lnSpc>
                <a:spcPct val="83000"/>
              </a:lnSpc>
              <a:spcBef>
                <a:spcPts val="550"/>
              </a:spcBef>
              <a:tabLst>
                <a:tab pos="508000" algn="l"/>
              </a:tabLst>
            </a:pP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	</a:t>
            </a: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PMT</a:t>
            </a: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决策</a:t>
            </a: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    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lang="en-US" altLang="en-US" sz="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13690" algn="l" rtl="0" eaLnBrk="0">
              <a:lnSpc>
                <a:spcPts val="1205"/>
              </a:lnSpc>
              <a:spcBef>
                <a:spcPts val="0"/>
              </a:spcBef>
              <a:tabLst>
                <a:tab pos="1465580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	</a:t>
            </a: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914" name="path"/>
          <p:cNvSpPr/>
          <p:nvPr/>
        </p:nvSpPr>
        <p:spPr>
          <a:xfrm>
            <a:off x="2826639" y="4222242"/>
            <a:ext cx="25908" cy="647700"/>
          </a:xfrm>
          <a:custGeom>
            <a:avLst/>
            <a:gdLst/>
            <a:ahLst/>
            <a:cxnLst/>
            <a:rect l="0" t="0" r="0" b="0"/>
            <a:pathLst>
              <a:path w="40" h="1020">
                <a:moveTo>
                  <a:pt x="20" y="1020"/>
                </a:moveTo>
                <a:lnTo>
                  <a:pt x="20" y="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16" name="path"/>
          <p:cNvSpPr/>
          <p:nvPr/>
        </p:nvSpPr>
        <p:spPr>
          <a:xfrm>
            <a:off x="598931" y="4077461"/>
            <a:ext cx="25908" cy="647700"/>
          </a:xfrm>
          <a:custGeom>
            <a:avLst/>
            <a:gdLst/>
            <a:ahLst/>
            <a:cxnLst/>
            <a:rect l="0" t="0" r="0" b="0"/>
            <a:pathLst>
              <a:path w="40" h="1020">
                <a:moveTo>
                  <a:pt x="20" y="1020"/>
                </a:moveTo>
                <a:lnTo>
                  <a:pt x="20" y="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18" name="path"/>
          <p:cNvSpPr/>
          <p:nvPr/>
        </p:nvSpPr>
        <p:spPr>
          <a:xfrm>
            <a:off x="614172" y="2651411"/>
            <a:ext cx="25908" cy="635094"/>
          </a:xfrm>
          <a:custGeom>
            <a:avLst/>
            <a:gdLst/>
            <a:ahLst/>
            <a:cxnLst/>
            <a:rect l="0" t="0" r="0" b="0"/>
            <a:pathLst>
              <a:path w="40" h="1000">
                <a:moveTo>
                  <a:pt x="20" y="1000"/>
                </a:moveTo>
                <a:lnTo>
                  <a:pt x="20" y="0"/>
                </a:lnTo>
              </a:path>
            </a:pathLst>
          </a:custGeom>
          <a:noFill/>
          <a:ln w="25344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0" name="path"/>
          <p:cNvSpPr/>
          <p:nvPr/>
        </p:nvSpPr>
        <p:spPr>
          <a:xfrm>
            <a:off x="5069938" y="4581183"/>
            <a:ext cx="1669141" cy="1669424"/>
          </a:xfrm>
          <a:custGeom>
            <a:avLst/>
            <a:gdLst/>
            <a:ahLst/>
            <a:cxnLst/>
            <a:rect l="0" t="0" r="0" b="0"/>
            <a:pathLst>
              <a:path w="2628" h="2629">
                <a:moveTo>
                  <a:pt x="246" y="868"/>
                </a:moveTo>
                <a:cubicBezTo>
                  <a:pt x="216" y="565"/>
                  <a:pt x="372" y="285"/>
                  <a:pt x="595" y="244"/>
                </a:cubicBezTo>
                <a:cubicBezTo>
                  <a:pt x="685" y="227"/>
                  <a:pt x="777" y="252"/>
                  <a:pt x="856" y="315"/>
                </a:cubicBezTo>
                <a:cubicBezTo>
                  <a:pt x="939" y="101"/>
                  <a:pt x="1134" y="19"/>
                  <a:pt x="1291" y="133"/>
                </a:cubicBezTo>
                <a:cubicBezTo>
                  <a:pt x="1319" y="153"/>
                  <a:pt x="1344" y="178"/>
                  <a:pt x="1366" y="208"/>
                </a:cubicBezTo>
                <a:cubicBezTo>
                  <a:pt x="1431" y="30"/>
                  <a:pt x="1589" y="-41"/>
                  <a:pt x="1719" y="47"/>
                </a:cubicBezTo>
                <a:cubicBezTo>
                  <a:pt x="1755" y="71"/>
                  <a:pt x="1787" y="107"/>
                  <a:pt x="1811" y="150"/>
                </a:cubicBezTo>
                <a:cubicBezTo>
                  <a:pt x="1916" y="-16"/>
                  <a:pt x="2100" y="-37"/>
                  <a:pt x="2224" y="104"/>
                </a:cubicBezTo>
                <a:cubicBezTo>
                  <a:pt x="2276" y="164"/>
                  <a:pt x="2311" y="246"/>
                  <a:pt x="2323" y="337"/>
                </a:cubicBezTo>
                <a:cubicBezTo>
                  <a:pt x="2494" y="401"/>
                  <a:pt x="2595" y="642"/>
                  <a:pt x="2549" y="876"/>
                </a:cubicBezTo>
                <a:cubicBezTo>
                  <a:pt x="2545" y="896"/>
                  <a:pt x="2540" y="915"/>
                  <a:pt x="2534" y="934"/>
                </a:cubicBezTo>
                <a:cubicBezTo>
                  <a:pt x="2672" y="1178"/>
                  <a:pt x="2638" y="1528"/>
                  <a:pt x="2459" y="1715"/>
                </a:cubicBezTo>
                <a:cubicBezTo>
                  <a:pt x="2403" y="1773"/>
                  <a:pt x="2337" y="1811"/>
                  <a:pt x="2268" y="1825"/>
                </a:cubicBezTo>
                <a:cubicBezTo>
                  <a:pt x="2266" y="2087"/>
                  <a:pt x="2109" y="2298"/>
                  <a:pt x="1916" y="2296"/>
                </a:cubicBezTo>
                <a:cubicBezTo>
                  <a:pt x="1852" y="2295"/>
                  <a:pt x="1789" y="2270"/>
                  <a:pt x="1734" y="2224"/>
                </a:cubicBezTo>
                <a:cubicBezTo>
                  <a:pt x="1669" y="2518"/>
                  <a:pt x="1441" y="2684"/>
                  <a:pt x="1226" y="2595"/>
                </a:cubicBezTo>
                <a:cubicBezTo>
                  <a:pt x="1136" y="2558"/>
                  <a:pt x="1058" y="2479"/>
                  <a:pt x="1005" y="2372"/>
                </a:cubicBezTo>
                <a:cubicBezTo>
                  <a:pt x="785" y="2553"/>
                  <a:pt x="499" y="2455"/>
                  <a:pt x="366" y="2154"/>
                </a:cubicBezTo>
                <a:cubicBezTo>
                  <a:pt x="364" y="2150"/>
                  <a:pt x="363" y="2146"/>
                  <a:pt x="361" y="2143"/>
                </a:cubicBezTo>
                <a:cubicBezTo>
                  <a:pt x="217" y="2166"/>
                  <a:pt x="86" y="2025"/>
                  <a:pt x="69" y="1829"/>
                </a:cubicBezTo>
                <a:cubicBezTo>
                  <a:pt x="60" y="1725"/>
                  <a:pt x="86" y="1620"/>
                  <a:pt x="139" y="1543"/>
                </a:cubicBezTo>
                <a:cubicBezTo>
                  <a:pt x="14" y="1443"/>
                  <a:pt x="-27" y="1223"/>
                  <a:pt x="45" y="1052"/>
                </a:cubicBezTo>
                <a:cubicBezTo>
                  <a:pt x="87" y="953"/>
                  <a:pt x="161" y="888"/>
                  <a:pt x="244" y="877"/>
                </a:cubicBezTo>
                <a:lnTo>
                  <a:pt x="246" y="868"/>
                </a:lnTo>
                <a:close/>
              </a:path>
            </a:pathLst>
          </a:custGeom>
          <a:solidFill>
            <a:srgbClr val="FE863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78" name="group 378"/>
          <p:cNvGrpSpPr/>
          <p:nvPr/>
        </p:nvGrpSpPr>
        <p:grpSpPr>
          <a:xfrm rot="21600000">
            <a:off x="5063080" y="4574326"/>
            <a:ext cx="1717704" cy="1848914"/>
            <a:chOff x="0" y="0"/>
            <a:chExt cx="1717704" cy="1848914"/>
          </a:xfrm>
        </p:grpSpPr>
        <p:sp>
          <p:nvSpPr>
            <p:cNvPr id="1922" name="path"/>
            <p:cNvSpPr/>
            <p:nvPr/>
          </p:nvSpPr>
          <p:spPr>
            <a:xfrm>
              <a:off x="1441860" y="1573070"/>
              <a:ext cx="275843" cy="275844"/>
            </a:xfrm>
            <a:custGeom>
              <a:avLst/>
              <a:gdLst/>
              <a:ahLst/>
              <a:cxnLst/>
              <a:rect l="0" t="0" r="0" b="0"/>
              <a:pathLst>
                <a:path w="434" h="434">
                  <a:moveTo>
                    <a:pt x="434" y="217"/>
                  </a:moveTo>
                  <a:cubicBezTo>
                    <a:pt x="434" y="337"/>
                    <a:pt x="337" y="434"/>
                    <a:pt x="217" y="434"/>
                  </a:cubicBezTo>
                  <a:cubicBezTo>
                    <a:pt x="97" y="434"/>
                    <a:pt x="0" y="337"/>
                    <a:pt x="0" y="217"/>
                  </a:cubicBezTo>
                  <a:cubicBezTo>
                    <a:pt x="0" y="97"/>
                    <a:pt x="97" y="0"/>
                    <a:pt x="217" y="0"/>
                  </a:cubicBezTo>
                  <a:cubicBezTo>
                    <a:pt x="337" y="0"/>
                    <a:pt x="434" y="97"/>
                    <a:pt x="434" y="217"/>
                  </a:cubicBezTo>
                </a:path>
              </a:pathLst>
            </a:custGeom>
            <a:solidFill>
              <a:srgbClr val="FE863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24" name="path"/>
            <p:cNvSpPr/>
            <p:nvPr/>
          </p:nvSpPr>
          <p:spPr>
            <a:xfrm>
              <a:off x="0" y="0"/>
              <a:ext cx="1682858" cy="1683139"/>
            </a:xfrm>
            <a:custGeom>
              <a:avLst/>
              <a:gdLst/>
              <a:ahLst/>
              <a:cxnLst/>
              <a:rect l="0" t="0" r="0" b="0"/>
              <a:pathLst>
                <a:path w="2650" h="2650">
                  <a:moveTo>
                    <a:pt x="257" y="879"/>
                  </a:moveTo>
                  <a:cubicBezTo>
                    <a:pt x="227" y="575"/>
                    <a:pt x="383" y="296"/>
                    <a:pt x="606" y="254"/>
                  </a:cubicBezTo>
                  <a:cubicBezTo>
                    <a:pt x="696" y="238"/>
                    <a:pt x="788" y="263"/>
                    <a:pt x="867" y="326"/>
                  </a:cubicBezTo>
                  <a:cubicBezTo>
                    <a:pt x="950" y="112"/>
                    <a:pt x="1145" y="30"/>
                    <a:pt x="1302" y="144"/>
                  </a:cubicBezTo>
                  <a:cubicBezTo>
                    <a:pt x="1329" y="164"/>
                    <a:pt x="1355" y="189"/>
                    <a:pt x="1377" y="219"/>
                  </a:cubicBezTo>
                  <a:cubicBezTo>
                    <a:pt x="1442" y="41"/>
                    <a:pt x="1600" y="-30"/>
                    <a:pt x="1730" y="58"/>
                  </a:cubicBezTo>
                  <a:cubicBezTo>
                    <a:pt x="1766" y="82"/>
                    <a:pt x="1797" y="118"/>
                    <a:pt x="1822" y="161"/>
                  </a:cubicBezTo>
                  <a:cubicBezTo>
                    <a:pt x="1926" y="-6"/>
                    <a:pt x="2111" y="-26"/>
                    <a:pt x="2235" y="115"/>
                  </a:cubicBezTo>
                  <a:cubicBezTo>
                    <a:pt x="2287" y="175"/>
                    <a:pt x="2322" y="257"/>
                    <a:pt x="2334" y="348"/>
                  </a:cubicBezTo>
                  <a:cubicBezTo>
                    <a:pt x="2505" y="412"/>
                    <a:pt x="2606" y="653"/>
                    <a:pt x="2560" y="887"/>
                  </a:cubicBezTo>
                  <a:cubicBezTo>
                    <a:pt x="2556" y="907"/>
                    <a:pt x="2551" y="926"/>
                    <a:pt x="2545" y="945"/>
                  </a:cubicBezTo>
                  <a:cubicBezTo>
                    <a:pt x="2682" y="1189"/>
                    <a:pt x="2649" y="1538"/>
                    <a:pt x="2470" y="1726"/>
                  </a:cubicBezTo>
                  <a:cubicBezTo>
                    <a:pt x="2414" y="1784"/>
                    <a:pt x="2348" y="1822"/>
                    <a:pt x="2279" y="1835"/>
                  </a:cubicBezTo>
                  <a:cubicBezTo>
                    <a:pt x="2277" y="2098"/>
                    <a:pt x="2119" y="2309"/>
                    <a:pt x="1927" y="2307"/>
                  </a:cubicBezTo>
                  <a:cubicBezTo>
                    <a:pt x="1862" y="2306"/>
                    <a:pt x="1799" y="2281"/>
                    <a:pt x="1745" y="2235"/>
                  </a:cubicBezTo>
                  <a:cubicBezTo>
                    <a:pt x="1679" y="2529"/>
                    <a:pt x="1452" y="2695"/>
                    <a:pt x="1237" y="2606"/>
                  </a:cubicBezTo>
                  <a:cubicBezTo>
                    <a:pt x="1146" y="2569"/>
                    <a:pt x="1069" y="2490"/>
                    <a:pt x="1016" y="2383"/>
                  </a:cubicBezTo>
                  <a:cubicBezTo>
                    <a:pt x="796" y="2564"/>
                    <a:pt x="509" y="2466"/>
                    <a:pt x="377" y="2165"/>
                  </a:cubicBezTo>
                  <a:cubicBezTo>
                    <a:pt x="375" y="2161"/>
                    <a:pt x="374" y="2157"/>
                    <a:pt x="372" y="2153"/>
                  </a:cubicBezTo>
                  <a:cubicBezTo>
                    <a:pt x="228" y="2176"/>
                    <a:pt x="97" y="2036"/>
                    <a:pt x="80" y="1840"/>
                  </a:cubicBezTo>
                  <a:cubicBezTo>
                    <a:pt x="71" y="1736"/>
                    <a:pt x="96" y="1631"/>
                    <a:pt x="149" y="1554"/>
                  </a:cubicBezTo>
                  <a:cubicBezTo>
                    <a:pt x="24" y="1454"/>
                    <a:pt x="-17" y="1234"/>
                    <a:pt x="56" y="1063"/>
                  </a:cubicBezTo>
                  <a:cubicBezTo>
                    <a:pt x="98" y="964"/>
                    <a:pt x="172" y="899"/>
                    <a:pt x="255" y="887"/>
                  </a:cubicBezTo>
                  <a:lnTo>
                    <a:pt x="257" y="879"/>
                  </a:lnTo>
                  <a:close/>
                </a:path>
              </a:pathLst>
            </a:custGeom>
            <a:noFill/>
            <a:ln w="25907" cap="flat">
              <a:solidFill>
                <a:srgbClr val="BB6126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926" name="path"/>
          <p:cNvSpPr/>
          <p:nvPr/>
        </p:nvSpPr>
        <p:spPr>
          <a:xfrm>
            <a:off x="6491986" y="6134443"/>
            <a:ext cx="301752" cy="301752"/>
          </a:xfrm>
          <a:custGeom>
            <a:avLst/>
            <a:gdLst/>
            <a:ahLst/>
            <a:cxnLst/>
            <a:rect l="0" t="0" r="0" b="0"/>
            <a:pathLst>
              <a:path w="475" h="475">
                <a:moveTo>
                  <a:pt x="454" y="237"/>
                </a:moveTo>
                <a:cubicBezTo>
                  <a:pt x="454" y="357"/>
                  <a:pt x="357" y="454"/>
                  <a:pt x="237" y="454"/>
                </a:cubicBezTo>
                <a:cubicBezTo>
                  <a:pt x="117" y="454"/>
                  <a:pt x="20" y="357"/>
                  <a:pt x="20" y="237"/>
                </a:cubicBezTo>
                <a:cubicBezTo>
                  <a:pt x="20" y="117"/>
                  <a:pt x="117" y="20"/>
                  <a:pt x="237" y="20"/>
                </a:cubicBezTo>
                <a:cubicBezTo>
                  <a:pt x="357" y="20"/>
                  <a:pt x="454" y="117"/>
                  <a:pt x="454" y="237"/>
                </a:cubicBez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8" name="path"/>
          <p:cNvSpPr/>
          <p:nvPr/>
        </p:nvSpPr>
        <p:spPr>
          <a:xfrm>
            <a:off x="6814439" y="6505854"/>
            <a:ext cx="183895" cy="183895"/>
          </a:xfrm>
          <a:custGeom>
            <a:avLst/>
            <a:gdLst/>
            <a:ahLst/>
            <a:cxnLst/>
            <a:rect l="0" t="0" r="0" b="0"/>
            <a:pathLst>
              <a:path w="289" h="289">
                <a:moveTo>
                  <a:pt x="289" y="144"/>
                </a:moveTo>
                <a:cubicBezTo>
                  <a:pt x="289" y="224"/>
                  <a:pt x="224" y="289"/>
                  <a:pt x="144" y="289"/>
                </a:cubicBezTo>
                <a:cubicBezTo>
                  <a:pt x="64" y="289"/>
                  <a:pt x="0" y="224"/>
                  <a:pt x="0" y="144"/>
                </a:cubicBezTo>
                <a:cubicBezTo>
                  <a:pt x="0" y="64"/>
                  <a:pt x="64" y="0"/>
                  <a:pt x="144" y="0"/>
                </a:cubicBezTo>
                <a:cubicBezTo>
                  <a:pt x="224" y="0"/>
                  <a:pt x="289" y="64"/>
                  <a:pt x="289" y="144"/>
                </a:cubicBezTo>
              </a:path>
            </a:pathLst>
          </a:custGeom>
          <a:solidFill>
            <a:srgbClr val="FE863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30" name="path"/>
          <p:cNvSpPr/>
          <p:nvPr/>
        </p:nvSpPr>
        <p:spPr>
          <a:xfrm>
            <a:off x="6801484" y="6492900"/>
            <a:ext cx="209804" cy="209804"/>
          </a:xfrm>
          <a:custGeom>
            <a:avLst/>
            <a:gdLst/>
            <a:ahLst/>
            <a:cxnLst/>
            <a:rect l="0" t="0" r="0" b="0"/>
            <a:pathLst>
              <a:path w="330" h="330">
                <a:moveTo>
                  <a:pt x="310" y="165"/>
                </a:moveTo>
                <a:cubicBezTo>
                  <a:pt x="310" y="245"/>
                  <a:pt x="245" y="310"/>
                  <a:pt x="165" y="310"/>
                </a:cubicBezTo>
                <a:cubicBezTo>
                  <a:pt x="85" y="310"/>
                  <a:pt x="20" y="245"/>
                  <a:pt x="20" y="165"/>
                </a:cubicBezTo>
                <a:cubicBezTo>
                  <a:pt x="20" y="85"/>
                  <a:pt x="85" y="20"/>
                  <a:pt x="165" y="20"/>
                </a:cubicBezTo>
                <a:cubicBezTo>
                  <a:pt x="245" y="20"/>
                  <a:pt x="310" y="85"/>
                  <a:pt x="310" y="165"/>
                </a:cubicBez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32" name="picture 19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93196" y="1298447"/>
            <a:ext cx="569631" cy="4462188"/>
          </a:xfrm>
          <a:prstGeom prst="rect">
            <a:avLst/>
          </a:prstGeom>
        </p:spPr>
      </p:pic>
      <p:pic>
        <p:nvPicPr>
          <p:cNvPr id="1934" name="picture 19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93216" y="1296928"/>
            <a:ext cx="569590" cy="2169913"/>
          </a:xfrm>
          <a:prstGeom prst="rect">
            <a:avLst/>
          </a:prstGeom>
        </p:spPr>
      </p:pic>
      <p:grpSp>
        <p:nvGrpSpPr>
          <p:cNvPr id="380" name="group 380"/>
          <p:cNvGrpSpPr/>
          <p:nvPr/>
        </p:nvGrpSpPr>
        <p:grpSpPr>
          <a:xfrm rot="21600000">
            <a:off x="5147055" y="4658741"/>
            <a:ext cx="1544447" cy="1435100"/>
            <a:chOff x="0" y="0"/>
            <a:chExt cx="1544447" cy="1435100"/>
          </a:xfrm>
        </p:grpSpPr>
        <p:sp>
          <p:nvSpPr>
            <p:cNvPr id="1936" name="path"/>
            <p:cNvSpPr/>
            <p:nvPr/>
          </p:nvSpPr>
          <p:spPr>
            <a:xfrm>
              <a:off x="0" y="0"/>
              <a:ext cx="1544447" cy="1435100"/>
            </a:xfrm>
            <a:custGeom>
              <a:avLst/>
              <a:gdLst/>
              <a:ahLst/>
              <a:cxnLst/>
              <a:rect l="0" t="0" r="0" b="0"/>
              <a:pathLst>
                <a:path w="2432" h="2260">
                  <a:moveTo>
                    <a:pt x="173" y="1459"/>
                  </a:moveTo>
                  <a:cubicBezTo>
                    <a:pt x="119" y="1465"/>
                    <a:pt x="66" y="1448"/>
                    <a:pt x="20" y="1411"/>
                  </a:cubicBezTo>
                  <a:moveTo>
                    <a:pt x="307" y="1986"/>
                  </a:moveTo>
                  <a:cubicBezTo>
                    <a:pt x="286" y="1998"/>
                    <a:pt x="264" y="2005"/>
                    <a:pt x="241" y="2009"/>
                  </a:cubicBezTo>
                  <a:moveTo>
                    <a:pt x="884" y="2239"/>
                  </a:moveTo>
                  <a:cubicBezTo>
                    <a:pt x="867" y="2206"/>
                    <a:pt x="854" y="2171"/>
                    <a:pt x="843" y="2134"/>
                  </a:cubicBezTo>
                  <a:moveTo>
                    <a:pt x="1629" y="1977"/>
                  </a:moveTo>
                  <a:cubicBezTo>
                    <a:pt x="1626" y="2016"/>
                    <a:pt x="1621" y="2055"/>
                    <a:pt x="1613" y="2092"/>
                  </a:cubicBezTo>
                  <a:moveTo>
                    <a:pt x="1949" y="1265"/>
                  </a:moveTo>
                  <a:cubicBezTo>
                    <a:pt x="2070" y="1345"/>
                    <a:pt x="2146" y="1512"/>
                    <a:pt x="2145" y="1696"/>
                  </a:cubicBezTo>
                  <a:moveTo>
                    <a:pt x="2411" y="806"/>
                  </a:moveTo>
                  <a:cubicBezTo>
                    <a:pt x="2392" y="868"/>
                    <a:pt x="2362" y="923"/>
                    <a:pt x="2324" y="967"/>
                  </a:cubicBezTo>
                  <a:moveTo>
                    <a:pt x="2202" y="206"/>
                  </a:moveTo>
                  <a:cubicBezTo>
                    <a:pt x="2205" y="231"/>
                    <a:pt x="2207" y="257"/>
                    <a:pt x="2206" y="282"/>
                  </a:cubicBezTo>
                  <a:moveTo>
                    <a:pt x="1644" y="117"/>
                  </a:moveTo>
                  <a:cubicBezTo>
                    <a:pt x="1655" y="82"/>
                    <a:pt x="1670" y="49"/>
                    <a:pt x="1689" y="20"/>
                  </a:cubicBezTo>
                  <a:moveTo>
                    <a:pt x="1225" y="163"/>
                  </a:moveTo>
                  <a:cubicBezTo>
                    <a:pt x="1230" y="135"/>
                    <a:pt x="1237" y="106"/>
                    <a:pt x="1247" y="80"/>
                  </a:cubicBezTo>
                  <a:moveTo>
                    <a:pt x="734" y="192"/>
                  </a:moveTo>
                  <a:cubicBezTo>
                    <a:pt x="763" y="215"/>
                    <a:pt x="789" y="242"/>
                    <a:pt x="812" y="273"/>
                  </a:cubicBezTo>
                  <a:moveTo>
                    <a:pt x="139" y="832"/>
                  </a:moveTo>
                  <a:cubicBezTo>
                    <a:pt x="132" y="804"/>
                    <a:pt x="128" y="775"/>
                    <a:pt x="125" y="746"/>
                  </a:cubicBezTo>
                </a:path>
              </a:pathLst>
            </a:custGeom>
            <a:noFill/>
            <a:ln w="25907" cap="flat">
              <a:solidFill>
                <a:srgbClr val="BB6126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38" name="textbox 1938"/>
            <p:cNvSpPr/>
            <p:nvPr/>
          </p:nvSpPr>
          <p:spPr>
            <a:xfrm>
              <a:off x="-12700" y="-12700"/>
              <a:ext cx="1570355" cy="14605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5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78460" algn="l" rtl="0" eaLnBrk="0">
                <a:lnSpc>
                  <a:spcPct val="83000"/>
                </a:lnSpc>
                <a:spcBef>
                  <a:spcPts val="0"/>
                </a:spcBef>
              </a:pPr>
              <a:r>
                <a:rPr sz="1800" kern="0" spc="-3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长期议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78460" algn="l" rtl="0" eaLnBrk="0">
                <a:lnSpc>
                  <a:spcPct val="100000"/>
                </a:lnSpc>
              </a:pPr>
              <a:r>
                <a:rPr sz="1800" kern="0" spc="-3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而不决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96240" algn="l" rtl="0" eaLnBrk="0">
                <a:lnSpc>
                  <a:spcPct val="100000"/>
                </a:lnSpc>
                <a:spcBef>
                  <a:spcPts val="0"/>
                </a:spcBef>
              </a:pPr>
              <a:r>
                <a:rPr sz="1800" kern="0" spc="-6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的需求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80365" algn="l" rtl="0" eaLnBrk="0">
                <a:lnSpc>
                  <a:spcPct val="100000"/>
                </a:lnSpc>
                <a:spcBef>
                  <a:spcPts val="0"/>
                </a:spcBef>
              </a:pPr>
              <a:r>
                <a:rPr sz="1800" kern="0" spc="-3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走快速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77825" algn="l" rtl="0" eaLnBrk="0">
                <a:lnSpc>
                  <a:spcPts val="2090"/>
                </a:lnSpc>
              </a:pPr>
              <a:r>
                <a:rPr sz="1600" kern="0" spc="-8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通道！</a:t>
              </a:r>
              <a:endParaRPr lang="en-US" altLang="en-US" sz="16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1940" name="path"/>
          <p:cNvSpPr/>
          <p:nvPr/>
        </p:nvSpPr>
        <p:spPr>
          <a:xfrm>
            <a:off x="6229350" y="1341882"/>
            <a:ext cx="2304288" cy="5327903"/>
          </a:xfrm>
          <a:custGeom>
            <a:avLst/>
            <a:gdLst/>
            <a:ahLst/>
            <a:cxnLst/>
            <a:rect l="0" t="0" r="0" b="0"/>
            <a:pathLst>
              <a:path w="3628" h="8390">
                <a:moveTo>
                  <a:pt x="0" y="1814"/>
                </a:moveTo>
                <a:lnTo>
                  <a:pt x="1814" y="0"/>
                </a:lnTo>
                <a:lnTo>
                  <a:pt x="3628" y="1814"/>
                </a:lnTo>
                <a:lnTo>
                  <a:pt x="2721" y="1814"/>
                </a:lnTo>
                <a:lnTo>
                  <a:pt x="2721" y="8390"/>
                </a:lnTo>
                <a:lnTo>
                  <a:pt x="907" y="8390"/>
                </a:lnTo>
                <a:lnTo>
                  <a:pt x="907" y="1814"/>
                </a:lnTo>
                <a:lnTo>
                  <a:pt x="0" y="1814"/>
                </a:lnTo>
                <a:close/>
              </a:path>
            </a:pathLst>
          </a:custGeom>
          <a:solidFill>
            <a:srgbClr val="FE863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2" name="path"/>
          <p:cNvSpPr/>
          <p:nvPr/>
        </p:nvSpPr>
        <p:spPr>
          <a:xfrm>
            <a:off x="6792468" y="2494026"/>
            <a:ext cx="1178051" cy="4175759"/>
          </a:xfrm>
          <a:custGeom>
            <a:avLst/>
            <a:gdLst/>
            <a:ahLst/>
            <a:cxnLst/>
            <a:rect l="0" t="0" r="0" b="0"/>
            <a:pathLst>
              <a:path w="1855" h="6575">
                <a:moveTo>
                  <a:pt x="1834" y="0"/>
                </a:moveTo>
                <a:lnTo>
                  <a:pt x="1834" y="6575"/>
                </a:lnTo>
                <a:moveTo>
                  <a:pt x="20" y="6575"/>
                </a:moveTo>
                <a:lnTo>
                  <a:pt x="20" y="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4" name="rect"/>
          <p:cNvSpPr/>
          <p:nvPr/>
        </p:nvSpPr>
        <p:spPr>
          <a:xfrm>
            <a:off x="10189464" y="3781044"/>
            <a:ext cx="952500" cy="1197864"/>
          </a:xfrm>
          <a:prstGeom prst="rect">
            <a:avLst/>
          </a:prstGeom>
          <a:solidFill>
            <a:srgbClr val="FFDEB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946" name="table 1946"/>
          <p:cNvGraphicFramePr>
            <a:graphicFrameLocks noGrp="1"/>
          </p:cNvGraphicFramePr>
          <p:nvPr/>
        </p:nvGraphicFramePr>
        <p:xfrm>
          <a:off x="10183368" y="2167127"/>
          <a:ext cx="964565" cy="3446780"/>
        </p:xfrm>
        <a:graphic>
          <a:graphicData uri="http://schemas.openxmlformats.org/drawingml/2006/table">
            <a:tbl>
              <a:tblPr/>
              <a:tblGrid>
                <a:gridCol w="964564"/>
              </a:tblGrid>
              <a:tr h="793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819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4305" indent="90170" algn="l" rtl="0" eaLnBrk="0">
                        <a:lnSpc>
                          <a:spcPct val="112000"/>
                        </a:lnSpc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产品线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路标规划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1450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项目任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ts val="1795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务书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84000"/>
                        </a:lnSpc>
                      </a:pPr>
                      <a:r>
                        <a:rPr sz="1400" kern="0" spc="-1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在研产品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7015" algn="l" rtl="0" eaLnBrk="0">
                        <a:lnSpc>
                          <a:spcPts val="2325"/>
                        </a:lnSpc>
                      </a:pPr>
                      <a:r>
                        <a:rPr sz="1200" kern="0" spc="-100" dirty="0">
                          <a:ln w="510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（变更）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grpSp>
        <p:nvGrpSpPr>
          <p:cNvPr id="382" name="group 382"/>
          <p:cNvGrpSpPr/>
          <p:nvPr/>
        </p:nvGrpSpPr>
        <p:grpSpPr>
          <a:xfrm rot="21600000">
            <a:off x="627126" y="3348974"/>
            <a:ext cx="4386088" cy="666019"/>
            <a:chOff x="0" y="0"/>
            <a:chExt cx="4386088" cy="666019"/>
          </a:xfrm>
        </p:grpSpPr>
        <p:sp>
          <p:nvSpPr>
            <p:cNvPr id="1948" name="rect"/>
            <p:cNvSpPr/>
            <p:nvPr/>
          </p:nvSpPr>
          <p:spPr>
            <a:xfrm>
              <a:off x="0" y="9159"/>
              <a:ext cx="4376928" cy="647700"/>
            </a:xfrm>
            <a:prstGeom prst="rect">
              <a:avLst/>
            </a:prstGeom>
            <a:solidFill>
              <a:srgbClr val="FE863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50" name="textbox 1950"/>
            <p:cNvSpPr/>
            <p:nvPr/>
          </p:nvSpPr>
          <p:spPr>
            <a:xfrm>
              <a:off x="1567129" y="213858"/>
              <a:ext cx="1088389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2700" algn="l" rtl="0" eaLnBrk="0">
                <a:lnSpc>
                  <a:spcPct val="95000"/>
                </a:lnSpc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Century Schoolbook" panose="02040604050505020304"/>
                </a:rPr>
                <a:t>IPMT</a:t>
              </a: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决策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  <p:sp>
          <p:nvSpPr>
            <p:cNvPr id="1952" name="path"/>
            <p:cNvSpPr/>
            <p:nvPr/>
          </p:nvSpPr>
          <p:spPr>
            <a:xfrm>
              <a:off x="4043918" y="0"/>
              <a:ext cx="342169" cy="666019"/>
            </a:xfrm>
            <a:custGeom>
              <a:avLst/>
              <a:gdLst/>
              <a:ahLst/>
              <a:cxnLst/>
              <a:rect l="0" t="0" r="0" b="0"/>
              <a:pathLst>
                <a:path w="538" h="1048">
                  <a:moveTo>
                    <a:pt x="14" y="14"/>
                  </a:moveTo>
                  <a:lnTo>
                    <a:pt x="524" y="524"/>
                  </a:lnTo>
                  <a:lnTo>
                    <a:pt x="14" y="1034"/>
                  </a:lnTo>
                </a:path>
              </a:pathLst>
            </a:custGeom>
            <a:noFill/>
            <a:ln w="25907" cap="flat">
              <a:solidFill>
                <a:srgbClr val="BB6126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84" name="group 384"/>
          <p:cNvGrpSpPr/>
          <p:nvPr/>
        </p:nvGrpSpPr>
        <p:grpSpPr>
          <a:xfrm rot="21600000">
            <a:off x="627126" y="4932410"/>
            <a:ext cx="4386088" cy="666019"/>
            <a:chOff x="0" y="0"/>
            <a:chExt cx="4386088" cy="666019"/>
          </a:xfrm>
        </p:grpSpPr>
        <p:sp>
          <p:nvSpPr>
            <p:cNvPr id="1954" name="rect"/>
            <p:cNvSpPr/>
            <p:nvPr/>
          </p:nvSpPr>
          <p:spPr>
            <a:xfrm>
              <a:off x="0" y="9159"/>
              <a:ext cx="4376928" cy="647700"/>
            </a:xfrm>
            <a:prstGeom prst="rect">
              <a:avLst/>
            </a:prstGeom>
            <a:solidFill>
              <a:srgbClr val="FE863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56" name="textbox 1956"/>
            <p:cNvSpPr/>
            <p:nvPr/>
          </p:nvSpPr>
          <p:spPr>
            <a:xfrm>
              <a:off x="687984" y="215128"/>
              <a:ext cx="2848610" cy="2870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2700" algn="l" rtl="0" eaLnBrk="0">
                <a:lnSpc>
                  <a:spcPct val="95000"/>
                </a:lnSpc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Century Schoolbook" panose="02040604050505020304"/>
                </a:rPr>
                <a:t>PL-RMT/RAT</a:t>
              </a: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团队达成一致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  <p:sp>
          <p:nvSpPr>
            <p:cNvPr id="1958" name="path"/>
            <p:cNvSpPr/>
            <p:nvPr/>
          </p:nvSpPr>
          <p:spPr>
            <a:xfrm>
              <a:off x="4043918" y="0"/>
              <a:ext cx="342169" cy="666019"/>
            </a:xfrm>
            <a:custGeom>
              <a:avLst/>
              <a:gdLst/>
              <a:ahLst/>
              <a:cxnLst/>
              <a:rect l="0" t="0" r="0" b="0"/>
              <a:pathLst>
                <a:path w="538" h="1048">
                  <a:moveTo>
                    <a:pt x="14" y="14"/>
                  </a:moveTo>
                  <a:lnTo>
                    <a:pt x="524" y="524"/>
                  </a:lnTo>
                  <a:lnTo>
                    <a:pt x="14" y="1034"/>
                  </a:lnTo>
                </a:path>
              </a:pathLst>
            </a:custGeom>
            <a:noFill/>
            <a:ln w="25907" cap="flat">
              <a:solidFill>
                <a:srgbClr val="BB6126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960" name="path"/>
          <p:cNvSpPr/>
          <p:nvPr/>
        </p:nvSpPr>
        <p:spPr>
          <a:xfrm>
            <a:off x="614172" y="4928616"/>
            <a:ext cx="4066032" cy="673608"/>
          </a:xfrm>
          <a:custGeom>
            <a:avLst/>
            <a:gdLst/>
            <a:ahLst/>
            <a:cxnLst/>
            <a:rect l="0" t="0" r="0" b="0"/>
            <a:pathLst>
              <a:path w="6403" h="1060">
                <a:moveTo>
                  <a:pt x="20" y="20"/>
                </a:moveTo>
                <a:lnTo>
                  <a:pt x="6403" y="20"/>
                </a:lnTo>
                <a:moveTo>
                  <a:pt x="6403" y="1040"/>
                </a:moveTo>
                <a:lnTo>
                  <a:pt x="20" y="1040"/>
                </a:lnTo>
                <a:lnTo>
                  <a:pt x="20" y="2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86" name="group 386"/>
          <p:cNvGrpSpPr/>
          <p:nvPr/>
        </p:nvGrpSpPr>
        <p:grpSpPr>
          <a:xfrm rot="21600000">
            <a:off x="6220190" y="1332722"/>
            <a:ext cx="2322607" cy="1170463"/>
            <a:chOff x="0" y="0"/>
            <a:chExt cx="2322607" cy="1170463"/>
          </a:xfrm>
        </p:grpSpPr>
        <p:sp>
          <p:nvSpPr>
            <p:cNvPr id="1962" name="path"/>
            <p:cNvSpPr/>
            <p:nvPr/>
          </p:nvSpPr>
          <p:spPr>
            <a:xfrm>
              <a:off x="0" y="0"/>
              <a:ext cx="2322607" cy="1170463"/>
            </a:xfrm>
            <a:custGeom>
              <a:avLst/>
              <a:gdLst/>
              <a:ahLst/>
              <a:cxnLst/>
              <a:rect l="0" t="0" r="0" b="0"/>
              <a:pathLst>
                <a:path w="3657" h="1843">
                  <a:moveTo>
                    <a:pt x="14" y="1828"/>
                  </a:moveTo>
                  <a:lnTo>
                    <a:pt x="1828" y="14"/>
                  </a:lnTo>
                  <a:lnTo>
                    <a:pt x="3643" y="1828"/>
                  </a:lnTo>
                </a:path>
              </a:pathLst>
            </a:custGeom>
            <a:noFill/>
            <a:ln w="25907" cap="flat">
              <a:solidFill>
                <a:srgbClr val="BB612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64" name="path"/>
            <p:cNvSpPr/>
            <p:nvPr/>
          </p:nvSpPr>
          <p:spPr>
            <a:xfrm>
              <a:off x="440452" y="440452"/>
              <a:ext cx="1440180" cy="649223"/>
            </a:xfrm>
            <a:custGeom>
              <a:avLst/>
              <a:gdLst/>
              <a:ahLst/>
              <a:cxnLst/>
              <a:rect l="0" t="0" r="0" b="0"/>
              <a:pathLst>
                <a:path w="2268" h="1022">
                  <a:moveTo>
                    <a:pt x="0" y="170"/>
                  </a:moveTo>
                  <a:moveTo>
                    <a:pt x="0" y="170"/>
                  </a:moveTo>
                  <a:cubicBezTo>
                    <a:pt x="0" y="76"/>
                    <a:pt x="76" y="0"/>
                    <a:pt x="170" y="0"/>
                  </a:cubicBezTo>
                  <a:lnTo>
                    <a:pt x="2097" y="0"/>
                  </a:lnTo>
                  <a:cubicBezTo>
                    <a:pt x="2191" y="0"/>
                    <a:pt x="2268" y="76"/>
                    <a:pt x="2268" y="170"/>
                  </a:cubicBezTo>
                  <a:lnTo>
                    <a:pt x="2268" y="852"/>
                  </a:lnTo>
                  <a:cubicBezTo>
                    <a:pt x="2268" y="946"/>
                    <a:pt x="2191" y="1022"/>
                    <a:pt x="2097" y="1022"/>
                  </a:cubicBezTo>
                  <a:lnTo>
                    <a:pt x="170" y="1022"/>
                  </a:lnTo>
                  <a:cubicBezTo>
                    <a:pt x="76" y="1022"/>
                    <a:pt x="0" y="946"/>
                    <a:pt x="0" y="852"/>
                  </a:cubicBezTo>
                  <a:lnTo>
                    <a:pt x="0" y="170"/>
                  </a:ln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88" name="group 388"/>
          <p:cNvGrpSpPr/>
          <p:nvPr/>
        </p:nvGrpSpPr>
        <p:grpSpPr>
          <a:xfrm rot="21600000">
            <a:off x="314690" y="1332722"/>
            <a:ext cx="2322607" cy="1170463"/>
            <a:chOff x="0" y="0"/>
            <a:chExt cx="2322607" cy="1170463"/>
          </a:xfrm>
        </p:grpSpPr>
        <p:sp>
          <p:nvSpPr>
            <p:cNvPr id="1966" name="path"/>
            <p:cNvSpPr/>
            <p:nvPr/>
          </p:nvSpPr>
          <p:spPr>
            <a:xfrm>
              <a:off x="0" y="0"/>
              <a:ext cx="2322607" cy="1170463"/>
            </a:xfrm>
            <a:custGeom>
              <a:avLst/>
              <a:gdLst/>
              <a:ahLst/>
              <a:cxnLst/>
              <a:rect l="0" t="0" r="0" b="0"/>
              <a:pathLst>
                <a:path w="3657" h="1843">
                  <a:moveTo>
                    <a:pt x="14" y="1828"/>
                  </a:moveTo>
                  <a:lnTo>
                    <a:pt x="1828" y="14"/>
                  </a:lnTo>
                  <a:lnTo>
                    <a:pt x="3643" y="1828"/>
                  </a:lnTo>
                </a:path>
              </a:pathLst>
            </a:custGeom>
            <a:noFill/>
            <a:ln w="25907" cap="flat">
              <a:solidFill>
                <a:srgbClr val="BB612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68" name="path"/>
            <p:cNvSpPr/>
            <p:nvPr/>
          </p:nvSpPr>
          <p:spPr>
            <a:xfrm>
              <a:off x="441975" y="440452"/>
              <a:ext cx="1440180" cy="649223"/>
            </a:xfrm>
            <a:custGeom>
              <a:avLst/>
              <a:gdLst/>
              <a:ahLst/>
              <a:cxnLst/>
              <a:rect l="0" t="0" r="0" b="0"/>
              <a:pathLst>
                <a:path w="2268" h="1022">
                  <a:moveTo>
                    <a:pt x="0" y="170"/>
                  </a:moveTo>
                  <a:moveTo>
                    <a:pt x="0" y="170"/>
                  </a:moveTo>
                  <a:cubicBezTo>
                    <a:pt x="0" y="76"/>
                    <a:pt x="76" y="0"/>
                    <a:pt x="170" y="0"/>
                  </a:cubicBezTo>
                  <a:lnTo>
                    <a:pt x="2097" y="0"/>
                  </a:lnTo>
                  <a:cubicBezTo>
                    <a:pt x="2191" y="0"/>
                    <a:pt x="2268" y="76"/>
                    <a:pt x="2268" y="170"/>
                  </a:cubicBezTo>
                  <a:lnTo>
                    <a:pt x="2268" y="852"/>
                  </a:lnTo>
                  <a:cubicBezTo>
                    <a:pt x="2268" y="946"/>
                    <a:pt x="2191" y="1022"/>
                    <a:pt x="2097" y="1022"/>
                  </a:cubicBezTo>
                  <a:lnTo>
                    <a:pt x="170" y="1022"/>
                  </a:lnTo>
                  <a:cubicBezTo>
                    <a:pt x="76" y="1022"/>
                    <a:pt x="0" y="946"/>
                    <a:pt x="0" y="852"/>
                  </a:cubicBezTo>
                  <a:lnTo>
                    <a:pt x="0" y="170"/>
                  </a:ln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90" name="group 390"/>
          <p:cNvGrpSpPr/>
          <p:nvPr/>
        </p:nvGrpSpPr>
        <p:grpSpPr>
          <a:xfrm rot="21600000">
            <a:off x="2763758" y="1332722"/>
            <a:ext cx="2322607" cy="1170463"/>
            <a:chOff x="0" y="0"/>
            <a:chExt cx="2322607" cy="1170463"/>
          </a:xfrm>
        </p:grpSpPr>
        <p:sp>
          <p:nvSpPr>
            <p:cNvPr id="1970" name="path"/>
            <p:cNvSpPr/>
            <p:nvPr/>
          </p:nvSpPr>
          <p:spPr>
            <a:xfrm>
              <a:off x="0" y="0"/>
              <a:ext cx="2322607" cy="1170463"/>
            </a:xfrm>
            <a:custGeom>
              <a:avLst/>
              <a:gdLst/>
              <a:ahLst/>
              <a:cxnLst/>
              <a:rect l="0" t="0" r="0" b="0"/>
              <a:pathLst>
                <a:path w="3657" h="1843">
                  <a:moveTo>
                    <a:pt x="14" y="1828"/>
                  </a:moveTo>
                  <a:lnTo>
                    <a:pt x="1828" y="14"/>
                  </a:lnTo>
                  <a:lnTo>
                    <a:pt x="3643" y="1828"/>
                  </a:lnTo>
                </a:path>
              </a:pathLst>
            </a:custGeom>
            <a:noFill/>
            <a:ln w="25907" cap="flat">
              <a:solidFill>
                <a:srgbClr val="BB612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72" name="path"/>
            <p:cNvSpPr/>
            <p:nvPr/>
          </p:nvSpPr>
          <p:spPr>
            <a:xfrm>
              <a:off x="440451" y="440452"/>
              <a:ext cx="1440180" cy="649223"/>
            </a:xfrm>
            <a:custGeom>
              <a:avLst/>
              <a:gdLst/>
              <a:ahLst/>
              <a:cxnLst/>
              <a:rect l="0" t="0" r="0" b="0"/>
              <a:pathLst>
                <a:path w="2268" h="1022">
                  <a:moveTo>
                    <a:pt x="0" y="170"/>
                  </a:moveTo>
                  <a:moveTo>
                    <a:pt x="0" y="170"/>
                  </a:moveTo>
                  <a:cubicBezTo>
                    <a:pt x="0" y="76"/>
                    <a:pt x="76" y="0"/>
                    <a:pt x="170" y="0"/>
                  </a:cubicBezTo>
                  <a:lnTo>
                    <a:pt x="2097" y="0"/>
                  </a:lnTo>
                  <a:cubicBezTo>
                    <a:pt x="2191" y="0"/>
                    <a:pt x="2268" y="76"/>
                    <a:pt x="2268" y="170"/>
                  </a:cubicBezTo>
                  <a:lnTo>
                    <a:pt x="2268" y="852"/>
                  </a:lnTo>
                  <a:cubicBezTo>
                    <a:pt x="2268" y="946"/>
                    <a:pt x="2191" y="1022"/>
                    <a:pt x="2097" y="1022"/>
                  </a:cubicBezTo>
                  <a:lnTo>
                    <a:pt x="170" y="1022"/>
                  </a:lnTo>
                  <a:cubicBezTo>
                    <a:pt x="76" y="1022"/>
                    <a:pt x="0" y="946"/>
                    <a:pt x="0" y="852"/>
                  </a:cubicBezTo>
                  <a:lnTo>
                    <a:pt x="0" y="170"/>
                  </a:ln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974" name="path"/>
          <p:cNvSpPr/>
          <p:nvPr/>
        </p:nvSpPr>
        <p:spPr>
          <a:xfrm>
            <a:off x="614172" y="3345180"/>
            <a:ext cx="4066032" cy="660653"/>
          </a:xfrm>
          <a:custGeom>
            <a:avLst/>
            <a:gdLst/>
            <a:ahLst/>
            <a:cxnLst/>
            <a:rect l="0" t="0" r="0" b="0"/>
            <a:pathLst>
              <a:path w="6403" h="1040">
                <a:moveTo>
                  <a:pt x="20" y="20"/>
                </a:moveTo>
                <a:lnTo>
                  <a:pt x="6403" y="20"/>
                </a:lnTo>
                <a:moveTo>
                  <a:pt x="20" y="1040"/>
                </a:moveTo>
                <a:lnTo>
                  <a:pt x="20" y="2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76" name="textbox 1976"/>
          <p:cNvSpPr/>
          <p:nvPr/>
        </p:nvSpPr>
        <p:spPr>
          <a:xfrm>
            <a:off x="104140" y="231140"/>
            <a:ext cx="4782820" cy="558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0"/>
              </a:spcBef>
            </a:pP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需求争议升级机制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1978" name="table 1978"/>
          <p:cNvGraphicFramePr>
            <a:graphicFrameLocks noGrp="1"/>
          </p:cNvGraphicFramePr>
          <p:nvPr/>
        </p:nvGraphicFramePr>
        <p:xfrm>
          <a:off x="8924544" y="1463040"/>
          <a:ext cx="3199765" cy="449579"/>
        </p:xfrm>
        <a:graphic>
          <a:graphicData uri="http://schemas.openxmlformats.org/drawingml/2006/table">
            <a:tbl>
              <a:tblPr>
                <a:solidFill>
                  <a:srgbClr val="FFDEB1"/>
                </a:solidFill>
              </a:tblPr>
              <a:tblGrid>
                <a:gridCol w="3199765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89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分发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80" name="table 1980"/>
          <p:cNvGraphicFramePr>
            <a:graphicFrameLocks noGrp="1"/>
          </p:cNvGraphicFramePr>
          <p:nvPr/>
        </p:nvGraphicFramePr>
        <p:xfrm>
          <a:off x="6576059" y="2769108"/>
          <a:ext cx="1753869" cy="588645"/>
        </p:xfrm>
        <a:graphic>
          <a:graphicData uri="http://schemas.openxmlformats.org/drawingml/2006/table">
            <a:tbl>
              <a:tblPr>
                <a:solidFill>
                  <a:srgbClr val="FE8637"/>
                </a:solidFill>
              </a:tblPr>
              <a:tblGrid>
                <a:gridCol w="1753869"/>
              </a:tblGrid>
              <a:tr h="5632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066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跨产品线需求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863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82" name="table 1982"/>
          <p:cNvGraphicFramePr>
            <a:graphicFrameLocks noGrp="1"/>
          </p:cNvGraphicFramePr>
          <p:nvPr/>
        </p:nvGraphicFramePr>
        <p:xfrm>
          <a:off x="6504431" y="3345179"/>
          <a:ext cx="1897380" cy="601979"/>
        </p:xfrm>
        <a:graphic>
          <a:graphicData uri="http://schemas.openxmlformats.org/drawingml/2006/table">
            <a:tbl>
              <a:tblPr>
                <a:solidFill>
                  <a:srgbClr val="FE8637"/>
                </a:solidFill>
              </a:tblPr>
              <a:tblGrid>
                <a:gridCol w="1897380"/>
              </a:tblGrid>
              <a:tr h="5765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34695" indent="-57658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技术总监与产品</a:t>
                      </a:r>
                      <a:r>
                        <a:rPr sz="1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8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总监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84" name="table 1984"/>
          <p:cNvGraphicFramePr>
            <a:graphicFrameLocks noGrp="1"/>
          </p:cNvGraphicFramePr>
          <p:nvPr/>
        </p:nvGraphicFramePr>
        <p:xfrm>
          <a:off x="6576059" y="4209288"/>
          <a:ext cx="1753869" cy="588645"/>
        </p:xfrm>
        <a:graphic>
          <a:graphicData uri="http://schemas.openxmlformats.org/drawingml/2006/table">
            <a:tbl>
              <a:tblPr>
                <a:solidFill>
                  <a:srgbClr val="FE8637"/>
                </a:solidFill>
              </a:tblPr>
              <a:tblGrid>
                <a:gridCol w="1753869"/>
              </a:tblGrid>
              <a:tr h="5632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193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单产品线需求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863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86" name="table 1986"/>
          <p:cNvGraphicFramePr>
            <a:graphicFrameLocks noGrp="1"/>
          </p:cNvGraphicFramePr>
          <p:nvPr/>
        </p:nvGraphicFramePr>
        <p:xfrm>
          <a:off x="6504431" y="4785359"/>
          <a:ext cx="1897380" cy="601344"/>
        </p:xfrm>
        <a:graphic>
          <a:graphicData uri="http://schemas.openxmlformats.org/drawingml/2006/table">
            <a:tbl>
              <a:tblPr>
                <a:solidFill>
                  <a:srgbClr val="FE8637"/>
                </a:solidFill>
              </a:tblPr>
              <a:tblGrid>
                <a:gridCol w="1897380"/>
              </a:tblGrid>
              <a:tr h="5759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16585" indent="-45974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产品经理与产品</a:t>
                      </a:r>
                      <a:r>
                        <a:rPr sz="1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8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线总监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88" name="table 1988"/>
          <p:cNvGraphicFramePr>
            <a:graphicFrameLocks noGrp="1"/>
          </p:cNvGraphicFramePr>
          <p:nvPr/>
        </p:nvGraphicFramePr>
        <p:xfrm>
          <a:off x="743712" y="1716506"/>
          <a:ext cx="1465580" cy="777240"/>
        </p:xfrm>
        <a:graphic>
          <a:graphicData uri="http://schemas.openxmlformats.org/drawingml/2006/table">
            <a:tbl>
              <a:tblPr/>
              <a:tblGrid>
                <a:gridCol w="1465580"/>
              </a:tblGrid>
              <a:tr h="751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3360" algn="l" rtl="0" eaLnBrk="0">
                        <a:lnSpc>
                          <a:spcPct val="95000"/>
                        </a:lnSpc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Charter</a:t>
                      </a: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批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69545" algn="l" rtl="0" eaLnBrk="0">
                        <a:lnSpc>
                          <a:spcPct val="95000"/>
                        </a:lnSpc>
                        <a:spcBef>
                          <a:spcPts val="165"/>
                        </a:spcBef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准前的需求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89560" algn="l" rtl="0" eaLnBrk="0">
                        <a:lnSpc>
                          <a:spcPct val="81000"/>
                        </a:lnSpc>
                        <a:spcBef>
                          <a:spcPts val="30"/>
                        </a:spcBef>
                      </a:pPr>
                      <a:r>
                        <a:rPr sz="18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决策通道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90" name="table 1990"/>
          <p:cNvGraphicFramePr>
            <a:graphicFrameLocks noGrp="1"/>
          </p:cNvGraphicFramePr>
          <p:nvPr/>
        </p:nvGraphicFramePr>
        <p:xfrm>
          <a:off x="3191255" y="1716506"/>
          <a:ext cx="1465579" cy="777240"/>
        </p:xfrm>
        <a:graphic>
          <a:graphicData uri="http://schemas.openxmlformats.org/drawingml/2006/table">
            <a:tbl>
              <a:tblPr/>
              <a:tblGrid>
                <a:gridCol w="1465579"/>
              </a:tblGrid>
              <a:tr h="751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3995" algn="l" rtl="0" eaLnBrk="0">
                        <a:lnSpc>
                          <a:spcPct val="95000"/>
                        </a:lnSpc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Charter</a:t>
                      </a: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批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815" algn="l" rtl="0" eaLnBrk="0">
                        <a:lnSpc>
                          <a:spcPct val="95000"/>
                        </a:lnSpc>
                        <a:spcBef>
                          <a:spcPts val="165"/>
                        </a:spcBef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准后的需求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90830" algn="l" rtl="0" eaLnBrk="0">
                        <a:lnSpc>
                          <a:spcPct val="81000"/>
                        </a:lnSpc>
                        <a:spcBef>
                          <a:spcPts val="30"/>
                        </a:spcBef>
                      </a:pPr>
                      <a:r>
                        <a:rPr sz="18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决策通道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92" name="rect"/>
          <p:cNvSpPr/>
          <p:nvPr/>
        </p:nvSpPr>
        <p:spPr>
          <a:xfrm>
            <a:off x="3132582" y="5950458"/>
            <a:ext cx="1583435" cy="719327"/>
          </a:xfrm>
          <a:prstGeom prst="rect">
            <a:avLst/>
          </a:prstGeom>
          <a:solidFill>
            <a:srgbClr val="FE863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994" name="table 1994"/>
          <p:cNvGraphicFramePr>
            <a:graphicFrameLocks noGrp="1"/>
          </p:cNvGraphicFramePr>
          <p:nvPr/>
        </p:nvGraphicFramePr>
        <p:xfrm>
          <a:off x="6647688" y="1760220"/>
          <a:ext cx="1465580" cy="675004"/>
        </p:xfrm>
        <a:graphic>
          <a:graphicData uri="http://schemas.openxmlformats.org/drawingml/2006/table">
            <a:tbl>
              <a:tblPr/>
              <a:tblGrid>
                <a:gridCol w="1465580"/>
              </a:tblGrid>
              <a:tr h="6496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25475" indent="-45339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快速决策通</a:t>
                      </a:r>
                      <a:r>
                        <a:rPr sz="1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道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96" name="table 1996"/>
          <p:cNvGraphicFramePr>
            <a:graphicFrameLocks noGrp="1"/>
          </p:cNvGraphicFramePr>
          <p:nvPr/>
        </p:nvGraphicFramePr>
        <p:xfrm>
          <a:off x="3119628" y="6070346"/>
          <a:ext cx="1609090" cy="612140"/>
        </p:xfrm>
        <a:graphic>
          <a:graphicData uri="http://schemas.openxmlformats.org/drawingml/2006/table">
            <a:tbl>
              <a:tblPr/>
              <a:tblGrid>
                <a:gridCol w="1609090"/>
              </a:tblGrid>
              <a:tr h="6121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27685" algn="l" rtl="0" eaLnBrk="0">
                        <a:lnSpc>
                          <a:spcPct val="85000"/>
                        </a:lnSpc>
                      </a:pPr>
                      <a:r>
                        <a:rPr sz="1800" kern="0" spc="20" dirty="0">
                          <a:ln w="679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Times New Roman" panose="02020603050405020304"/>
                        </a:rPr>
                        <a:t>IPD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92" name="group 392"/>
          <p:cNvGrpSpPr/>
          <p:nvPr/>
        </p:nvGrpSpPr>
        <p:grpSpPr>
          <a:xfrm rot="21600000">
            <a:off x="9066276" y="3331464"/>
            <a:ext cx="858011" cy="1110995"/>
            <a:chOff x="0" y="0"/>
            <a:chExt cx="858011" cy="1110995"/>
          </a:xfrm>
        </p:grpSpPr>
        <p:grpSp>
          <p:nvGrpSpPr>
            <p:cNvPr id="394" name="group 394"/>
            <p:cNvGrpSpPr/>
            <p:nvPr/>
          </p:nvGrpSpPr>
          <p:grpSpPr>
            <a:xfrm rot="21600000">
              <a:off x="0" y="0"/>
              <a:ext cx="858011" cy="1110995"/>
              <a:chOff x="0" y="0"/>
              <a:chExt cx="858011" cy="1110995"/>
            </a:xfrm>
          </p:grpSpPr>
          <p:sp>
            <p:nvSpPr>
              <p:cNvPr id="1998" name="path"/>
              <p:cNvSpPr/>
              <p:nvPr/>
            </p:nvSpPr>
            <p:spPr>
              <a:xfrm>
                <a:off x="6095" y="6095"/>
                <a:ext cx="845819" cy="1098804"/>
              </a:xfrm>
              <a:custGeom>
                <a:avLst/>
                <a:gdLst/>
                <a:ahLst/>
                <a:cxnLst/>
                <a:rect l="0" t="0" r="0" b="0"/>
                <a:pathLst>
                  <a:path w="1331" h="1730">
                    <a:moveTo>
                      <a:pt x="0" y="863"/>
                    </a:moveTo>
                    <a:lnTo>
                      <a:pt x="661" y="0"/>
                    </a:lnTo>
                    <a:lnTo>
                      <a:pt x="1331" y="857"/>
                    </a:lnTo>
                    <a:lnTo>
                      <a:pt x="661" y="1730"/>
                    </a:lnTo>
                    <a:lnTo>
                      <a:pt x="0" y="863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0" name="path"/>
              <p:cNvSpPr/>
              <p:nvPr/>
            </p:nvSpPr>
            <p:spPr>
              <a:xfrm>
                <a:off x="0" y="0"/>
                <a:ext cx="858011" cy="1110995"/>
              </a:xfrm>
              <a:custGeom>
                <a:avLst/>
                <a:gdLst/>
                <a:ahLst/>
                <a:cxnLst/>
                <a:rect l="0" t="0" r="0" b="0"/>
                <a:pathLst>
                  <a:path w="1351" h="1749">
                    <a:moveTo>
                      <a:pt x="9" y="873"/>
                    </a:moveTo>
                    <a:lnTo>
                      <a:pt x="671" y="9"/>
                    </a:lnTo>
                    <a:lnTo>
                      <a:pt x="1341" y="866"/>
                    </a:lnTo>
                    <a:lnTo>
                      <a:pt x="671" y="1739"/>
                    </a:lnTo>
                    <a:lnTo>
                      <a:pt x="9" y="873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02" name="textbox 2002"/>
            <p:cNvSpPr/>
            <p:nvPr/>
          </p:nvSpPr>
          <p:spPr>
            <a:xfrm>
              <a:off x="-12700" y="-12700"/>
              <a:ext cx="883919" cy="11690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34315" algn="l" rtl="0" eaLnBrk="0">
                <a:lnSpc>
                  <a:spcPct val="83000"/>
                </a:lnSpc>
              </a:pPr>
              <a:r>
                <a:rPr sz="1800" kern="0" spc="-5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24155" algn="l" rtl="0" eaLnBrk="0">
                <a:lnSpc>
                  <a:spcPts val="2320"/>
                </a:lnSpc>
              </a:pPr>
              <a:r>
                <a:rPr sz="1800" kern="0" spc="-30" dirty="0">
                  <a:ln w="652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分发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396" name="group 396"/>
          <p:cNvGrpSpPr/>
          <p:nvPr/>
        </p:nvGrpSpPr>
        <p:grpSpPr>
          <a:xfrm rot="21600000">
            <a:off x="243062" y="5941298"/>
            <a:ext cx="1170463" cy="728487"/>
            <a:chOff x="0" y="0"/>
            <a:chExt cx="1170463" cy="728487"/>
          </a:xfrm>
        </p:grpSpPr>
        <p:sp>
          <p:nvSpPr>
            <p:cNvPr id="2004" name="path"/>
            <p:cNvSpPr/>
            <p:nvPr/>
          </p:nvSpPr>
          <p:spPr>
            <a:xfrm>
              <a:off x="9159" y="9159"/>
              <a:ext cx="1152144" cy="719327"/>
            </a:xfrm>
            <a:custGeom>
              <a:avLst/>
              <a:gdLst/>
              <a:ahLst/>
              <a:cxnLst/>
              <a:rect l="0" t="0" r="0" b="0"/>
              <a:pathLst>
                <a:path w="1814" h="1132">
                  <a:moveTo>
                    <a:pt x="188" y="0"/>
                  </a:moveTo>
                  <a:lnTo>
                    <a:pt x="1625" y="0"/>
                  </a:lnTo>
                  <a:lnTo>
                    <a:pt x="1814" y="188"/>
                  </a:lnTo>
                  <a:lnTo>
                    <a:pt x="1814" y="1132"/>
                  </a:lnTo>
                  <a:lnTo>
                    <a:pt x="1814" y="1132"/>
                  </a:lnTo>
                  <a:lnTo>
                    <a:pt x="0" y="1132"/>
                  </a:lnTo>
                  <a:lnTo>
                    <a:pt x="0" y="1132"/>
                  </a:lnTo>
                  <a:lnTo>
                    <a:pt x="0" y="188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06" name="path"/>
            <p:cNvSpPr/>
            <p:nvPr/>
          </p:nvSpPr>
          <p:spPr>
            <a:xfrm>
              <a:off x="0" y="0"/>
              <a:ext cx="1170463" cy="138207"/>
            </a:xfrm>
            <a:custGeom>
              <a:avLst/>
              <a:gdLst/>
              <a:ahLst/>
              <a:cxnLst/>
              <a:rect l="0" t="0" r="0" b="0"/>
              <a:pathLst>
                <a:path w="1843" h="217">
                  <a:moveTo>
                    <a:pt x="1640" y="14"/>
                  </a:moveTo>
                  <a:lnTo>
                    <a:pt x="1828" y="203"/>
                  </a:lnTo>
                  <a:moveTo>
                    <a:pt x="14" y="203"/>
                  </a:moveTo>
                  <a:lnTo>
                    <a:pt x="203" y="14"/>
                  </a:lnTo>
                </a:path>
              </a:pathLst>
            </a:custGeom>
            <a:noFill/>
            <a:ln w="25907" cap="flat">
              <a:solidFill>
                <a:srgbClr val="BB6126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008" name="textbox 2008"/>
          <p:cNvSpPr/>
          <p:nvPr/>
        </p:nvSpPr>
        <p:spPr>
          <a:xfrm>
            <a:off x="1466834" y="5941298"/>
            <a:ext cx="1170939" cy="728980"/>
          </a:xfrm>
          <a:prstGeom prst="rect">
            <a:avLst/>
          </a:prstGeom>
          <a:solidFill>
            <a:srgbClr val="FE863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52425" algn="l" rtl="0" eaLnBrk="0">
              <a:lnSpc>
                <a:spcPct val="81000"/>
              </a:lnSpc>
              <a:spcBef>
                <a:spcPts val="5"/>
              </a:spcBef>
            </a:pPr>
            <a:r>
              <a:rPr sz="1800" kern="0" spc="-4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CDP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010" name="textbox 2010"/>
          <p:cNvSpPr/>
          <p:nvPr/>
        </p:nvSpPr>
        <p:spPr>
          <a:xfrm>
            <a:off x="2683916" y="963523"/>
            <a:ext cx="3216910" cy="285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三条决策通道；分层级决策机制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012" name="path"/>
          <p:cNvSpPr/>
          <p:nvPr/>
        </p:nvSpPr>
        <p:spPr>
          <a:xfrm>
            <a:off x="1463039" y="6070346"/>
            <a:ext cx="1178051" cy="612394"/>
          </a:xfrm>
          <a:custGeom>
            <a:avLst/>
            <a:gdLst/>
            <a:ahLst/>
            <a:cxnLst/>
            <a:rect l="0" t="0" r="0" b="0"/>
            <a:pathLst>
              <a:path w="1855" h="964">
                <a:moveTo>
                  <a:pt x="1834" y="0"/>
                </a:moveTo>
                <a:lnTo>
                  <a:pt x="1834" y="944"/>
                </a:lnTo>
                <a:lnTo>
                  <a:pt x="1834" y="944"/>
                </a:lnTo>
                <a:lnTo>
                  <a:pt x="20" y="944"/>
                </a:lnTo>
                <a:lnTo>
                  <a:pt x="20" y="944"/>
                </a:lnTo>
                <a:lnTo>
                  <a:pt x="20" y="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14" name="rect"/>
          <p:cNvSpPr/>
          <p:nvPr/>
        </p:nvSpPr>
        <p:spPr>
          <a:xfrm>
            <a:off x="6805421" y="6656832"/>
            <a:ext cx="1152144" cy="25907"/>
          </a:xfrm>
          <a:prstGeom prst="rect">
            <a:avLst/>
          </a:prstGeom>
          <a:solidFill>
            <a:srgbClr val="BB612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16" name="textbox 201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18" name="path"/>
          <p:cNvSpPr/>
          <p:nvPr/>
        </p:nvSpPr>
        <p:spPr>
          <a:xfrm>
            <a:off x="611886" y="3992880"/>
            <a:ext cx="4068318" cy="97536"/>
          </a:xfrm>
          <a:custGeom>
            <a:avLst/>
            <a:gdLst/>
            <a:ahLst/>
            <a:cxnLst/>
            <a:rect l="0" t="0" r="0" b="0"/>
            <a:pathLst>
              <a:path w="6406" h="153">
                <a:moveTo>
                  <a:pt x="6406" y="20"/>
                </a:moveTo>
                <a:lnTo>
                  <a:pt x="24" y="20"/>
                </a:lnTo>
                <a:moveTo>
                  <a:pt x="0" y="133"/>
                </a:moveTo>
                <a:lnTo>
                  <a:pt x="2780" y="133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98" name="group 398"/>
          <p:cNvGrpSpPr/>
          <p:nvPr/>
        </p:nvGrpSpPr>
        <p:grpSpPr>
          <a:xfrm rot="21600000">
            <a:off x="11407140" y="3585971"/>
            <a:ext cx="650747" cy="589788"/>
            <a:chOff x="0" y="0"/>
            <a:chExt cx="650747" cy="589788"/>
          </a:xfrm>
        </p:grpSpPr>
        <p:grpSp>
          <p:nvGrpSpPr>
            <p:cNvPr id="400" name="group 400"/>
            <p:cNvGrpSpPr/>
            <p:nvPr/>
          </p:nvGrpSpPr>
          <p:grpSpPr>
            <a:xfrm rot="21600000">
              <a:off x="0" y="0"/>
              <a:ext cx="650747" cy="589788"/>
              <a:chOff x="0" y="0"/>
              <a:chExt cx="650747" cy="589788"/>
            </a:xfrm>
          </p:grpSpPr>
          <p:sp>
            <p:nvSpPr>
              <p:cNvPr id="2020" name="path"/>
              <p:cNvSpPr/>
              <p:nvPr/>
            </p:nvSpPr>
            <p:spPr>
              <a:xfrm>
                <a:off x="6095" y="6096"/>
                <a:ext cx="638556" cy="577596"/>
              </a:xfrm>
              <a:custGeom>
                <a:avLst/>
                <a:gdLst/>
                <a:ahLst/>
                <a:cxnLst/>
                <a:rect l="0" t="0" r="0" b="0"/>
                <a:pathLst>
                  <a:path w="1005" h="909">
                    <a:moveTo>
                      <a:pt x="0" y="454"/>
                    </a:moveTo>
                    <a:lnTo>
                      <a:pt x="499" y="0"/>
                    </a:lnTo>
                    <a:lnTo>
                      <a:pt x="1005" y="453"/>
                    </a:lnTo>
                    <a:lnTo>
                      <a:pt x="499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FFDEB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2" name="path"/>
              <p:cNvSpPr/>
              <p:nvPr/>
            </p:nvSpPr>
            <p:spPr>
              <a:xfrm>
                <a:off x="0" y="0"/>
                <a:ext cx="650747" cy="589788"/>
              </a:xfrm>
              <a:custGeom>
                <a:avLst/>
                <a:gdLst/>
                <a:ahLst/>
                <a:cxnLst/>
                <a:rect l="0" t="0" r="0" b="0"/>
                <a:pathLst>
                  <a:path w="1024" h="928">
                    <a:moveTo>
                      <a:pt x="9" y="464"/>
                    </a:moveTo>
                    <a:lnTo>
                      <a:pt x="509" y="9"/>
                    </a:lnTo>
                    <a:lnTo>
                      <a:pt x="1015" y="462"/>
                    </a:lnTo>
                    <a:lnTo>
                      <a:pt x="509" y="919"/>
                    </a:lnTo>
                    <a:lnTo>
                      <a:pt x="9" y="464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24" name="textbox 2024"/>
            <p:cNvSpPr/>
            <p:nvPr/>
          </p:nvSpPr>
          <p:spPr>
            <a:xfrm>
              <a:off x="-12700" y="-12700"/>
              <a:ext cx="676275" cy="6400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marL="203200" algn="l" rtl="0" eaLnBrk="0">
                <a:lnSpc>
                  <a:spcPct val="95000"/>
                </a:lnSpc>
              </a:pPr>
              <a:r>
                <a:rPr sz="1400" kern="0" spc="-30" dirty="0">
                  <a:ln w="5092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决策</a:t>
              </a:r>
              <a:endParaRPr lang="en-US" altLang="en-US" sz="1400" dirty="0"/>
            </a:p>
          </p:txBody>
        </p:sp>
      </p:grpSp>
      <p:sp>
        <p:nvSpPr>
          <p:cNvPr id="2028" name="textbox 2028"/>
          <p:cNvSpPr/>
          <p:nvPr/>
        </p:nvSpPr>
        <p:spPr>
          <a:xfrm>
            <a:off x="2831845" y="4084461"/>
            <a:ext cx="1861185" cy="1790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05"/>
              </a:lnSpc>
              <a:tabLst>
                <a:tab pos="1847850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lang="en-US" altLang="en-US" sz="1000" dirty="0"/>
          </a:p>
        </p:txBody>
      </p:sp>
      <p:sp>
        <p:nvSpPr>
          <p:cNvPr id="2030" name="textbox 2030"/>
          <p:cNvSpPr/>
          <p:nvPr/>
        </p:nvSpPr>
        <p:spPr>
          <a:xfrm>
            <a:off x="2831845" y="4732161"/>
            <a:ext cx="1861185" cy="1790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05"/>
              </a:lnSpc>
              <a:tabLst>
                <a:tab pos="1847850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lang="en-US" altLang="en-US" sz="1000" dirty="0"/>
          </a:p>
        </p:txBody>
      </p:sp>
      <p:grpSp>
        <p:nvGrpSpPr>
          <p:cNvPr id="402" name="group 402"/>
          <p:cNvGrpSpPr/>
          <p:nvPr/>
        </p:nvGrpSpPr>
        <p:grpSpPr>
          <a:xfrm rot="21600000">
            <a:off x="9953244" y="3822192"/>
            <a:ext cx="126491" cy="109727"/>
            <a:chOff x="0" y="0"/>
            <a:chExt cx="126491" cy="109727"/>
          </a:xfrm>
        </p:grpSpPr>
        <p:sp>
          <p:nvSpPr>
            <p:cNvPr id="2032" name="path"/>
            <p:cNvSpPr/>
            <p:nvPr/>
          </p:nvSpPr>
          <p:spPr>
            <a:xfrm>
              <a:off x="48576" y="60962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34" name="path"/>
            <p:cNvSpPr/>
            <p:nvPr/>
          </p:nvSpPr>
          <p:spPr>
            <a:xfrm>
              <a:off x="6095" y="6095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6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36" name="path"/>
            <p:cNvSpPr/>
            <p:nvPr/>
          </p:nvSpPr>
          <p:spPr>
            <a:xfrm>
              <a:off x="0" y="0"/>
              <a:ext cx="126491" cy="109727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04" name="group 404"/>
          <p:cNvGrpSpPr/>
          <p:nvPr/>
        </p:nvGrpSpPr>
        <p:grpSpPr>
          <a:xfrm rot="21600000">
            <a:off x="10061448" y="3396995"/>
            <a:ext cx="123443" cy="111252"/>
            <a:chOff x="0" y="0"/>
            <a:chExt cx="123443" cy="111252"/>
          </a:xfrm>
        </p:grpSpPr>
        <p:sp>
          <p:nvSpPr>
            <p:cNvPr id="2038" name="path"/>
            <p:cNvSpPr/>
            <p:nvPr/>
          </p:nvSpPr>
          <p:spPr>
            <a:xfrm>
              <a:off x="50081" y="50296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40" name="path"/>
            <p:cNvSpPr/>
            <p:nvPr/>
          </p:nvSpPr>
          <p:spPr>
            <a:xfrm>
              <a:off x="6095" y="6096"/>
              <a:ext cx="111252" cy="99059"/>
            </a:xfrm>
            <a:custGeom>
              <a:avLst/>
              <a:gdLst/>
              <a:ahLst/>
              <a:cxnLst/>
              <a:rect l="0" t="0" r="0" b="0"/>
              <a:pathLst>
                <a:path w="175" h="155">
                  <a:moveTo>
                    <a:pt x="0" y="0"/>
                  </a:moveTo>
                  <a:lnTo>
                    <a:pt x="175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42" name="path"/>
            <p:cNvSpPr/>
            <p:nvPr/>
          </p:nvSpPr>
          <p:spPr>
            <a:xfrm>
              <a:off x="0" y="0"/>
              <a:ext cx="123443" cy="111252"/>
            </a:xfrm>
            <a:custGeom>
              <a:avLst/>
              <a:gdLst/>
              <a:ahLst/>
              <a:cxnLst/>
              <a:rect l="0" t="0" r="0" b="0"/>
              <a:pathLst>
                <a:path w="194" h="175">
                  <a:moveTo>
                    <a:pt x="9" y="9"/>
                  </a:moveTo>
                  <a:lnTo>
                    <a:pt x="184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06" name="group 406"/>
          <p:cNvGrpSpPr/>
          <p:nvPr/>
        </p:nvGrpSpPr>
        <p:grpSpPr>
          <a:xfrm rot="21600000">
            <a:off x="10061448" y="2532888"/>
            <a:ext cx="123443" cy="109728"/>
            <a:chOff x="0" y="0"/>
            <a:chExt cx="123443" cy="109728"/>
          </a:xfrm>
        </p:grpSpPr>
        <p:sp>
          <p:nvSpPr>
            <p:cNvPr id="2044" name="path"/>
            <p:cNvSpPr/>
            <p:nvPr/>
          </p:nvSpPr>
          <p:spPr>
            <a:xfrm>
              <a:off x="50081" y="48771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46" name="path"/>
            <p:cNvSpPr/>
            <p:nvPr/>
          </p:nvSpPr>
          <p:spPr>
            <a:xfrm>
              <a:off x="6095" y="6096"/>
              <a:ext cx="111252" cy="97535"/>
            </a:xfrm>
            <a:custGeom>
              <a:avLst/>
              <a:gdLst/>
              <a:ahLst/>
              <a:cxnLst/>
              <a:rect l="0" t="0" r="0" b="0"/>
              <a:pathLst>
                <a:path w="175" h="153">
                  <a:moveTo>
                    <a:pt x="0" y="0"/>
                  </a:moveTo>
                  <a:lnTo>
                    <a:pt x="175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48" name="path"/>
            <p:cNvSpPr/>
            <p:nvPr/>
          </p:nvSpPr>
          <p:spPr>
            <a:xfrm>
              <a:off x="0" y="0"/>
              <a:ext cx="123443" cy="109728"/>
            </a:xfrm>
            <a:custGeom>
              <a:avLst/>
              <a:gdLst/>
              <a:ahLst/>
              <a:cxnLst/>
              <a:rect l="0" t="0" r="0" b="0"/>
              <a:pathLst>
                <a:path w="194" h="172">
                  <a:moveTo>
                    <a:pt x="9" y="9"/>
                  </a:moveTo>
                  <a:lnTo>
                    <a:pt x="184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08" name="group 408"/>
          <p:cNvGrpSpPr/>
          <p:nvPr/>
        </p:nvGrpSpPr>
        <p:grpSpPr>
          <a:xfrm rot="21600000">
            <a:off x="10061448" y="4270247"/>
            <a:ext cx="123443" cy="114300"/>
            <a:chOff x="0" y="0"/>
            <a:chExt cx="123443" cy="114300"/>
          </a:xfrm>
        </p:grpSpPr>
        <p:sp>
          <p:nvSpPr>
            <p:cNvPr id="2050" name="path"/>
            <p:cNvSpPr/>
            <p:nvPr/>
          </p:nvSpPr>
          <p:spPr>
            <a:xfrm>
              <a:off x="50081" y="51819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52" name="path"/>
            <p:cNvSpPr/>
            <p:nvPr/>
          </p:nvSpPr>
          <p:spPr>
            <a:xfrm>
              <a:off x="6095" y="6095"/>
              <a:ext cx="111252" cy="102107"/>
            </a:xfrm>
            <a:custGeom>
              <a:avLst/>
              <a:gdLst/>
              <a:ahLst/>
              <a:cxnLst/>
              <a:rect l="0" t="0" r="0" b="0"/>
              <a:pathLst>
                <a:path w="175" h="160">
                  <a:moveTo>
                    <a:pt x="0" y="0"/>
                  </a:moveTo>
                  <a:lnTo>
                    <a:pt x="175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54" name="path"/>
            <p:cNvSpPr/>
            <p:nvPr/>
          </p:nvSpPr>
          <p:spPr>
            <a:xfrm>
              <a:off x="0" y="0"/>
              <a:ext cx="123443" cy="114300"/>
            </a:xfrm>
            <a:custGeom>
              <a:avLst/>
              <a:gdLst/>
              <a:ahLst/>
              <a:cxnLst/>
              <a:rect l="0" t="0" r="0" b="0"/>
              <a:pathLst>
                <a:path w="194" h="180">
                  <a:moveTo>
                    <a:pt x="9" y="9"/>
                  </a:moveTo>
                  <a:lnTo>
                    <a:pt x="184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056" name="rect"/>
          <p:cNvSpPr/>
          <p:nvPr/>
        </p:nvSpPr>
        <p:spPr>
          <a:xfrm>
            <a:off x="10071988" y="2588513"/>
            <a:ext cx="3302" cy="255422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58" name="textbox 2058"/>
          <p:cNvSpPr/>
          <p:nvPr/>
        </p:nvSpPr>
        <p:spPr>
          <a:xfrm>
            <a:off x="8923350" y="2546401"/>
            <a:ext cx="116458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重要不紧急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060" name="textbox 2060"/>
          <p:cNvSpPr/>
          <p:nvPr/>
        </p:nvSpPr>
        <p:spPr>
          <a:xfrm>
            <a:off x="8909888" y="4985436"/>
            <a:ext cx="114553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重要&amp;紧急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062" name="textbox 2062"/>
          <p:cNvSpPr/>
          <p:nvPr/>
        </p:nvSpPr>
        <p:spPr>
          <a:xfrm>
            <a:off x="599186" y="4587381"/>
            <a:ext cx="1791335" cy="1790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05"/>
              </a:lnSpc>
              <a:tabLst>
                <a:tab pos="1778000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lang="en-US" altLang="en-US" sz="1000" dirty="0"/>
          </a:p>
        </p:txBody>
      </p:sp>
      <p:sp>
        <p:nvSpPr>
          <p:cNvPr id="2064" name="path"/>
          <p:cNvSpPr/>
          <p:nvPr/>
        </p:nvSpPr>
        <p:spPr>
          <a:xfrm>
            <a:off x="1466834" y="5941298"/>
            <a:ext cx="1170463" cy="138207"/>
          </a:xfrm>
          <a:custGeom>
            <a:avLst/>
            <a:gdLst/>
            <a:ahLst/>
            <a:cxnLst/>
            <a:rect l="0" t="0" r="0" b="0"/>
            <a:pathLst>
              <a:path w="1843" h="217">
                <a:moveTo>
                  <a:pt x="1640" y="14"/>
                </a:moveTo>
                <a:lnTo>
                  <a:pt x="1828" y="203"/>
                </a:lnTo>
                <a:moveTo>
                  <a:pt x="14" y="203"/>
                </a:moveTo>
                <a:lnTo>
                  <a:pt x="203" y="14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66" name="path"/>
          <p:cNvSpPr/>
          <p:nvPr/>
        </p:nvSpPr>
        <p:spPr>
          <a:xfrm>
            <a:off x="323850" y="2481072"/>
            <a:ext cx="4753355" cy="25907"/>
          </a:xfrm>
          <a:custGeom>
            <a:avLst/>
            <a:gdLst/>
            <a:ahLst/>
            <a:cxnLst/>
            <a:rect l="0" t="0" r="0" b="0"/>
            <a:pathLst>
              <a:path w="7485" h="40">
                <a:moveTo>
                  <a:pt x="3628" y="20"/>
                </a:moveTo>
                <a:lnTo>
                  <a:pt x="2721" y="20"/>
                </a:lnTo>
                <a:moveTo>
                  <a:pt x="907" y="20"/>
                </a:moveTo>
                <a:lnTo>
                  <a:pt x="0" y="20"/>
                </a:lnTo>
                <a:moveTo>
                  <a:pt x="7485" y="20"/>
                </a:moveTo>
                <a:lnTo>
                  <a:pt x="6578" y="20"/>
                </a:lnTo>
                <a:moveTo>
                  <a:pt x="4764" y="20"/>
                </a:moveTo>
                <a:lnTo>
                  <a:pt x="3856" y="2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68" name="path"/>
          <p:cNvSpPr/>
          <p:nvPr/>
        </p:nvSpPr>
        <p:spPr>
          <a:xfrm>
            <a:off x="627126" y="3273552"/>
            <a:ext cx="4052315" cy="25907"/>
          </a:xfrm>
          <a:custGeom>
            <a:avLst/>
            <a:gdLst/>
            <a:ahLst/>
            <a:cxnLst/>
            <a:rect l="0" t="0" r="0" b="0"/>
            <a:pathLst>
              <a:path w="6381" h="40">
                <a:moveTo>
                  <a:pt x="6381" y="20"/>
                </a:moveTo>
                <a:lnTo>
                  <a:pt x="0" y="2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70" name="textbox 2070"/>
          <p:cNvSpPr/>
          <p:nvPr/>
        </p:nvSpPr>
        <p:spPr>
          <a:xfrm>
            <a:off x="602310" y="6251702"/>
            <a:ext cx="454025" cy="245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MM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072" name="path"/>
          <p:cNvSpPr/>
          <p:nvPr/>
        </p:nvSpPr>
        <p:spPr>
          <a:xfrm>
            <a:off x="6229350" y="2481072"/>
            <a:ext cx="2304288" cy="25907"/>
          </a:xfrm>
          <a:custGeom>
            <a:avLst/>
            <a:gdLst/>
            <a:ahLst/>
            <a:cxnLst/>
            <a:rect l="0" t="0" r="0" b="0"/>
            <a:pathLst>
              <a:path w="3628" h="40">
                <a:moveTo>
                  <a:pt x="3628" y="20"/>
                </a:moveTo>
                <a:lnTo>
                  <a:pt x="2721" y="20"/>
                </a:lnTo>
                <a:moveTo>
                  <a:pt x="907" y="20"/>
                </a:moveTo>
                <a:lnTo>
                  <a:pt x="0" y="2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74" name="path"/>
          <p:cNvSpPr/>
          <p:nvPr/>
        </p:nvSpPr>
        <p:spPr>
          <a:xfrm>
            <a:off x="372109" y="5937504"/>
            <a:ext cx="2136139" cy="25907"/>
          </a:xfrm>
          <a:custGeom>
            <a:avLst/>
            <a:gdLst/>
            <a:ahLst/>
            <a:cxnLst/>
            <a:rect l="0" t="0" r="0" b="0"/>
            <a:pathLst>
              <a:path w="3363" h="40">
                <a:moveTo>
                  <a:pt x="0" y="20"/>
                </a:moveTo>
                <a:lnTo>
                  <a:pt x="1436" y="20"/>
                </a:lnTo>
                <a:moveTo>
                  <a:pt x="1927" y="20"/>
                </a:moveTo>
                <a:lnTo>
                  <a:pt x="3363" y="2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76" name="rect"/>
          <p:cNvSpPr/>
          <p:nvPr/>
        </p:nvSpPr>
        <p:spPr>
          <a:xfrm>
            <a:off x="8750808" y="1298447"/>
            <a:ext cx="12191" cy="4460748"/>
          </a:xfrm>
          <a:prstGeom prst="rect">
            <a:avLst/>
          </a:prstGeom>
          <a:solidFill>
            <a:srgbClr val="2F528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78" name="rect"/>
          <p:cNvSpPr/>
          <p:nvPr/>
        </p:nvSpPr>
        <p:spPr>
          <a:xfrm>
            <a:off x="3252470" y="5937504"/>
            <a:ext cx="1343660" cy="25907"/>
          </a:xfrm>
          <a:prstGeom prst="rect">
            <a:avLst/>
          </a:prstGeom>
          <a:solidFill>
            <a:srgbClr val="BB612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0" name="rect"/>
          <p:cNvSpPr/>
          <p:nvPr/>
        </p:nvSpPr>
        <p:spPr>
          <a:xfrm>
            <a:off x="252222" y="6656831"/>
            <a:ext cx="1152144" cy="25908"/>
          </a:xfrm>
          <a:prstGeom prst="rect">
            <a:avLst/>
          </a:prstGeom>
          <a:solidFill>
            <a:srgbClr val="BB612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2" name="path"/>
          <p:cNvSpPr/>
          <p:nvPr/>
        </p:nvSpPr>
        <p:spPr>
          <a:xfrm>
            <a:off x="3123422" y="5941298"/>
            <a:ext cx="138207" cy="138207"/>
          </a:xfrm>
          <a:custGeom>
            <a:avLst/>
            <a:gdLst/>
            <a:ahLst/>
            <a:cxnLst/>
            <a:rect l="0" t="0" r="0" b="0"/>
            <a:pathLst>
              <a:path w="217" h="217">
                <a:moveTo>
                  <a:pt x="14" y="203"/>
                </a:moveTo>
                <a:lnTo>
                  <a:pt x="203" y="14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4" name="path"/>
          <p:cNvSpPr/>
          <p:nvPr/>
        </p:nvSpPr>
        <p:spPr>
          <a:xfrm>
            <a:off x="4586970" y="5941298"/>
            <a:ext cx="138207" cy="138207"/>
          </a:xfrm>
          <a:custGeom>
            <a:avLst/>
            <a:gdLst/>
            <a:ahLst/>
            <a:cxnLst/>
            <a:rect l="0" t="0" r="0" b="0"/>
            <a:pathLst>
              <a:path w="217" h="217">
                <a:moveTo>
                  <a:pt x="14" y="14"/>
                </a:moveTo>
                <a:lnTo>
                  <a:pt x="203" y="203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6" name="rect"/>
          <p:cNvSpPr/>
          <p:nvPr/>
        </p:nvSpPr>
        <p:spPr>
          <a:xfrm>
            <a:off x="239268" y="6070346"/>
            <a:ext cx="25907" cy="599440"/>
          </a:xfrm>
          <a:prstGeom prst="rect">
            <a:avLst/>
          </a:prstGeom>
          <a:solidFill>
            <a:srgbClr val="BB612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8" name="rect"/>
          <p:cNvSpPr/>
          <p:nvPr/>
        </p:nvSpPr>
        <p:spPr>
          <a:xfrm>
            <a:off x="1391411" y="6070346"/>
            <a:ext cx="25907" cy="599440"/>
          </a:xfrm>
          <a:prstGeom prst="rect">
            <a:avLst/>
          </a:prstGeom>
          <a:solidFill>
            <a:srgbClr val="BB612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10" name="group 410"/>
          <p:cNvGrpSpPr/>
          <p:nvPr/>
        </p:nvGrpSpPr>
        <p:grpSpPr>
          <a:xfrm rot="21600000">
            <a:off x="11259311" y="3840479"/>
            <a:ext cx="126491" cy="114300"/>
            <a:chOff x="0" y="0"/>
            <a:chExt cx="126491" cy="114300"/>
          </a:xfrm>
        </p:grpSpPr>
        <p:sp>
          <p:nvSpPr>
            <p:cNvPr id="2090" name="path"/>
            <p:cNvSpPr/>
            <p:nvPr/>
          </p:nvSpPr>
          <p:spPr>
            <a:xfrm>
              <a:off x="71270" y="50302"/>
              <a:ext cx="26623" cy="13694"/>
            </a:xfrm>
            <a:custGeom>
              <a:avLst/>
              <a:gdLst/>
              <a:ahLst/>
              <a:cxnLst/>
              <a:rect l="0" t="0" r="0" b="0"/>
              <a:pathLst>
                <a:path w="41" h="21">
                  <a:moveTo>
                    <a:pt x="0" y="9"/>
                  </a:moveTo>
                  <a:lnTo>
                    <a:pt x="41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92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94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12" name="group 412"/>
          <p:cNvGrpSpPr/>
          <p:nvPr/>
        </p:nvGrpSpPr>
        <p:grpSpPr>
          <a:xfrm rot="21600000">
            <a:off x="12054840" y="3840479"/>
            <a:ext cx="126491" cy="114300"/>
            <a:chOff x="0" y="0"/>
            <a:chExt cx="126491" cy="114300"/>
          </a:xfrm>
        </p:grpSpPr>
        <p:sp>
          <p:nvSpPr>
            <p:cNvPr id="2096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8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98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8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14" name="group 414"/>
          <p:cNvGrpSpPr/>
          <p:nvPr/>
        </p:nvGrpSpPr>
        <p:grpSpPr>
          <a:xfrm rot="21600000">
            <a:off x="11138916" y="4270247"/>
            <a:ext cx="126491" cy="114300"/>
            <a:chOff x="0" y="0"/>
            <a:chExt cx="126491" cy="114300"/>
          </a:xfrm>
        </p:grpSpPr>
        <p:sp>
          <p:nvSpPr>
            <p:cNvPr id="2100" name="path"/>
            <p:cNvSpPr/>
            <p:nvPr/>
          </p:nvSpPr>
          <p:spPr>
            <a:xfrm>
              <a:off x="47052" y="51818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02" name="path"/>
            <p:cNvSpPr/>
            <p:nvPr/>
          </p:nvSpPr>
          <p:spPr>
            <a:xfrm>
              <a:off x="6095" y="6095"/>
              <a:ext cx="114300" cy="102107"/>
            </a:xfrm>
            <a:custGeom>
              <a:avLst/>
              <a:gdLst/>
              <a:ahLst/>
              <a:cxnLst/>
              <a:rect l="0" t="0" r="0" b="0"/>
              <a:pathLst>
                <a:path w="180" h="160">
                  <a:moveTo>
                    <a:pt x="0" y="0"/>
                  </a:moveTo>
                  <a:lnTo>
                    <a:pt x="180" y="7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04" name="path"/>
            <p:cNvSpPr/>
            <p:nvPr/>
          </p:nvSpPr>
          <p:spPr>
            <a:xfrm>
              <a:off x="0" y="0"/>
              <a:ext cx="126491" cy="114300"/>
            </a:xfrm>
            <a:custGeom>
              <a:avLst/>
              <a:gdLst/>
              <a:ahLst/>
              <a:cxnLst/>
              <a:rect l="0" t="0" r="0" b="0"/>
              <a:pathLst>
                <a:path w="199" h="180">
                  <a:moveTo>
                    <a:pt x="9" y="9"/>
                  </a:moveTo>
                  <a:lnTo>
                    <a:pt x="189" y="87"/>
                  </a:lnTo>
                  <a:lnTo>
                    <a:pt x="9" y="17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16" name="group 416"/>
          <p:cNvGrpSpPr/>
          <p:nvPr/>
        </p:nvGrpSpPr>
        <p:grpSpPr>
          <a:xfrm rot="21600000">
            <a:off x="11138916" y="5138928"/>
            <a:ext cx="126491" cy="112775"/>
            <a:chOff x="0" y="0"/>
            <a:chExt cx="126491" cy="112775"/>
          </a:xfrm>
        </p:grpSpPr>
        <p:sp>
          <p:nvSpPr>
            <p:cNvPr id="2106" name="path"/>
            <p:cNvSpPr/>
            <p:nvPr/>
          </p:nvSpPr>
          <p:spPr>
            <a:xfrm>
              <a:off x="47052" y="47246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08" name="path"/>
            <p:cNvSpPr/>
            <p:nvPr/>
          </p:nvSpPr>
          <p:spPr>
            <a:xfrm>
              <a:off x="6095" y="6095"/>
              <a:ext cx="114300" cy="100583"/>
            </a:xfrm>
            <a:custGeom>
              <a:avLst/>
              <a:gdLst/>
              <a:ahLst/>
              <a:cxnLst/>
              <a:rect l="0" t="0" r="0" b="0"/>
              <a:pathLst>
                <a:path w="180" h="158">
                  <a:moveTo>
                    <a:pt x="0" y="0"/>
                  </a:moveTo>
                  <a:lnTo>
                    <a:pt x="180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10" name="path"/>
            <p:cNvSpPr/>
            <p:nvPr/>
          </p:nvSpPr>
          <p:spPr>
            <a:xfrm>
              <a:off x="0" y="0"/>
              <a:ext cx="126491" cy="112775"/>
            </a:xfrm>
            <a:custGeom>
              <a:avLst/>
              <a:gdLst/>
              <a:ahLst/>
              <a:cxnLst/>
              <a:rect l="0" t="0" r="0" b="0"/>
              <a:pathLst>
                <a:path w="199" h="177">
                  <a:moveTo>
                    <a:pt x="9" y="9"/>
                  </a:moveTo>
                  <a:lnTo>
                    <a:pt x="189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18" name="group 418"/>
          <p:cNvGrpSpPr/>
          <p:nvPr/>
        </p:nvGrpSpPr>
        <p:grpSpPr>
          <a:xfrm rot="21600000">
            <a:off x="11138916" y="3396995"/>
            <a:ext cx="126491" cy="111252"/>
            <a:chOff x="0" y="0"/>
            <a:chExt cx="126491" cy="111252"/>
          </a:xfrm>
        </p:grpSpPr>
        <p:sp>
          <p:nvSpPr>
            <p:cNvPr id="2112" name="path"/>
            <p:cNvSpPr/>
            <p:nvPr/>
          </p:nvSpPr>
          <p:spPr>
            <a:xfrm>
              <a:off x="47052" y="50295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14" name="path"/>
            <p:cNvSpPr/>
            <p:nvPr/>
          </p:nvSpPr>
          <p:spPr>
            <a:xfrm>
              <a:off x="6095" y="6096"/>
              <a:ext cx="114300" cy="99059"/>
            </a:xfrm>
            <a:custGeom>
              <a:avLst/>
              <a:gdLst/>
              <a:ahLst/>
              <a:cxnLst/>
              <a:rect l="0" t="0" r="0" b="0"/>
              <a:pathLst>
                <a:path w="180" h="155">
                  <a:moveTo>
                    <a:pt x="0" y="0"/>
                  </a:moveTo>
                  <a:lnTo>
                    <a:pt x="180" y="7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16" name="path"/>
            <p:cNvSpPr/>
            <p:nvPr/>
          </p:nvSpPr>
          <p:spPr>
            <a:xfrm>
              <a:off x="0" y="0"/>
              <a:ext cx="126491" cy="111252"/>
            </a:xfrm>
            <a:custGeom>
              <a:avLst/>
              <a:gdLst/>
              <a:ahLst/>
              <a:cxnLst/>
              <a:rect l="0" t="0" r="0" b="0"/>
              <a:pathLst>
                <a:path w="199" h="175">
                  <a:moveTo>
                    <a:pt x="9" y="9"/>
                  </a:moveTo>
                  <a:lnTo>
                    <a:pt x="189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20" name="group 420"/>
          <p:cNvGrpSpPr/>
          <p:nvPr/>
        </p:nvGrpSpPr>
        <p:grpSpPr>
          <a:xfrm rot="21600000">
            <a:off x="10061448" y="5138928"/>
            <a:ext cx="123443" cy="112775"/>
            <a:chOff x="0" y="0"/>
            <a:chExt cx="123443" cy="112775"/>
          </a:xfrm>
        </p:grpSpPr>
        <p:sp>
          <p:nvSpPr>
            <p:cNvPr id="2118" name="path"/>
            <p:cNvSpPr/>
            <p:nvPr/>
          </p:nvSpPr>
          <p:spPr>
            <a:xfrm>
              <a:off x="50081" y="47247"/>
              <a:ext cx="44615" cy="13708"/>
            </a:xfrm>
            <a:custGeom>
              <a:avLst/>
              <a:gdLst/>
              <a:ahLst/>
              <a:cxnLst/>
              <a:rect l="0" t="0" r="0" b="0"/>
              <a:pathLst>
                <a:path w="70" h="21">
                  <a:moveTo>
                    <a:pt x="0" y="9"/>
                  </a:moveTo>
                  <a:lnTo>
                    <a:pt x="69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20" name="path"/>
            <p:cNvSpPr/>
            <p:nvPr/>
          </p:nvSpPr>
          <p:spPr>
            <a:xfrm>
              <a:off x="6095" y="6095"/>
              <a:ext cx="111252" cy="100583"/>
            </a:xfrm>
            <a:custGeom>
              <a:avLst/>
              <a:gdLst/>
              <a:ahLst/>
              <a:cxnLst/>
              <a:rect l="0" t="0" r="0" b="0"/>
              <a:pathLst>
                <a:path w="175" h="158">
                  <a:moveTo>
                    <a:pt x="0" y="0"/>
                  </a:moveTo>
                  <a:lnTo>
                    <a:pt x="175" y="7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22" name="path"/>
            <p:cNvSpPr/>
            <p:nvPr/>
          </p:nvSpPr>
          <p:spPr>
            <a:xfrm>
              <a:off x="0" y="0"/>
              <a:ext cx="123443" cy="112775"/>
            </a:xfrm>
            <a:custGeom>
              <a:avLst/>
              <a:gdLst/>
              <a:ahLst/>
              <a:cxnLst/>
              <a:rect l="0" t="0" r="0" b="0"/>
              <a:pathLst>
                <a:path w="194" h="177">
                  <a:moveTo>
                    <a:pt x="9" y="9"/>
                  </a:moveTo>
                  <a:lnTo>
                    <a:pt x="184" y="87"/>
                  </a:lnTo>
                  <a:lnTo>
                    <a:pt x="9" y="167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22" name="group 422"/>
          <p:cNvGrpSpPr/>
          <p:nvPr/>
        </p:nvGrpSpPr>
        <p:grpSpPr>
          <a:xfrm rot="21600000">
            <a:off x="8904731" y="3834383"/>
            <a:ext cx="124967" cy="111251"/>
            <a:chOff x="0" y="0"/>
            <a:chExt cx="124967" cy="111251"/>
          </a:xfrm>
        </p:grpSpPr>
        <p:sp>
          <p:nvSpPr>
            <p:cNvPr id="2124" name="path"/>
            <p:cNvSpPr/>
            <p:nvPr/>
          </p:nvSpPr>
          <p:spPr>
            <a:xfrm>
              <a:off x="6095" y="6095"/>
              <a:ext cx="112776" cy="99060"/>
            </a:xfrm>
            <a:custGeom>
              <a:avLst/>
              <a:gdLst/>
              <a:ahLst/>
              <a:cxnLst/>
              <a:rect l="0" t="0" r="0" b="0"/>
              <a:pathLst>
                <a:path w="177" h="156">
                  <a:moveTo>
                    <a:pt x="0" y="0"/>
                  </a:moveTo>
                  <a:lnTo>
                    <a:pt x="177" y="7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26" name="path"/>
            <p:cNvSpPr/>
            <p:nvPr/>
          </p:nvSpPr>
          <p:spPr>
            <a:xfrm>
              <a:off x="0" y="0"/>
              <a:ext cx="124967" cy="111251"/>
            </a:xfrm>
            <a:custGeom>
              <a:avLst/>
              <a:gdLst/>
              <a:ahLst/>
              <a:cxnLst/>
              <a:rect l="0" t="0" r="0" b="0"/>
              <a:pathLst>
                <a:path w="196" h="175">
                  <a:moveTo>
                    <a:pt x="9" y="9"/>
                  </a:moveTo>
                  <a:lnTo>
                    <a:pt x="187" y="86"/>
                  </a:lnTo>
                  <a:lnTo>
                    <a:pt x="9" y="165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24" name="group 424"/>
          <p:cNvGrpSpPr/>
          <p:nvPr/>
        </p:nvGrpSpPr>
        <p:grpSpPr>
          <a:xfrm rot="21600000">
            <a:off x="11138916" y="2532888"/>
            <a:ext cx="126491" cy="109728"/>
            <a:chOff x="0" y="0"/>
            <a:chExt cx="126491" cy="109728"/>
          </a:xfrm>
        </p:grpSpPr>
        <p:sp>
          <p:nvSpPr>
            <p:cNvPr id="2128" name="path"/>
            <p:cNvSpPr/>
            <p:nvPr/>
          </p:nvSpPr>
          <p:spPr>
            <a:xfrm>
              <a:off x="47052" y="48770"/>
              <a:ext cx="49148" cy="13710"/>
            </a:xfrm>
            <a:custGeom>
              <a:avLst/>
              <a:gdLst/>
              <a:ahLst/>
              <a:cxnLst/>
              <a:rect l="0" t="0" r="0" b="0"/>
              <a:pathLst>
                <a:path w="77" h="21">
                  <a:moveTo>
                    <a:pt x="0" y="9"/>
                  </a:moveTo>
                  <a:lnTo>
                    <a:pt x="77" y="11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30" name="path"/>
            <p:cNvSpPr/>
            <p:nvPr/>
          </p:nvSpPr>
          <p:spPr>
            <a:xfrm>
              <a:off x="6095" y="6096"/>
              <a:ext cx="114300" cy="97535"/>
            </a:xfrm>
            <a:custGeom>
              <a:avLst/>
              <a:gdLst/>
              <a:ahLst/>
              <a:cxnLst/>
              <a:rect l="0" t="0" r="0" b="0"/>
              <a:pathLst>
                <a:path w="180" h="153">
                  <a:moveTo>
                    <a:pt x="0" y="0"/>
                  </a:moveTo>
                  <a:lnTo>
                    <a:pt x="180" y="75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32" name="path"/>
            <p:cNvSpPr/>
            <p:nvPr/>
          </p:nvSpPr>
          <p:spPr>
            <a:xfrm>
              <a:off x="0" y="0"/>
              <a:ext cx="126491" cy="109728"/>
            </a:xfrm>
            <a:custGeom>
              <a:avLst/>
              <a:gdLst/>
              <a:ahLst/>
              <a:cxnLst/>
              <a:rect l="0" t="0" r="0" b="0"/>
              <a:pathLst>
                <a:path w="199" h="172">
                  <a:moveTo>
                    <a:pt x="9" y="9"/>
                  </a:moveTo>
                  <a:lnTo>
                    <a:pt x="189" y="85"/>
                  </a:lnTo>
                  <a:lnTo>
                    <a:pt x="9" y="163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134" name="picture 2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51675" y="6781073"/>
            <a:ext cx="117856" cy="76926"/>
          </a:xfrm>
          <a:prstGeom prst="rect">
            <a:avLst/>
          </a:prstGeom>
        </p:spPr>
      </p:pic>
      <p:sp>
        <p:nvSpPr>
          <p:cNvPr id="2136" name="rect"/>
          <p:cNvSpPr/>
          <p:nvPr/>
        </p:nvSpPr>
        <p:spPr>
          <a:xfrm>
            <a:off x="11259184" y="2588513"/>
            <a:ext cx="3302" cy="26548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8" name="table 2138"/>
          <p:cNvGraphicFramePr>
            <a:graphicFrameLocks noGrp="1"/>
          </p:cNvGraphicFramePr>
          <p:nvPr/>
        </p:nvGraphicFramePr>
        <p:xfrm>
          <a:off x="9951720" y="1994915"/>
          <a:ext cx="950594" cy="3662045"/>
        </p:xfrm>
        <a:graphic>
          <a:graphicData uri="http://schemas.openxmlformats.org/drawingml/2006/table">
            <a:tbl>
              <a:tblPr>
                <a:solidFill>
                  <a:srgbClr val="BCFFBC"/>
                </a:solidFill>
              </a:tblPr>
              <a:tblGrid>
                <a:gridCol w="950594"/>
              </a:tblGrid>
              <a:tr h="3652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23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需求纳入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3040" indent="-86995" algn="l" rtl="0" eaLnBrk="0">
                        <a:lnSpc>
                          <a:spcPct val="97000"/>
                        </a:lnSpc>
                        <a:spcBef>
                          <a:spcPts val="8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业务计划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/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路标规划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4310" indent="-88265" algn="l" rtl="0" eaLnBrk="0">
                        <a:lnSpc>
                          <a:spcPct val="97000"/>
                        </a:lnSpc>
                        <a:spcBef>
                          <a:spcPts val="12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产品开发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项目任务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书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4310" indent="-88265" algn="l" rtl="0" eaLnBrk="0">
                        <a:lnSpc>
                          <a:spcPct val="98000"/>
                        </a:lnSpc>
                        <a:spcBef>
                          <a:spcPts val="12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产品开发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项目组的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需求说明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书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6680" algn="l" rtl="0" eaLnBrk="0">
                        <a:lnSpc>
                          <a:spcPct val="95000"/>
                        </a:lnSpc>
                        <a:spcBef>
                          <a:spcPts val="36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开发需求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新方案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99000"/>
                        </a:lnSpc>
                        <a:spcBef>
                          <a:spcPts val="2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新产品/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新版本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2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变更正在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开发的产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品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BC"/>
                    </a:solidFill>
                  </a:tcPr>
                </a:tc>
              </a:tr>
            </a:tbl>
          </a:graphicData>
        </a:graphic>
      </p:graphicFrame>
      <p:grpSp>
        <p:nvGrpSpPr>
          <p:cNvPr id="426" name="group 426"/>
          <p:cNvGrpSpPr/>
          <p:nvPr/>
        </p:nvGrpSpPr>
        <p:grpSpPr>
          <a:xfrm rot="21600000">
            <a:off x="835994" y="1391411"/>
            <a:ext cx="3497560" cy="871275"/>
            <a:chOff x="0" y="0"/>
            <a:chExt cx="3497560" cy="871275"/>
          </a:xfrm>
        </p:grpSpPr>
        <p:pic>
          <p:nvPicPr>
            <p:cNvPr id="2140" name="picture 21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1967342" y="14395"/>
              <a:ext cx="1530217" cy="856879"/>
            </a:xfrm>
            <a:prstGeom prst="rect">
              <a:avLst/>
            </a:prstGeom>
          </p:spPr>
        </p:pic>
        <p:pic>
          <p:nvPicPr>
            <p:cNvPr id="2142" name="picture 21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15927"/>
              <a:ext cx="1500978" cy="839873"/>
            </a:xfrm>
            <a:prstGeom prst="rect">
              <a:avLst/>
            </a:prstGeom>
          </p:spPr>
        </p:pic>
        <p:grpSp>
          <p:nvGrpSpPr>
            <p:cNvPr id="428" name="group 428"/>
            <p:cNvGrpSpPr/>
            <p:nvPr/>
          </p:nvGrpSpPr>
          <p:grpSpPr>
            <a:xfrm rot="21600000">
              <a:off x="1984929" y="0"/>
              <a:ext cx="1495043" cy="833628"/>
              <a:chOff x="0" y="0"/>
              <a:chExt cx="1495043" cy="833628"/>
            </a:xfrm>
          </p:grpSpPr>
          <p:sp>
            <p:nvSpPr>
              <p:cNvPr id="2144" name="path"/>
              <p:cNvSpPr/>
              <p:nvPr/>
            </p:nvSpPr>
            <p:spPr>
              <a:xfrm>
                <a:off x="19050" y="19050"/>
                <a:ext cx="1456943" cy="795528"/>
              </a:xfrm>
              <a:custGeom>
                <a:avLst/>
                <a:gdLst/>
                <a:ahLst/>
                <a:cxnLst/>
                <a:rect l="0" t="0" r="0" b="0"/>
                <a:pathLst>
                  <a:path w="2294" h="1252">
                    <a:moveTo>
                      <a:pt x="0" y="626"/>
                    </a:moveTo>
                    <a:cubicBezTo>
                      <a:pt x="0" y="280"/>
                      <a:pt x="513" y="0"/>
                      <a:pt x="1147" y="0"/>
                    </a:cubicBezTo>
                    <a:cubicBezTo>
                      <a:pt x="1780" y="0"/>
                      <a:pt x="2294" y="280"/>
                      <a:pt x="2294" y="626"/>
                    </a:cubicBezTo>
                    <a:cubicBezTo>
                      <a:pt x="2294" y="972"/>
                      <a:pt x="1780" y="1252"/>
                      <a:pt x="1147" y="1252"/>
                    </a:cubicBezTo>
                    <a:cubicBezTo>
                      <a:pt x="513" y="1252"/>
                      <a:pt x="0" y="972"/>
                      <a:pt x="0" y="626"/>
                    </a:cubicBezTo>
                  </a:path>
                </a:pathLst>
              </a:custGeom>
              <a:solidFill>
                <a:srgbClr val="E7B90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6" name="path"/>
              <p:cNvSpPr/>
              <p:nvPr/>
            </p:nvSpPr>
            <p:spPr>
              <a:xfrm>
                <a:off x="0" y="0"/>
                <a:ext cx="1495043" cy="833628"/>
              </a:xfrm>
              <a:custGeom>
                <a:avLst/>
                <a:gdLst/>
                <a:ahLst/>
                <a:cxnLst/>
                <a:rect l="0" t="0" r="0" b="0"/>
                <a:pathLst>
                  <a:path w="2354" h="1312">
                    <a:moveTo>
                      <a:pt x="30" y="656"/>
                    </a:moveTo>
                    <a:cubicBezTo>
                      <a:pt x="30" y="310"/>
                      <a:pt x="543" y="30"/>
                      <a:pt x="1177" y="30"/>
                    </a:cubicBezTo>
                    <a:cubicBezTo>
                      <a:pt x="1810" y="30"/>
                      <a:pt x="2324" y="310"/>
                      <a:pt x="2324" y="656"/>
                    </a:cubicBezTo>
                    <a:cubicBezTo>
                      <a:pt x="2324" y="1002"/>
                      <a:pt x="1810" y="1282"/>
                      <a:pt x="1177" y="1282"/>
                    </a:cubicBezTo>
                    <a:cubicBezTo>
                      <a:pt x="543" y="1282"/>
                      <a:pt x="30" y="1002"/>
                      <a:pt x="30" y="656"/>
                    </a:cubicBezTo>
                  </a:path>
                </a:pathLst>
              </a:custGeom>
              <a:noFill/>
              <a:ln w="3810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148" name="picture 21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17445" y="13716"/>
              <a:ext cx="1466087" cy="804671"/>
            </a:xfrm>
            <a:prstGeom prst="rect">
              <a:avLst/>
            </a:prstGeom>
          </p:spPr>
        </p:pic>
        <p:sp>
          <p:nvSpPr>
            <p:cNvPr id="2150" name="textbox 2150"/>
            <p:cNvSpPr/>
            <p:nvPr/>
          </p:nvSpPr>
          <p:spPr>
            <a:xfrm>
              <a:off x="2386351" y="157226"/>
              <a:ext cx="701040" cy="5594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4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50825" indent="-238125" algn="l" rtl="0" eaLnBrk="0">
                <a:lnSpc>
                  <a:spcPct val="97000"/>
                </a:lnSpc>
              </a:pPr>
              <a:r>
                <a:rPr sz="1800" kern="0" spc="-4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等线" panose="02010600030101010101" charset="-122"/>
                </a:rPr>
                <a:t>原始需</a:t>
              </a:r>
              <a:r>
                <a:rPr sz="1800" kern="0" spc="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等线" panose="02010600030101010101" charset="-122"/>
                </a:rPr>
                <a:t> </a:t>
              </a:r>
              <a:r>
                <a:rPr sz="1800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等线" panose="02010600030101010101" charset="-122"/>
                </a:rPr>
                <a:t>求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  <p:pic>
          <p:nvPicPr>
            <p:cNvPr id="2152" name="picture 21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1473252" y="356742"/>
              <a:ext cx="531488" cy="152682"/>
            </a:xfrm>
            <a:prstGeom prst="rect">
              <a:avLst/>
            </a:prstGeom>
          </p:spPr>
        </p:pic>
      </p:grpSp>
      <p:sp>
        <p:nvSpPr>
          <p:cNvPr id="2154" name="textbox 2154"/>
          <p:cNvSpPr/>
          <p:nvPr/>
        </p:nvSpPr>
        <p:spPr>
          <a:xfrm>
            <a:off x="103876" y="231284"/>
            <a:ext cx="5519420" cy="559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需求的分解与实现的关系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156" name="picture 21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214277" y="1399035"/>
            <a:ext cx="569803" cy="4462184"/>
          </a:xfrm>
          <a:prstGeom prst="rect">
            <a:avLst/>
          </a:prstGeom>
        </p:spPr>
      </p:pic>
      <p:grpSp>
        <p:nvGrpSpPr>
          <p:cNvPr id="430" name="group 430"/>
          <p:cNvGrpSpPr/>
          <p:nvPr/>
        </p:nvGrpSpPr>
        <p:grpSpPr>
          <a:xfrm rot="21600000">
            <a:off x="2743200" y="2429255"/>
            <a:ext cx="1719072" cy="1194816"/>
            <a:chOff x="0" y="0"/>
            <a:chExt cx="1719072" cy="1194816"/>
          </a:xfrm>
        </p:grpSpPr>
        <p:grpSp>
          <p:nvGrpSpPr>
            <p:cNvPr id="432" name="group 432"/>
            <p:cNvGrpSpPr/>
            <p:nvPr/>
          </p:nvGrpSpPr>
          <p:grpSpPr>
            <a:xfrm rot="21600000">
              <a:off x="0" y="0"/>
              <a:ext cx="1719072" cy="1194816"/>
              <a:chOff x="0" y="0"/>
              <a:chExt cx="1719072" cy="1194816"/>
            </a:xfrm>
          </p:grpSpPr>
          <p:sp>
            <p:nvSpPr>
              <p:cNvPr id="2158" name="path"/>
              <p:cNvSpPr/>
              <p:nvPr/>
            </p:nvSpPr>
            <p:spPr>
              <a:xfrm>
                <a:off x="12954" y="12954"/>
                <a:ext cx="1693164" cy="1168907"/>
              </a:xfrm>
              <a:custGeom>
                <a:avLst/>
                <a:gdLst/>
                <a:ahLst/>
                <a:cxnLst/>
                <a:rect l="0" t="0" r="0" b="0"/>
                <a:pathLst>
                  <a:path w="2666" h="1840">
                    <a:moveTo>
                      <a:pt x="0" y="920"/>
                    </a:moveTo>
                    <a:cubicBezTo>
                      <a:pt x="0" y="411"/>
                      <a:pt x="596" y="0"/>
                      <a:pt x="1333" y="0"/>
                    </a:cubicBezTo>
                    <a:cubicBezTo>
                      <a:pt x="2069" y="0"/>
                      <a:pt x="2666" y="411"/>
                      <a:pt x="2666" y="920"/>
                    </a:cubicBezTo>
                    <a:cubicBezTo>
                      <a:pt x="2666" y="1428"/>
                      <a:pt x="2069" y="1840"/>
                      <a:pt x="1333" y="1840"/>
                    </a:cubicBezTo>
                    <a:cubicBezTo>
                      <a:pt x="596" y="1840"/>
                      <a:pt x="0" y="1428"/>
                      <a:pt x="0" y="920"/>
                    </a:cubicBezTo>
                  </a:path>
                </a:pathLst>
              </a:custGeom>
              <a:solidFill>
                <a:srgbClr val="5A8DA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0" name="path"/>
              <p:cNvSpPr/>
              <p:nvPr/>
            </p:nvSpPr>
            <p:spPr>
              <a:xfrm>
                <a:off x="0" y="0"/>
                <a:ext cx="1719072" cy="1194816"/>
              </a:xfrm>
              <a:custGeom>
                <a:avLst/>
                <a:gdLst/>
                <a:ahLst/>
                <a:cxnLst/>
                <a:rect l="0" t="0" r="0" b="0"/>
                <a:pathLst>
                  <a:path w="2707" h="1881">
                    <a:moveTo>
                      <a:pt x="20" y="940"/>
                    </a:moveTo>
                    <a:cubicBezTo>
                      <a:pt x="20" y="432"/>
                      <a:pt x="617" y="20"/>
                      <a:pt x="1353" y="20"/>
                    </a:cubicBezTo>
                    <a:cubicBezTo>
                      <a:pt x="2090" y="20"/>
                      <a:pt x="2686" y="432"/>
                      <a:pt x="2686" y="940"/>
                    </a:cubicBezTo>
                    <a:cubicBezTo>
                      <a:pt x="2686" y="1449"/>
                      <a:pt x="2090" y="1861"/>
                      <a:pt x="1353" y="1861"/>
                    </a:cubicBezTo>
                    <a:cubicBezTo>
                      <a:pt x="617" y="1861"/>
                      <a:pt x="20" y="1449"/>
                      <a:pt x="20" y="940"/>
                    </a:cubicBezTo>
                  </a:path>
                </a:pathLst>
              </a:custGeom>
              <a:noFill/>
              <a:ln w="25907" cap="flat">
                <a:solidFill>
                  <a:srgbClr val="406677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2" name="textbox 2162"/>
            <p:cNvSpPr/>
            <p:nvPr/>
          </p:nvSpPr>
          <p:spPr>
            <a:xfrm>
              <a:off x="-12700" y="-12700"/>
              <a:ext cx="1744979" cy="12414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650240" algn="l" rtl="0" eaLnBrk="0">
                <a:lnSpc>
                  <a:spcPct val="94000"/>
                </a:lnSpc>
              </a:pPr>
              <a:r>
                <a:rPr sz="1800" kern="0" spc="-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等线" panose="02010600030101010101" charset="-122"/>
                </a:rPr>
                <a:t>特性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434" name="group 434"/>
          <p:cNvGrpSpPr/>
          <p:nvPr/>
        </p:nvGrpSpPr>
        <p:grpSpPr>
          <a:xfrm rot="21600000">
            <a:off x="2743200" y="3733800"/>
            <a:ext cx="1719072" cy="1194816"/>
            <a:chOff x="0" y="0"/>
            <a:chExt cx="1719072" cy="1194816"/>
          </a:xfrm>
        </p:grpSpPr>
        <p:grpSp>
          <p:nvGrpSpPr>
            <p:cNvPr id="436" name="group 436"/>
            <p:cNvGrpSpPr/>
            <p:nvPr/>
          </p:nvGrpSpPr>
          <p:grpSpPr>
            <a:xfrm rot="21600000">
              <a:off x="0" y="0"/>
              <a:ext cx="1719072" cy="1194816"/>
              <a:chOff x="0" y="0"/>
              <a:chExt cx="1719072" cy="1194816"/>
            </a:xfrm>
          </p:grpSpPr>
          <p:sp>
            <p:nvSpPr>
              <p:cNvPr id="2164" name="path"/>
              <p:cNvSpPr/>
              <p:nvPr/>
            </p:nvSpPr>
            <p:spPr>
              <a:xfrm>
                <a:off x="12954" y="12954"/>
                <a:ext cx="1693164" cy="1168908"/>
              </a:xfrm>
              <a:custGeom>
                <a:avLst/>
                <a:gdLst/>
                <a:ahLst/>
                <a:cxnLst/>
                <a:rect l="0" t="0" r="0" b="0"/>
                <a:pathLst>
                  <a:path w="2666" h="1840">
                    <a:moveTo>
                      <a:pt x="0" y="920"/>
                    </a:moveTo>
                    <a:cubicBezTo>
                      <a:pt x="0" y="412"/>
                      <a:pt x="596" y="0"/>
                      <a:pt x="1333" y="0"/>
                    </a:cubicBezTo>
                    <a:cubicBezTo>
                      <a:pt x="2069" y="0"/>
                      <a:pt x="2666" y="412"/>
                      <a:pt x="2666" y="920"/>
                    </a:cubicBezTo>
                    <a:cubicBezTo>
                      <a:pt x="2666" y="1428"/>
                      <a:pt x="2069" y="1840"/>
                      <a:pt x="1333" y="1840"/>
                    </a:cubicBezTo>
                    <a:cubicBezTo>
                      <a:pt x="596" y="1840"/>
                      <a:pt x="0" y="1428"/>
                      <a:pt x="0" y="920"/>
                    </a:cubicBezTo>
                  </a:path>
                </a:pathLst>
              </a:custGeom>
              <a:solidFill>
                <a:srgbClr val="5A8DA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6" name="path"/>
              <p:cNvSpPr/>
              <p:nvPr/>
            </p:nvSpPr>
            <p:spPr>
              <a:xfrm>
                <a:off x="0" y="0"/>
                <a:ext cx="1719072" cy="1194816"/>
              </a:xfrm>
              <a:custGeom>
                <a:avLst/>
                <a:gdLst/>
                <a:ahLst/>
                <a:cxnLst/>
                <a:rect l="0" t="0" r="0" b="0"/>
                <a:pathLst>
                  <a:path w="2707" h="1881">
                    <a:moveTo>
                      <a:pt x="20" y="940"/>
                    </a:moveTo>
                    <a:cubicBezTo>
                      <a:pt x="20" y="432"/>
                      <a:pt x="617" y="20"/>
                      <a:pt x="1353" y="20"/>
                    </a:cubicBezTo>
                    <a:cubicBezTo>
                      <a:pt x="2090" y="20"/>
                      <a:pt x="2686" y="432"/>
                      <a:pt x="2686" y="940"/>
                    </a:cubicBezTo>
                    <a:cubicBezTo>
                      <a:pt x="2686" y="1449"/>
                      <a:pt x="2090" y="1861"/>
                      <a:pt x="1353" y="1861"/>
                    </a:cubicBezTo>
                    <a:cubicBezTo>
                      <a:pt x="617" y="1861"/>
                      <a:pt x="20" y="1449"/>
                      <a:pt x="20" y="940"/>
                    </a:cubicBezTo>
                  </a:path>
                </a:pathLst>
              </a:custGeom>
              <a:noFill/>
              <a:ln w="25907" cap="flat">
                <a:solidFill>
                  <a:srgbClr val="406677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8" name="textbox 2168"/>
            <p:cNvSpPr/>
            <p:nvPr/>
          </p:nvSpPr>
          <p:spPr>
            <a:xfrm>
              <a:off x="-12700" y="-12700"/>
              <a:ext cx="1744979" cy="12446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645160" algn="l" rtl="0" eaLnBrk="0">
                <a:lnSpc>
                  <a:spcPct val="97000"/>
                </a:lnSpc>
                <a:spcBef>
                  <a:spcPts val="5"/>
                </a:spcBef>
              </a:pPr>
              <a:r>
                <a:rPr sz="1800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" panose="020B0503020204020204" charset="-122"/>
                </a:rPr>
                <a:t>系统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438" name="group 438"/>
          <p:cNvGrpSpPr/>
          <p:nvPr/>
        </p:nvGrpSpPr>
        <p:grpSpPr>
          <a:xfrm rot="21600000">
            <a:off x="2743200" y="5055107"/>
            <a:ext cx="1719072" cy="1193292"/>
            <a:chOff x="0" y="0"/>
            <a:chExt cx="1719072" cy="1193292"/>
          </a:xfrm>
        </p:grpSpPr>
        <p:grpSp>
          <p:nvGrpSpPr>
            <p:cNvPr id="440" name="group 440"/>
            <p:cNvGrpSpPr/>
            <p:nvPr/>
          </p:nvGrpSpPr>
          <p:grpSpPr>
            <a:xfrm rot="21600000">
              <a:off x="0" y="0"/>
              <a:ext cx="1719072" cy="1193292"/>
              <a:chOff x="0" y="0"/>
              <a:chExt cx="1719072" cy="1193292"/>
            </a:xfrm>
          </p:grpSpPr>
          <p:sp>
            <p:nvSpPr>
              <p:cNvPr id="2170" name="path"/>
              <p:cNvSpPr/>
              <p:nvPr/>
            </p:nvSpPr>
            <p:spPr>
              <a:xfrm>
                <a:off x="12954" y="12954"/>
                <a:ext cx="1693164" cy="1167383"/>
              </a:xfrm>
              <a:custGeom>
                <a:avLst/>
                <a:gdLst/>
                <a:ahLst/>
                <a:cxnLst/>
                <a:rect l="0" t="0" r="0" b="0"/>
                <a:pathLst>
                  <a:path w="2666" h="1838">
                    <a:moveTo>
                      <a:pt x="0" y="919"/>
                    </a:moveTo>
                    <a:cubicBezTo>
                      <a:pt x="0" y="411"/>
                      <a:pt x="596" y="0"/>
                      <a:pt x="1333" y="0"/>
                    </a:cubicBezTo>
                    <a:cubicBezTo>
                      <a:pt x="2069" y="0"/>
                      <a:pt x="2666" y="411"/>
                      <a:pt x="2666" y="919"/>
                    </a:cubicBezTo>
                    <a:cubicBezTo>
                      <a:pt x="2666" y="1426"/>
                      <a:pt x="2069" y="1838"/>
                      <a:pt x="1333" y="1838"/>
                    </a:cubicBezTo>
                    <a:cubicBezTo>
                      <a:pt x="596" y="1838"/>
                      <a:pt x="0" y="1426"/>
                      <a:pt x="0" y="919"/>
                    </a:cubicBezTo>
                  </a:path>
                </a:pathLst>
              </a:custGeom>
              <a:solidFill>
                <a:srgbClr val="5A8DA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2" name="path"/>
              <p:cNvSpPr/>
              <p:nvPr/>
            </p:nvSpPr>
            <p:spPr>
              <a:xfrm>
                <a:off x="0" y="0"/>
                <a:ext cx="1719072" cy="1193292"/>
              </a:xfrm>
              <a:custGeom>
                <a:avLst/>
                <a:gdLst/>
                <a:ahLst/>
                <a:cxnLst/>
                <a:rect l="0" t="0" r="0" b="0"/>
                <a:pathLst>
                  <a:path w="2707" h="1879">
                    <a:moveTo>
                      <a:pt x="20" y="939"/>
                    </a:moveTo>
                    <a:cubicBezTo>
                      <a:pt x="20" y="432"/>
                      <a:pt x="617" y="20"/>
                      <a:pt x="1353" y="20"/>
                    </a:cubicBezTo>
                    <a:cubicBezTo>
                      <a:pt x="2090" y="20"/>
                      <a:pt x="2686" y="432"/>
                      <a:pt x="2686" y="939"/>
                    </a:cubicBezTo>
                    <a:cubicBezTo>
                      <a:pt x="2686" y="1447"/>
                      <a:pt x="2090" y="1858"/>
                      <a:pt x="1353" y="1858"/>
                    </a:cubicBezTo>
                    <a:cubicBezTo>
                      <a:pt x="617" y="1858"/>
                      <a:pt x="20" y="1447"/>
                      <a:pt x="20" y="939"/>
                    </a:cubicBezTo>
                  </a:path>
                </a:pathLst>
              </a:custGeom>
              <a:noFill/>
              <a:ln w="25907" cap="flat">
                <a:solidFill>
                  <a:srgbClr val="406677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74" name="textbox 2174"/>
            <p:cNvSpPr/>
            <p:nvPr/>
          </p:nvSpPr>
          <p:spPr>
            <a:xfrm>
              <a:off x="-12700" y="-12700"/>
              <a:ext cx="1744979" cy="12592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543560" algn="l" rtl="0" eaLnBrk="0">
                <a:lnSpc>
                  <a:spcPct val="94000"/>
                </a:lnSpc>
                <a:spcBef>
                  <a:spcPts val="0"/>
                </a:spcBef>
              </a:pPr>
              <a:r>
                <a:rPr sz="1800" kern="0" spc="-3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等线" panose="02010600030101010101" charset="-122"/>
                </a:rPr>
                <a:t>子系统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427990" algn="l" rtl="0" eaLnBrk="0">
                <a:lnSpc>
                  <a:spcPct val="96000"/>
                </a:lnSpc>
                <a:spcBef>
                  <a:spcPts val="135"/>
                </a:spcBef>
              </a:pPr>
              <a:r>
                <a:rPr sz="1800" kern="0" spc="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" panose="020B0503020204020204" charset="-122"/>
                </a:rPr>
                <a:t>/</a:t>
              </a:r>
              <a:r>
                <a:rPr sz="1800" kern="0" spc="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等线" panose="02010600030101010101" charset="-122"/>
                </a:rPr>
                <a:t>模块</a:t>
              </a:r>
              <a:r>
                <a:rPr sz="1800" kern="0" spc="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" panose="020B0503020204020204" charset="-122"/>
                </a:rPr>
                <a:t>/</a:t>
              </a:r>
              <a:r>
                <a:rPr sz="1800" kern="0" spc="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等线" panose="02010600030101010101" charset="-122"/>
                </a:rPr>
                <a:t>接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800735" algn="l" rtl="0" eaLnBrk="0">
                <a:lnSpc>
                  <a:spcPct val="74000"/>
                </a:lnSpc>
                <a:spcBef>
                  <a:spcPts val="380"/>
                </a:spcBef>
              </a:pPr>
              <a:r>
                <a:rPr sz="1800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等线" panose="02010600030101010101" charset="-122"/>
                </a:rPr>
                <a:t>口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2176" name="table 2176"/>
          <p:cNvGraphicFramePr>
            <a:graphicFrameLocks noGrp="1"/>
          </p:cNvGraphicFramePr>
          <p:nvPr/>
        </p:nvGraphicFramePr>
        <p:xfrm>
          <a:off x="5209032" y="2610611"/>
          <a:ext cx="1628775" cy="816609"/>
        </p:xfrm>
        <a:graphic>
          <a:graphicData uri="http://schemas.openxmlformats.org/drawingml/2006/table">
            <a:tbl>
              <a:tblPr>
                <a:solidFill>
                  <a:srgbClr val="E7B900"/>
                </a:solidFill>
              </a:tblPr>
              <a:tblGrid>
                <a:gridCol w="1628775"/>
              </a:tblGrid>
              <a:tr h="778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6449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特性需求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78" name="table 2178"/>
          <p:cNvGraphicFramePr>
            <a:graphicFrameLocks noGrp="1"/>
          </p:cNvGraphicFramePr>
          <p:nvPr/>
        </p:nvGraphicFramePr>
        <p:xfrm>
          <a:off x="5209032" y="5239511"/>
          <a:ext cx="1628775" cy="816610"/>
        </p:xfrm>
        <a:graphic>
          <a:graphicData uri="http://schemas.openxmlformats.org/drawingml/2006/table">
            <a:tbl>
              <a:tblPr>
                <a:solidFill>
                  <a:srgbClr val="E7B900"/>
                </a:solidFill>
              </a:tblPr>
              <a:tblGrid>
                <a:gridCol w="1628775"/>
              </a:tblGrid>
              <a:tr h="7785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63855" algn="l" rtl="0" eaLnBrk="0">
                        <a:lnSpc>
                          <a:spcPct val="94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分配需求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80" name="table 2180"/>
          <p:cNvGraphicFramePr>
            <a:graphicFrameLocks noGrp="1"/>
          </p:cNvGraphicFramePr>
          <p:nvPr/>
        </p:nvGraphicFramePr>
        <p:xfrm>
          <a:off x="5209032" y="3922776"/>
          <a:ext cx="1628775" cy="816610"/>
        </p:xfrm>
        <a:graphic>
          <a:graphicData uri="http://schemas.openxmlformats.org/drawingml/2006/table">
            <a:tbl>
              <a:tblPr>
                <a:solidFill>
                  <a:srgbClr val="E7B900"/>
                </a:solidFill>
              </a:tblPr>
              <a:tblGrid>
                <a:gridCol w="1628775"/>
              </a:tblGrid>
              <a:tr h="7785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75920" algn="l" rtl="0" eaLnBrk="0">
                        <a:lnSpc>
                          <a:spcPct val="94000"/>
                        </a:lnSpc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系统需求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900"/>
                    </a:solidFill>
                  </a:tcPr>
                </a:tc>
              </a:tr>
            </a:tbl>
          </a:graphicData>
        </a:graphic>
      </p:graphicFrame>
      <p:pic>
        <p:nvPicPr>
          <p:cNvPr id="2182" name="picture 21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58767" y="1389553"/>
            <a:ext cx="1546448" cy="856028"/>
          </a:xfrm>
          <a:prstGeom prst="rect">
            <a:avLst/>
          </a:prstGeom>
        </p:spPr>
      </p:pic>
      <p:graphicFrame>
        <p:nvGraphicFramePr>
          <p:cNvPr id="2184" name="table 2184"/>
          <p:cNvGraphicFramePr>
            <a:graphicFrameLocks noGrp="1"/>
          </p:cNvGraphicFramePr>
          <p:nvPr/>
        </p:nvGraphicFramePr>
        <p:xfrm>
          <a:off x="10965180" y="2001011"/>
          <a:ext cx="680719" cy="1866900"/>
        </p:xfrm>
        <a:graphic>
          <a:graphicData uri="http://schemas.openxmlformats.org/drawingml/2006/table">
            <a:tbl>
              <a:tblPr>
                <a:solidFill>
                  <a:srgbClr val="BCFFBC"/>
                </a:solidFill>
              </a:tblPr>
              <a:tblGrid>
                <a:gridCol w="680719"/>
              </a:tblGrid>
              <a:tr h="18573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r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ln w="436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需求跟踪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2230" indent="88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需求变更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控制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BC"/>
                    </a:solidFill>
                  </a:tcPr>
                </a:tc>
              </a:tr>
            </a:tbl>
          </a:graphicData>
        </a:graphic>
      </p:graphicFrame>
      <p:pic>
        <p:nvPicPr>
          <p:cNvPr id="2186" name="picture 21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76088" y="1374647"/>
            <a:ext cx="1511807" cy="833628"/>
          </a:xfrm>
          <a:prstGeom prst="rect">
            <a:avLst/>
          </a:prstGeom>
        </p:spPr>
      </p:pic>
      <p:sp>
        <p:nvSpPr>
          <p:cNvPr id="2188" name="textbox 2188"/>
          <p:cNvSpPr/>
          <p:nvPr/>
        </p:nvSpPr>
        <p:spPr>
          <a:xfrm>
            <a:off x="7374635" y="1609953"/>
            <a:ext cx="1311910" cy="908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6350" algn="l" rtl="0" eaLnBrk="0">
              <a:lnSpc>
                <a:spcPct val="64000"/>
              </a:lnSpc>
              <a:spcBef>
                <a:spcPts val="0"/>
              </a:spcBef>
            </a:pP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→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需求流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—→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设计流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36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→ 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约束流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190" name="picture 21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962942" y="2188971"/>
            <a:ext cx="133467" cy="457835"/>
          </a:xfrm>
          <a:prstGeom prst="rect">
            <a:avLst/>
          </a:prstGeom>
        </p:spPr>
      </p:pic>
      <p:pic>
        <p:nvPicPr>
          <p:cNvPr id="2192" name="picture 219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207451" y="2190974"/>
            <a:ext cx="1832349" cy="488307"/>
          </a:xfrm>
          <a:prstGeom prst="rect">
            <a:avLst/>
          </a:prstGeom>
        </p:spPr>
      </p:pic>
      <p:pic>
        <p:nvPicPr>
          <p:cNvPr id="2194" name="picture 21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200906" y="2176652"/>
            <a:ext cx="1834133" cy="472947"/>
          </a:xfrm>
          <a:prstGeom prst="rect">
            <a:avLst/>
          </a:prstGeom>
        </p:spPr>
      </p:pic>
      <p:graphicFrame>
        <p:nvGraphicFramePr>
          <p:cNvPr id="2196" name="table 2196"/>
          <p:cNvGraphicFramePr>
            <a:graphicFrameLocks noGrp="1"/>
          </p:cNvGraphicFramePr>
          <p:nvPr/>
        </p:nvGraphicFramePr>
        <p:xfrm>
          <a:off x="9927335" y="1394459"/>
          <a:ext cx="1718944" cy="449579"/>
        </p:xfrm>
        <a:graphic>
          <a:graphicData uri="http://schemas.openxmlformats.org/drawingml/2006/table">
            <a:tbl>
              <a:tblPr>
                <a:solidFill>
                  <a:srgbClr val="BCFFBC"/>
                </a:solidFill>
              </a:tblPr>
              <a:tblGrid>
                <a:gridCol w="1718944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2928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实现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BC"/>
                    </a:solidFill>
                  </a:tcPr>
                </a:tc>
              </a:tr>
            </a:tbl>
          </a:graphicData>
        </a:graphic>
      </p:graphicFrame>
      <p:sp>
        <p:nvSpPr>
          <p:cNvPr id="2198" name="textbox 2198"/>
          <p:cNvSpPr/>
          <p:nvPr/>
        </p:nvSpPr>
        <p:spPr>
          <a:xfrm>
            <a:off x="5682335" y="1394714"/>
            <a:ext cx="705484" cy="8337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产品的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5875" algn="l" rtl="0" eaLnBrk="0">
              <a:lnSpc>
                <a:spcPct val="95000"/>
              </a:lnSpc>
              <a:spcBef>
                <a:spcPts val="115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初始需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55270" algn="l" rtl="0" eaLnBrk="0">
              <a:lnSpc>
                <a:spcPct val="94000"/>
              </a:lnSpc>
              <a:spcBef>
                <a:spcPts val="13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200" name="textbox 2200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04" name="textbox 2204"/>
          <p:cNvSpPr/>
          <p:nvPr/>
        </p:nvSpPr>
        <p:spPr>
          <a:xfrm>
            <a:off x="1241247" y="1548638"/>
            <a:ext cx="700405" cy="5689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36220" indent="-223520" algn="l" rtl="0" eaLnBrk="0">
              <a:lnSpc>
                <a:spcPct val="99000"/>
              </a:lnSpc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客户问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题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206" name="picture 22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291012" y="1733041"/>
            <a:ext cx="1005014" cy="151032"/>
          </a:xfrm>
          <a:prstGeom prst="rect">
            <a:avLst/>
          </a:prstGeom>
        </p:spPr>
      </p:pic>
      <p:pic>
        <p:nvPicPr>
          <p:cNvPr id="2208" name="picture 220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449317" y="2965450"/>
            <a:ext cx="784985" cy="154177"/>
          </a:xfrm>
          <a:prstGeom prst="rect">
            <a:avLst/>
          </a:prstGeom>
        </p:spPr>
      </p:pic>
      <p:pic>
        <p:nvPicPr>
          <p:cNvPr id="2210" name="picture 22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4449318" y="5590717"/>
            <a:ext cx="784984" cy="150251"/>
          </a:xfrm>
          <a:prstGeom prst="rect">
            <a:avLst/>
          </a:prstGeom>
        </p:spPr>
      </p:pic>
      <p:pic>
        <p:nvPicPr>
          <p:cNvPr id="2212" name="picture 22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449318" y="4270375"/>
            <a:ext cx="784984" cy="149286"/>
          </a:xfrm>
          <a:prstGeom prst="rect">
            <a:avLst/>
          </a:prstGeom>
        </p:spPr>
      </p:pic>
      <p:pic>
        <p:nvPicPr>
          <p:cNvPr id="2214" name="picture 22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5962942" y="4720590"/>
            <a:ext cx="133467" cy="555701"/>
          </a:xfrm>
          <a:prstGeom prst="rect">
            <a:avLst/>
          </a:prstGeom>
        </p:spPr>
      </p:pic>
      <p:pic>
        <p:nvPicPr>
          <p:cNvPr id="2216" name="picture 22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5962942" y="3408426"/>
            <a:ext cx="133467" cy="549427"/>
          </a:xfrm>
          <a:prstGeom prst="rect">
            <a:avLst/>
          </a:prstGeom>
        </p:spPr>
      </p:pic>
      <p:pic>
        <p:nvPicPr>
          <p:cNvPr id="2218" name="picture 22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3541307" y="4915661"/>
            <a:ext cx="121333" cy="172133"/>
          </a:xfrm>
          <a:prstGeom prst="rect">
            <a:avLst/>
          </a:prstGeom>
        </p:spPr>
      </p:pic>
      <p:pic>
        <p:nvPicPr>
          <p:cNvPr id="2220" name="picture 22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541307" y="3611117"/>
            <a:ext cx="133467" cy="15175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" name="picture 2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64821" y="5241035"/>
            <a:ext cx="6004281" cy="73151"/>
          </a:xfrm>
          <a:prstGeom prst="rect">
            <a:avLst/>
          </a:prstGeom>
        </p:spPr>
      </p:pic>
      <p:pic>
        <p:nvPicPr>
          <p:cNvPr id="2224" name="picture 2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9549" y="5005227"/>
            <a:ext cx="7373306" cy="1248615"/>
          </a:xfrm>
          <a:prstGeom prst="rect">
            <a:avLst/>
          </a:prstGeom>
        </p:spPr>
      </p:pic>
      <p:pic>
        <p:nvPicPr>
          <p:cNvPr id="2226" name="picture 2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38181" y="2342778"/>
            <a:ext cx="3046513" cy="1421853"/>
          </a:xfrm>
          <a:prstGeom prst="rect">
            <a:avLst/>
          </a:prstGeom>
        </p:spPr>
      </p:pic>
      <p:sp>
        <p:nvSpPr>
          <p:cNvPr id="2228" name="path"/>
          <p:cNvSpPr/>
          <p:nvPr/>
        </p:nvSpPr>
        <p:spPr>
          <a:xfrm>
            <a:off x="1485900" y="1290828"/>
            <a:ext cx="1421892" cy="509015"/>
          </a:xfrm>
          <a:custGeom>
            <a:avLst/>
            <a:gdLst/>
            <a:ahLst/>
            <a:cxnLst/>
            <a:rect l="0" t="0" r="0" b="0"/>
            <a:pathLst>
              <a:path w="2239" h="801">
                <a:moveTo>
                  <a:pt x="20" y="781"/>
                </a:moveTo>
                <a:lnTo>
                  <a:pt x="2218" y="781"/>
                </a:lnTo>
                <a:lnTo>
                  <a:pt x="2218" y="20"/>
                </a:lnTo>
                <a:lnTo>
                  <a:pt x="20" y="20"/>
                </a:lnTo>
                <a:lnTo>
                  <a:pt x="20" y="781"/>
                </a:lnTo>
                <a:close/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230" name="table 2230"/>
          <p:cNvGraphicFramePr>
            <a:graphicFrameLocks noGrp="1"/>
          </p:cNvGraphicFramePr>
          <p:nvPr/>
        </p:nvGraphicFramePr>
        <p:xfrm>
          <a:off x="1638300" y="1443228"/>
          <a:ext cx="1421764" cy="508634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421764"/>
              </a:tblGrid>
              <a:tr h="4832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42" name="group 442"/>
          <p:cNvGrpSpPr/>
          <p:nvPr/>
        </p:nvGrpSpPr>
        <p:grpSpPr>
          <a:xfrm rot="21600000">
            <a:off x="1790700" y="1595628"/>
            <a:ext cx="1408938" cy="496061"/>
            <a:chOff x="0" y="0"/>
            <a:chExt cx="1408938" cy="496061"/>
          </a:xfrm>
        </p:grpSpPr>
        <p:sp>
          <p:nvSpPr>
            <p:cNvPr id="2232" name="path"/>
            <p:cNvSpPr/>
            <p:nvPr/>
          </p:nvSpPr>
          <p:spPr>
            <a:xfrm>
              <a:off x="12954" y="12953"/>
              <a:ext cx="1395983" cy="483108"/>
            </a:xfrm>
            <a:custGeom>
              <a:avLst/>
              <a:gdLst/>
              <a:ahLst/>
              <a:cxnLst/>
              <a:rect l="0" t="0" r="0" b="0"/>
              <a:pathLst>
                <a:path w="2198" h="760">
                  <a:moveTo>
                    <a:pt x="0" y="760"/>
                  </a:moveTo>
                  <a:lnTo>
                    <a:pt x="2198" y="760"/>
                  </a:lnTo>
                  <a:lnTo>
                    <a:pt x="2198" y="0"/>
                  </a:lnTo>
                  <a:lnTo>
                    <a:pt x="0" y="0"/>
                  </a:lnTo>
                  <a:lnTo>
                    <a:pt x="0" y="76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34" name="path"/>
            <p:cNvSpPr/>
            <p:nvPr/>
          </p:nvSpPr>
          <p:spPr>
            <a:xfrm>
              <a:off x="0" y="0"/>
              <a:ext cx="1408938" cy="496061"/>
            </a:xfrm>
            <a:custGeom>
              <a:avLst/>
              <a:gdLst/>
              <a:ahLst/>
              <a:cxnLst/>
              <a:rect l="0" t="0" r="0" b="0"/>
              <a:pathLst>
                <a:path w="2218" h="781">
                  <a:moveTo>
                    <a:pt x="2218" y="20"/>
                  </a:moveTo>
                  <a:lnTo>
                    <a:pt x="20" y="20"/>
                  </a:lnTo>
                  <a:lnTo>
                    <a:pt x="20" y="781"/>
                  </a:lnTo>
                </a:path>
              </a:pathLst>
            </a:custGeom>
            <a:noFill/>
            <a:ln w="25907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36" name="path"/>
          <p:cNvSpPr/>
          <p:nvPr/>
        </p:nvSpPr>
        <p:spPr>
          <a:xfrm>
            <a:off x="1803654" y="1608582"/>
            <a:ext cx="1408938" cy="496061"/>
          </a:xfrm>
          <a:custGeom>
            <a:avLst/>
            <a:gdLst/>
            <a:ahLst/>
            <a:cxnLst/>
            <a:rect l="0" t="0" r="0" b="0"/>
            <a:pathLst>
              <a:path w="2218" h="781">
                <a:moveTo>
                  <a:pt x="0" y="760"/>
                </a:moveTo>
                <a:lnTo>
                  <a:pt x="2198" y="760"/>
                </a:lnTo>
                <a:lnTo>
                  <a:pt x="2198" y="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238" name="table 2238"/>
          <p:cNvGraphicFramePr>
            <a:graphicFrameLocks noGrp="1"/>
          </p:cNvGraphicFramePr>
          <p:nvPr/>
        </p:nvGraphicFramePr>
        <p:xfrm>
          <a:off x="1943100" y="1748028"/>
          <a:ext cx="1421765" cy="508634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421765"/>
              </a:tblGrid>
              <a:tr h="4832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8356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8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RR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240" name="picture 22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59732" y="1224127"/>
            <a:ext cx="3313493" cy="1128267"/>
          </a:xfrm>
          <a:prstGeom prst="rect">
            <a:avLst/>
          </a:prstGeom>
        </p:spPr>
      </p:pic>
      <p:graphicFrame>
        <p:nvGraphicFramePr>
          <p:cNvPr id="2242" name="table 2242"/>
          <p:cNvGraphicFramePr>
            <a:graphicFrameLocks noGrp="1"/>
          </p:cNvGraphicFramePr>
          <p:nvPr/>
        </p:nvGraphicFramePr>
        <p:xfrm>
          <a:off x="9951720" y="1994915"/>
          <a:ext cx="950594" cy="3662045"/>
        </p:xfrm>
        <a:graphic>
          <a:graphicData uri="http://schemas.openxmlformats.org/drawingml/2006/table">
            <a:tbl>
              <a:tblPr>
                <a:solidFill>
                  <a:srgbClr val="BCFFBC"/>
                </a:solidFill>
              </a:tblPr>
              <a:tblGrid>
                <a:gridCol w="950594"/>
              </a:tblGrid>
              <a:tr h="3652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23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需求纳入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3040" indent="-86995" algn="l" rtl="0" eaLnBrk="0">
                        <a:lnSpc>
                          <a:spcPct val="97000"/>
                        </a:lnSpc>
                        <a:spcBef>
                          <a:spcPts val="8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业务计划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/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路标规划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4310" indent="-88265" algn="l" rtl="0" eaLnBrk="0">
                        <a:lnSpc>
                          <a:spcPct val="97000"/>
                        </a:lnSpc>
                        <a:spcBef>
                          <a:spcPts val="12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产品开发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项目任务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书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4310" indent="-88265" algn="l" rtl="0" eaLnBrk="0">
                        <a:lnSpc>
                          <a:spcPct val="98000"/>
                        </a:lnSpc>
                        <a:spcBef>
                          <a:spcPts val="12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产品开发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项目组的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需求说明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书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6680" algn="l" rtl="0" eaLnBrk="0">
                        <a:lnSpc>
                          <a:spcPct val="95000"/>
                        </a:lnSpc>
                        <a:spcBef>
                          <a:spcPts val="36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开发需求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新方案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99000"/>
                        </a:lnSpc>
                        <a:spcBef>
                          <a:spcPts val="2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新产品/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新版本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2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变更正在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开发的产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品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BC"/>
                    </a:solidFill>
                  </a:tcPr>
                </a:tc>
              </a:tr>
            </a:tbl>
          </a:graphicData>
        </a:graphic>
      </p:graphicFrame>
      <p:sp>
        <p:nvSpPr>
          <p:cNvPr id="2244" name="textbox 2244"/>
          <p:cNvSpPr/>
          <p:nvPr/>
        </p:nvSpPr>
        <p:spPr>
          <a:xfrm>
            <a:off x="4892319" y="1468826"/>
            <a:ext cx="3827779" cy="9131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-635" algn="l" rtl="0" eaLnBrk="0">
              <a:lnSpc>
                <a:spcPct val="97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分配需求，可以按领域进行，也可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以按子系统进行分配，需要根据组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织分析的效率进行选择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246" name="textbox 2246"/>
          <p:cNvSpPr/>
          <p:nvPr/>
        </p:nvSpPr>
        <p:spPr>
          <a:xfrm>
            <a:off x="104140" y="231140"/>
            <a:ext cx="6512560" cy="559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需求的分解与实现的关系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248" name="picture 22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214277" y="1399035"/>
            <a:ext cx="569803" cy="4462184"/>
          </a:xfrm>
          <a:prstGeom prst="rect">
            <a:avLst/>
          </a:prstGeom>
        </p:spPr>
      </p:pic>
      <p:graphicFrame>
        <p:nvGraphicFramePr>
          <p:cNvPr id="2250" name="table 2250"/>
          <p:cNvGraphicFramePr>
            <a:graphicFrameLocks noGrp="1"/>
          </p:cNvGraphicFramePr>
          <p:nvPr/>
        </p:nvGraphicFramePr>
        <p:xfrm>
          <a:off x="3810000" y="3512820"/>
          <a:ext cx="1421765" cy="508635"/>
        </p:xfrm>
        <a:graphic>
          <a:graphicData uri="http://schemas.openxmlformats.org/drawingml/2006/table">
            <a:tbl>
              <a:tblPr/>
              <a:tblGrid>
                <a:gridCol w="1421765"/>
              </a:tblGrid>
              <a:tr h="4832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62915" algn="l" rtl="0" eaLnBrk="0">
                        <a:lnSpc>
                          <a:spcPct val="84000"/>
                        </a:lnSpc>
                      </a:pP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SF11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52" name="table 2252"/>
          <p:cNvGraphicFramePr>
            <a:graphicFrameLocks noGrp="1"/>
          </p:cNvGraphicFramePr>
          <p:nvPr/>
        </p:nvGraphicFramePr>
        <p:xfrm>
          <a:off x="3810000" y="4593335"/>
          <a:ext cx="1421765" cy="507364"/>
        </p:xfrm>
        <a:graphic>
          <a:graphicData uri="http://schemas.openxmlformats.org/drawingml/2006/table">
            <a:tbl>
              <a:tblPr/>
              <a:tblGrid>
                <a:gridCol w="1421765"/>
              </a:tblGrid>
              <a:tr h="4819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22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SR111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4" name="picture 22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460278" y="4008882"/>
            <a:ext cx="3439916" cy="613052"/>
          </a:xfrm>
          <a:prstGeom prst="rect">
            <a:avLst/>
          </a:prstGeom>
        </p:spPr>
      </p:pic>
      <p:graphicFrame>
        <p:nvGraphicFramePr>
          <p:cNvPr id="2256" name="table 2256"/>
          <p:cNvGraphicFramePr>
            <a:graphicFrameLocks noGrp="1"/>
          </p:cNvGraphicFramePr>
          <p:nvPr/>
        </p:nvGraphicFramePr>
        <p:xfrm>
          <a:off x="10965180" y="2001011"/>
          <a:ext cx="680719" cy="1866900"/>
        </p:xfrm>
        <a:graphic>
          <a:graphicData uri="http://schemas.openxmlformats.org/drawingml/2006/table">
            <a:tbl>
              <a:tblPr>
                <a:solidFill>
                  <a:srgbClr val="BCFFBC"/>
                </a:solidFill>
              </a:tblPr>
              <a:tblGrid>
                <a:gridCol w="680719"/>
              </a:tblGrid>
              <a:tr h="18573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r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ln w="436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需求跟踪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2230" indent="88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需求变更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控制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58" name="table 2258"/>
          <p:cNvGraphicFramePr>
            <a:graphicFrameLocks noGrp="1"/>
          </p:cNvGraphicFramePr>
          <p:nvPr/>
        </p:nvGraphicFramePr>
        <p:xfrm>
          <a:off x="9927335" y="1394459"/>
          <a:ext cx="1718944" cy="449579"/>
        </p:xfrm>
        <a:graphic>
          <a:graphicData uri="http://schemas.openxmlformats.org/drawingml/2006/table">
            <a:tbl>
              <a:tblPr>
                <a:solidFill>
                  <a:srgbClr val="BCFFBC"/>
                </a:solidFill>
              </a:tblPr>
              <a:tblGrid>
                <a:gridCol w="1718944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2928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实现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60" name="table 2260"/>
          <p:cNvGraphicFramePr>
            <a:graphicFrameLocks noGrp="1"/>
          </p:cNvGraphicFramePr>
          <p:nvPr/>
        </p:nvGraphicFramePr>
        <p:xfrm>
          <a:off x="5460491" y="3512820"/>
          <a:ext cx="1423035" cy="508635"/>
        </p:xfrm>
        <a:graphic>
          <a:graphicData uri="http://schemas.openxmlformats.org/drawingml/2006/table">
            <a:tbl>
              <a:tblPr/>
              <a:tblGrid>
                <a:gridCol w="1423035"/>
              </a:tblGrid>
              <a:tr h="4832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63550" algn="l" rtl="0" eaLnBrk="0">
                        <a:lnSpc>
                          <a:spcPct val="84000"/>
                        </a:lnSpc>
                      </a:pP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SF12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62" name="path"/>
          <p:cNvSpPr/>
          <p:nvPr/>
        </p:nvSpPr>
        <p:spPr>
          <a:xfrm>
            <a:off x="1548384" y="2446020"/>
            <a:ext cx="1423416" cy="509015"/>
          </a:xfrm>
          <a:custGeom>
            <a:avLst/>
            <a:gdLst/>
            <a:ahLst/>
            <a:cxnLst/>
            <a:rect l="0" t="0" r="0" b="0"/>
            <a:pathLst>
              <a:path w="2241" h="801">
                <a:moveTo>
                  <a:pt x="20" y="781"/>
                </a:moveTo>
                <a:lnTo>
                  <a:pt x="2221" y="781"/>
                </a:lnTo>
                <a:lnTo>
                  <a:pt x="2221" y="20"/>
                </a:lnTo>
                <a:lnTo>
                  <a:pt x="20" y="20"/>
                </a:lnTo>
                <a:lnTo>
                  <a:pt x="20" y="781"/>
                </a:lnTo>
                <a:close/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264" name="table 2264"/>
          <p:cNvGraphicFramePr>
            <a:graphicFrameLocks noGrp="1"/>
          </p:cNvGraphicFramePr>
          <p:nvPr/>
        </p:nvGraphicFramePr>
        <p:xfrm>
          <a:off x="1700783" y="2598420"/>
          <a:ext cx="1423035" cy="508634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423035"/>
              </a:tblGrid>
              <a:tr h="4832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44" name="group 444"/>
          <p:cNvGrpSpPr/>
          <p:nvPr/>
        </p:nvGrpSpPr>
        <p:grpSpPr>
          <a:xfrm rot="21600000">
            <a:off x="1853183" y="2750820"/>
            <a:ext cx="1423415" cy="496061"/>
            <a:chOff x="0" y="0"/>
            <a:chExt cx="1423415" cy="496061"/>
          </a:xfrm>
        </p:grpSpPr>
        <p:sp>
          <p:nvSpPr>
            <p:cNvPr id="2266" name="path"/>
            <p:cNvSpPr/>
            <p:nvPr/>
          </p:nvSpPr>
          <p:spPr>
            <a:xfrm>
              <a:off x="12954" y="12953"/>
              <a:ext cx="1397507" cy="483108"/>
            </a:xfrm>
            <a:custGeom>
              <a:avLst/>
              <a:gdLst/>
              <a:ahLst/>
              <a:cxnLst/>
              <a:rect l="0" t="0" r="0" b="0"/>
              <a:pathLst>
                <a:path w="2200" h="760">
                  <a:moveTo>
                    <a:pt x="0" y="760"/>
                  </a:moveTo>
                  <a:lnTo>
                    <a:pt x="2200" y="760"/>
                  </a:lnTo>
                  <a:lnTo>
                    <a:pt x="2200" y="0"/>
                  </a:lnTo>
                  <a:lnTo>
                    <a:pt x="0" y="0"/>
                  </a:lnTo>
                  <a:lnTo>
                    <a:pt x="0" y="76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68" name="path"/>
            <p:cNvSpPr/>
            <p:nvPr/>
          </p:nvSpPr>
          <p:spPr>
            <a:xfrm>
              <a:off x="0" y="0"/>
              <a:ext cx="1423415" cy="496061"/>
            </a:xfrm>
            <a:custGeom>
              <a:avLst/>
              <a:gdLst/>
              <a:ahLst/>
              <a:cxnLst/>
              <a:rect l="0" t="0" r="0" b="0"/>
              <a:pathLst>
                <a:path w="2241" h="781">
                  <a:moveTo>
                    <a:pt x="2221" y="781"/>
                  </a:moveTo>
                  <a:lnTo>
                    <a:pt x="2221" y="20"/>
                  </a:lnTo>
                  <a:lnTo>
                    <a:pt x="20" y="20"/>
                  </a:lnTo>
                  <a:lnTo>
                    <a:pt x="20" y="781"/>
                  </a:lnTo>
                </a:path>
              </a:pathLst>
            </a:custGeom>
            <a:noFill/>
            <a:ln w="25907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70" name="rect"/>
          <p:cNvSpPr/>
          <p:nvPr/>
        </p:nvSpPr>
        <p:spPr>
          <a:xfrm>
            <a:off x="1866137" y="3233928"/>
            <a:ext cx="1397507" cy="2590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72" name="path"/>
          <p:cNvSpPr/>
          <p:nvPr/>
        </p:nvSpPr>
        <p:spPr>
          <a:xfrm>
            <a:off x="2018537" y="2916173"/>
            <a:ext cx="1397507" cy="483108"/>
          </a:xfrm>
          <a:custGeom>
            <a:avLst/>
            <a:gdLst/>
            <a:ahLst/>
            <a:cxnLst/>
            <a:rect l="0" t="0" r="0" b="0"/>
            <a:pathLst>
              <a:path w="2200" h="760">
                <a:moveTo>
                  <a:pt x="0" y="760"/>
                </a:moveTo>
                <a:lnTo>
                  <a:pt x="2200" y="760"/>
                </a:lnTo>
                <a:lnTo>
                  <a:pt x="2200" y="0"/>
                </a:lnTo>
                <a:lnTo>
                  <a:pt x="0" y="0"/>
                </a:lnTo>
                <a:lnTo>
                  <a:pt x="0" y="7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274" name="table 2274"/>
          <p:cNvGraphicFramePr>
            <a:graphicFrameLocks noGrp="1"/>
          </p:cNvGraphicFramePr>
          <p:nvPr/>
        </p:nvGraphicFramePr>
        <p:xfrm>
          <a:off x="2005583" y="2903220"/>
          <a:ext cx="1423034" cy="508634"/>
        </p:xfrm>
        <a:graphic>
          <a:graphicData uri="http://schemas.openxmlformats.org/drawingml/2006/table">
            <a:tbl>
              <a:tblPr/>
              <a:tblGrid>
                <a:gridCol w="1423034"/>
              </a:tblGrid>
              <a:tr h="4832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58800" algn="l" rtl="0" eaLnBrk="0">
                        <a:lnSpc>
                          <a:spcPct val="84000"/>
                        </a:lnSpc>
                      </a:pP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IR1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76" name="table 2276"/>
          <p:cNvGraphicFramePr>
            <a:graphicFrameLocks noGrp="1"/>
          </p:cNvGraphicFramePr>
          <p:nvPr/>
        </p:nvGraphicFramePr>
        <p:xfrm>
          <a:off x="7200900" y="3512820"/>
          <a:ext cx="1421765" cy="508635"/>
        </p:xfrm>
        <a:graphic>
          <a:graphicData uri="http://schemas.openxmlformats.org/drawingml/2006/table">
            <a:tbl>
              <a:tblPr/>
              <a:tblGrid>
                <a:gridCol w="1421765"/>
              </a:tblGrid>
              <a:tr h="4832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63550" algn="l" rtl="0" eaLnBrk="0">
                        <a:lnSpc>
                          <a:spcPct val="84000"/>
                        </a:lnSpc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SF13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78" name="table 2278"/>
          <p:cNvGraphicFramePr>
            <a:graphicFrameLocks noGrp="1"/>
          </p:cNvGraphicFramePr>
          <p:nvPr/>
        </p:nvGraphicFramePr>
        <p:xfrm>
          <a:off x="7200900" y="4593335"/>
          <a:ext cx="1421765" cy="507364"/>
        </p:xfrm>
        <a:graphic>
          <a:graphicData uri="http://schemas.openxmlformats.org/drawingml/2006/table">
            <a:tbl>
              <a:tblPr/>
              <a:tblGrid>
                <a:gridCol w="1421765"/>
              </a:tblGrid>
              <a:tr h="4819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290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SR113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80" name="table 2280"/>
          <p:cNvGraphicFramePr>
            <a:graphicFrameLocks noGrp="1"/>
          </p:cNvGraphicFramePr>
          <p:nvPr/>
        </p:nvGraphicFramePr>
        <p:xfrm>
          <a:off x="5486400" y="4593335"/>
          <a:ext cx="1421765" cy="507364"/>
        </p:xfrm>
        <a:graphic>
          <a:graphicData uri="http://schemas.openxmlformats.org/drawingml/2006/table">
            <a:tbl>
              <a:tblPr/>
              <a:tblGrid>
                <a:gridCol w="1421765"/>
              </a:tblGrid>
              <a:tr h="4819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290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SR112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82" name="table 2282"/>
          <p:cNvGraphicFramePr>
            <a:graphicFrameLocks noGrp="1"/>
          </p:cNvGraphicFramePr>
          <p:nvPr/>
        </p:nvGraphicFramePr>
        <p:xfrm>
          <a:off x="6768083" y="5393435"/>
          <a:ext cx="965834" cy="507364"/>
        </p:xfrm>
        <a:graphic>
          <a:graphicData uri="http://schemas.openxmlformats.org/drawingml/2006/table">
            <a:tbl>
              <a:tblPr/>
              <a:tblGrid>
                <a:gridCol w="965834"/>
              </a:tblGrid>
              <a:tr h="4819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6365" algn="l" rtl="0" eaLnBrk="0">
                        <a:lnSpc>
                          <a:spcPct val="85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S-AR113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84" name="table 2284"/>
          <p:cNvGraphicFramePr>
            <a:graphicFrameLocks noGrp="1"/>
          </p:cNvGraphicFramePr>
          <p:nvPr/>
        </p:nvGraphicFramePr>
        <p:xfrm>
          <a:off x="1967483" y="5393435"/>
          <a:ext cx="965835" cy="507364"/>
        </p:xfrm>
        <a:graphic>
          <a:graphicData uri="http://schemas.openxmlformats.org/drawingml/2006/table">
            <a:tbl>
              <a:tblPr/>
              <a:tblGrid>
                <a:gridCol w="965835"/>
              </a:tblGrid>
              <a:tr h="4819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179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H-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5740" algn="l" rtl="0" eaLnBrk="0">
                        <a:lnSpc>
                          <a:spcPct val="85000"/>
                        </a:lnSpc>
                        <a:spcBef>
                          <a:spcPts val="25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AR112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86" name="table 2286"/>
          <p:cNvGraphicFramePr>
            <a:graphicFrameLocks noGrp="1"/>
          </p:cNvGraphicFramePr>
          <p:nvPr/>
        </p:nvGraphicFramePr>
        <p:xfrm>
          <a:off x="5650991" y="5393435"/>
          <a:ext cx="965835" cy="507364"/>
        </p:xfrm>
        <a:graphic>
          <a:graphicData uri="http://schemas.openxmlformats.org/drawingml/2006/table">
            <a:tbl>
              <a:tblPr/>
              <a:tblGrid>
                <a:gridCol w="965835"/>
              </a:tblGrid>
              <a:tr h="4819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5095" algn="l" rtl="0" eaLnBrk="0">
                        <a:lnSpc>
                          <a:spcPct val="85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S-AR112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88" name="table 2288"/>
          <p:cNvGraphicFramePr>
            <a:graphicFrameLocks noGrp="1"/>
          </p:cNvGraphicFramePr>
          <p:nvPr/>
        </p:nvGraphicFramePr>
        <p:xfrm>
          <a:off x="4482084" y="5393435"/>
          <a:ext cx="965834" cy="507364"/>
        </p:xfrm>
        <a:graphic>
          <a:graphicData uri="http://schemas.openxmlformats.org/drawingml/2006/table">
            <a:tbl>
              <a:tblPr/>
              <a:tblGrid>
                <a:gridCol w="965834"/>
              </a:tblGrid>
              <a:tr h="4819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5730" algn="l" rtl="0" eaLnBrk="0">
                        <a:lnSpc>
                          <a:spcPct val="85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S-AR111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90" name="table 2290"/>
          <p:cNvGraphicFramePr>
            <a:graphicFrameLocks noGrp="1"/>
          </p:cNvGraphicFramePr>
          <p:nvPr/>
        </p:nvGraphicFramePr>
        <p:xfrm>
          <a:off x="800099" y="5393435"/>
          <a:ext cx="964564" cy="507364"/>
        </p:xfrm>
        <a:graphic>
          <a:graphicData uri="http://schemas.openxmlformats.org/drawingml/2006/table">
            <a:tbl>
              <a:tblPr/>
              <a:tblGrid>
                <a:gridCol w="964564"/>
              </a:tblGrid>
              <a:tr h="4819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116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H-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5105" algn="l" rtl="0" eaLnBrk="0">
                        <a:lnSpc>
                          <a:spcPct val="85000"/>
                        </a:lnSpc>
                        <a:spcBef>
                          <a:spcPts val="25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AR111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92" name="table 2292"/>
          <p:cNvGraphicFramePr>
            <a:graphicFrameLocks noGrp="1"/>
          </p:cNvGraphicFramePr>
          <p:nvPr/>
        </p:nvGraphicFramePr>
        <p:xfrm>
          <a:off x="3086100" y="5393435"/>
          <a:ext cx="964565" cy="507364"/>
        </p:xfrm>
        <a:graphic>
          <a:graphicData uri="http://schemas.openxmlformats.org/drawingml/2006/table">
            <a:tbl>
              <a:tblPr/>
              <a:tblGrid>
                <a:gridCol w="964565"/>
              </a:tblGrid>
              <a:tr h="4819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116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H-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5105" algn="l" rtl="0" eaLnBrk="0">
                        <a:lnSpc>
                          <a:spcPct val="85000"/>
                        </a:lnSpc>
                        <a:spcBef>
                          <a:spcPts val="25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AR113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94" name="textbox 229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298" name="picture 22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410586" y="3136392"/>
            <a:ext cx="4506254" cy="73456"/>
          </a:xfrm>
          <a:prstGeom prst="rect">
            <a:avLst/>
          </a:prstGeom>
        </p:spPr>
      </p:pic>
      <p:sp>
        <p:nvSpPr>
          <p:cNvPr id="2300" name="textbox 2300"/>
          <p:cNvSpPr/>
          <p:nvPr/>
        </p:nvSpPr>
        <p:spPr>
          <a:xfrm>
            <a:off x="3335045" y="6127724"/>
            <a:ext cx="1388110" cy="285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硬件分配需求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302" name="textbox 2302"/>
          <p:cNvSpPr/>
          <p:nvPr/>
        </p:nvSpPr>
        <p:spPr>
          <a:xfrm>
            <a:off x="7072097" y="6064326"/>
            <a:ext cx="1385569" cy="285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软件分配需求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304" name="picture 23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460278" y="3144774"/>
            <a:ext cx="133467" cy="397941"/>
          </a:xfrm>
          <a:prstGeom prst="rect">
            <a:avLst/>
          </a:prstGeom>
        </p:spPr>
      </p:pic>
      <p:pic>
        <p:nvPicPr>
          <p:cNvPr id="2306" name="picture 230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839456" y="3158236"/>
            <a:ext cx="134111" cy="385527"/>
          </a:xfrm>
          <a:prstGeom prst="rect">
            <a:avLst/>
          </a:prstGeom>
        </p:spPr>
      </p:pic>
      <p:pic>
        <p:nvPicPr>
          <p:cNvPr id="2308" name="picture 230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110770" y="3164586"/>
            <a:ext cx="133467" cy="377799"/>
          </a:xfrm>
          <a:prstGeom prst="rect">
            <a:avLst/>
          </a:prstGeom>
        </p:spPr>
      </p:pic>
      <p:pic>
        <p:nvPicPr>
          <p:cNvPr id="2310" name="picture 23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136678" y="4269232"/>
            <a:ext cx="133467" cy="364472"/>
          </a:xfrm>
          <a:prstGeom prst="rect">
            <a:avLst/>
          </a:prstGeom>
        </p:spPr>
      </p:pic>
      <p:pic>
        <p:nvPicPr>
          <p:cNvPr id="2312" name="picture 23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7836347" y="4281423"/>
            <a:ext cx="138806" cy="339670"/>
          </a:xfrm>
          <a:prstGeom prst="rect">
            <a:avLst/>
          </a:prstGeom>
        </p:spPr>
      </p:pic>
      <p:pic>
        <p:nvPicPr>
          <p:cNvPr id="2314" name="picture 23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2428845" y="5233796"/>
            <a:ext cx="133467" cy="209311"/>
          </a:xfrm>
          <a:prstGeom prst="rect">
            <a:avLst/>
          </a:prstGeom>
        </p:spPr>
      </p:pic>
      <p:pic>
        <p:nvPicPr>
          <p:cNvPr id="2316" name="picture 23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6060537" y="5247385"/>
            <a:ext cx="133467" cy="176162"/>
          </a:xfrm>
          <a:prstGeom prst="rect">
            <a:avLst/>
          </a:prstGeom>
        </p:spPr>
      </p:pic>
      <p:pic>
        <p:nvPicPr>
          <p:cNvPr id="2318" name="picture 23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210055" y="5252973"/>
            <a:ext cx="134111" cy="172466"/>
          </a:xfrm>
          <a:prstGeom prst="rect">
            <a:avLst/>
          </a:prstGeom>
        </p:spPr>
      </p:pic>
      <p:pic>
        <p:nvPicPr>
          <p:cNvPr id="2320" name="picture 23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507778" y="5253990"/>
            <a:ext cx="121333" cy="172133"/>
          </a:xfrm>
          <a:prstGeom prst="rect">
            <a:avLst/>
          </a:prstGeom>
        </p:spPr>
      </p:pic>
      <p:pic>
        <p:nvPicPr>
          <p:cNvPr id="2322" name="picture 23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905287" y="5253990"/>
            <a:ext cx="121333" cy="172133"/>
          </a:xfrm>
          <a:prstGeom prst="rect">
            <a:avLst/>
          </a:prstGeom>
        </p:spPr>
      </p:pic>
      <p:pic>
        <p:nvPicPr>
          <p:cNvPr id="2324" name="picture 23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7191286" y="5253990"/>
            <a:ext cx="121333" cy="17213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rect"/>
          <p:cNvSpPr/>
          <p:nvPr/>
        </p:nvSpPr>
        <p:spPr>
          <a:xfrm>
            <a:off x="3892295" y="4512564"/>
            <a:ext cx="1511808" cy="359663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28" name="textbox 2328"/>
          <p:cNvSpPr/>
          <p:nvPr/>
        </p:nvSpPr>
        <p:spPr>
          <a:xfrm>
            <a:off x="2255096" y="4423664"/>
            <a:ext cx="3238500" cy="4616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</a:pPr>
            <a:endParaRPr lang="en-US" altLang="en-US" sz="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01600" algn="l" rtl="0" eaLnBrk="0">
              <a:lnSpc>
                <a:spcPct val="84000"/>
              </a:lnSpc>
            </a:pPr>
            <a:r>
              <a:rPr sz="1400" kern="0" spc="-13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（</a:t>
            </a:r>
            <a:r>
              <a:rPr sz="14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需求细化</a:t>
            </a:r>
            <a:r>
              <a:rPr sz="1400" kern="0" spc="-13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）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    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330" name="path"/>
          <p:cNvSpPr/>
          <p:nvPr/>
        </p:nvSpPr>
        <p:spPr>
          <a:xfrm>
            <a:off x="3885522" y="4436364"/>
            <a:ext cx="1592579" cy="435864"/>
          </a:xfrm>
          <a:custGeom>
            <a:avLst/>
            <a:gdLst/>
            <a:ahLst/>
            <a:cxnLst/>
            <a:rect l="0" t="0" r="0" b="0"/>
            <a:pathLst>
              <a:path w="2507" h="686">
                <a:moveTo>
                  <a:pt x="2500" y="573"/>
                </a:moveTo>
                <a:lnTo>
                  <a:pt x="2500" y="7"/>
                </a:lnTo>
                <a:lnTo>
                  <a:pt x="120" y="7"/>
                </a:lnTo>
                <a:lnTo>
                  <a:pt x="120" y="573"/>
                </a:lnTo>
                <a:moveTo>
                  <a:pt x="2387" y="686"/>
                </a:moveTo>
                <a:lnTo>
                  <a:pt x="2387" y="120"/>
                </a:lnTo>
                <a:lnTo>
                  <a:pt x="7" y="120"/>
                </a:lnTo>
                <a:lnTo>
                  <a:pt x="7" y="686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32" name="rect"/>
          <p:cNvSpPr/>
          <p:nvPr/>
        </p:nvSpPr>
        <p:spPr>
          <a:xfrm>
            <a:off x="7348727" y="4872228"/>
            <a:ext cx="2016252" cy="6477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46" name="group 446"/>
          <p:cNvGrpSpPr/>
          <p:nvPr/>
        </p:nvGrpSpPr>
        <p:grpSpPr>
          <a:xfrm rot="21600000">
            <a:off x="3599688" y="5588508"/>
            <a:ext cx="1880615" cy="367283"/>
            <a:chOff x="0" y="0"/>
            <a:chExt cx="1880615" cy="367283"/>
          </a:xfrm>
        </p:grpSpPr>
        <p:sp>
          <p:nvSpPr>
            <p:cNvPr id="2334" name="path"/>
            <p:cNvSpPr/>
            <p:nvPr/>
          </p:nvSpPr>
          <p:spPr>
            <a:xfrm>
              <a:off x="4571" y="4572"/>
              <a:ext cx="1871471" cy="358139"/>
            </a:xfrm>
            <a:custGeom>
              <a:avLst/>
              <a:gdLst/>
              <a:ahLst/>
              <a:cxnLst/>
              <a:rect l="0" t="0" r="0" b="0"/>
              <a:pathLst>
                <a:path w="2947" h="563">
                  <a:moveTo>
                    <a:pt x="0" y="281"/>
                  </a:moveTo>
                  <a:lnTo>
                    <a:pt x="1473" y="0"/>
                  </a:lnTo>
                  <a:lnTo>
                    <a:pt x="2947" y="281"/>
                  </a:lnTo>
                  <a:lnTo>
                    <a:pt x="1473" y="563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36" name="path"/>
            <p:cNvSpPr/>
            <p:nvPr/>
          </p:nvSpPr>
          <p:spPr>
            <a:xfrm>
              <a:off x="0" y="0"/>
              <a:ext cx="1880615" cy="367283"/>
            </a:xfrm>
            <a:custGeom>
              <a:avLst/>
              <a:gdLst/>
              <a:ahLst/>
              <a:cxnLst/>
              <a:rect l="0" t="0" r="0" b="0"/>
              <a:pathLst>
                <a:path w="2961" h="578">
                  <a:moveTo>
                    <a:pt x="7" y="289"/>
                  </a:moveTo>
                  <a:lnTo>
                    <a:pt x="1480" y="7"/>
                  </a:lnTo>
                  <a:lnTo>
                    <a:pt x="2954" y="289"/>
                  </a:lnTo>
                  <a:lnTo>
                    <a:pt x="1480" y="571"/>
                  </a:lnTo>
                  <a:lnTo>
                    <a:pt x="7" y="289"/>
                  </a:lnTo>
                  <a:close/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338" name="textbox 2338"/>
          <p:cNvSpPr/>
          <p:nvPr/>
        </p:nvSpPr>
        <p:spPr>
          <a:xfrm>
            <a:off x="2051896" y="5433614"/>
            <a:ext cx="4378959" cy="388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01600" algn="l" rtl="0" eaLnBrk="0">
              <a:lnSpc>
                <a:spcPct val="84000"/>
              </a:lnSpc>
            </a:pPr>
            <a:r>
              <a:rPr sz="1400" kern="0" spc="-4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（</a:t>
            </a:r>
            <a:r>
              <a:rPr sz="1400" b="1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Business Use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Case</a:t>
            </a:r>
            <a:r>
              <a:rPr sz="1400" kern="0" spc="-5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）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</a:t>
            </a:r>
            <a:r>
              <a:rPr sz="2100" b="1" kern="0" spc="-50" baseline="-7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N</a:t>
            </a:r>
            <a:r>
              <a:rPr sz="1300" b="1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                   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Y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              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340" name="path"/>
          <p:cNvSpPr/>
          <p:nvPr/>
        </p:nvSpPr>
        <p:spPr>
          <a:xfrm>
            <a:off x="6401727" y="5448300"/>
            <a:ext cx="9143" cy="361188"/>
          </a:xfrm>
          <a:custGeom>
            <a:avLst/>
            <a:gdLst/>
            <a:ahLst/>
            <a:cxnLst/>
            <a:rect l="0" t="0" r="0" b="0"/>
            <a:pathLst>
              <a:path w="14" h="568">
                <a:moveTo>
                  <a:pt x="7" y="0"/>
                </a:moveTo>
                <a:lnTo>
                  <a:pt x="7" y="568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42" name="picture 2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05100" y="5448172"/>
            <a:ext cx="76200" cy="144906"/>
          </a:xfrm>
          <a:prstGeom prst="rect">
            <a:avLst/>
          </a:prstGeom>
        </p:spPr>
      </p:pic>
      <p:sp>
        <p:nvSpPr>
          <p:cNvPr id="2344" name="textbox 2344"/>
          <p:cNvSpPr/>
          <p:nvPr/>
        </p:nvSpPr>
        <p:spPr>
          <a:xfrm>
            <a:off x="4099712" y="5580379"/>
            <a:ext cx="4164329" cy="4946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7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49000"/>
              </a:lnSpc>
              <a:tabLst>
                <a:tab pos="4074795" algn="l"/>
              </a:tabLst>
            </a:pPr>
            <a:r>
              <a:rPr sz="2100" kern="0" spc="-50" baseline="52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需求合</a:t>
            </a:r>
            <a:r>
              <a:rPr sz="2100" u="sng" kern="0" spc="-50" baseline="52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并？</a:t>
            </a:r>
            <a:r>
              <a:rPr sz="1300" u="sng" kern="0" spc="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</a:t>
            </a:r>
            <a:r>
              <a:rPr sz="1400" b="1" u="sng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N     </a:t>
            </a:r>
            <a:r>
              <a:rPr sz="1400" b="1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</a:t>
            </a:r>
            <a:r>
              <a:rPr sz="1400" b="1" u="sng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      </a:t>
            </a:r>
            <a:r>
              <a:rPr sz="1400" b="1" u="sng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</a:t>
            </a:r>
            <a:r>
              <a:rPr sz="1400" b="1" u="sng" strike="sngStrike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	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346" name="picture 23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96073" y="5593079"/>
            <a:ext cx="76200" cy="431292"/>
          </a:xfrm>
          <a:prstGeom prst="rect">
            <a:avLst/>
          </a:prstGeom>
        </p:spPr>
      </p:pic>
      <p:sp>
        <p:nvSpPr>
          <p:cNvPr id="2348" name="path"/>
          <p:cNvSpPr/>
          <p:nvPr/>
        </p:nvSpPr>
        <p:spPr>
          <a:xfrm>
            <a:off x="5497036" y="5737859"/>
            <a:ext cx="216472" cy="10667"/>
          </a:xfrm>
          <a:custGeom>
            <a:avLst/>
            <a:gdLst/>
            <a:ahLst/>
            <a:cxnLst/>
            <a:rect l="0" t="0" r="0" b="0"/>
            <a:pathLst>
              <a:path w="340" h="16">
                <a:moveTo>
                  <a:pt x="0" y="7"/>
                </a:moveTo>
                <a:lnTo>
                  <a:pt x="340" y="9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50" name="path"/>
          <p:cNvSpPr/>
          <p:nvPr/>
        </p:nvSpPr>
        <p:spPr>
          <a:xfrm>
            <a:off x="4546785" y="5951220"/>
            <a:ext cx="9143" cy="73152"/>
          </a:xfrm>
          <a:custGeom>
            <a:avLst/>
            <a:gdLst/>
            <a:ahLst/>
            <a:cxnLst/>
            <a:rect l="0" t="0" r="0" b="0"/>
            <a:pathLst>
              <a:path w="14" h="115">
                <a:moveTo>
                  <a:pt x="7" y="0"/>
                </a:moveTo>
                <a:lnTo>
                  <a:pt x="7" y="115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52" name="textbox 2352"/>
          <p:cNvSpPr/>
          <p:nvPr/>
        </p:nvSpPr>
        <p:spPr>
          <a:xfrm>
            <a:off x="2290064" y="4787900"/>
            <a:ext cx="7164069" cy="9677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8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2385"/>
              </a:lnSpc>
              <a:tabLst>
                <a:tab pos="209550" algn="l"/>
              </a:tabLst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	</a:t>
            </a:r>
            <a:r>
              <a:rPr sz="2100" kern="0" spc="-10" baseline="16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用例分析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</a:t>
            </a:r>
            <a:r>
              <a:rPr sz="2100" b="1" kern="0" spc="-10" baseline="61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Y</a:t>
            </a:r>
            <a:r>
              <a:rPr sz="13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    </a:t>
            </a:r>
            <a:r>
              <a:rPr sz="1300" b="1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100" kern="0" spc="-20" baseline="6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用例分析？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            </a:t>
            </a:r>
            <a:r>
              <a:rPr sz="2100" kern="0" spc="-20" baseline="6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需求合并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       </a:t>
            </a:r>
            <a:r>
              <a:rPr sz="2100" kern="0" spc="-20" baseline="43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产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        </a:t>
            </a:r>
            <a:r>
              <a:rPr sz="2100" kern="0" spc="-20" baseline="43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案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   </a:t>
            </a:r>
            <a:endParaRPr lang="en-US" altLang="en-US" sz="13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354" name="path"/>
          <p:cNvSpPr/>
          <p:nvPr/>
        </p:nvSpPr>
        <p:spPr>
          <a:xfrm>
            <a:off x="9337544" y="4800600"/>
            <a:ext cx="80772" cy="719327"/>
          </a:xfrm>
          <a:custGeom>
            <a:avLst/>
            <a:gdLst/>
            <a:ahLst/>
            <a:cxnLst/>
            <a:rect l="0" t="0" r="0" b="0"/>
            <a:pathLst>
              <a:path w="127" h="1132">
                <a:moveTo>
                  <a:pt x="120" y="1020"/>
                </a:moveTo>
                <a:lnTo>
                  <a:pt x="120" y="0"/>
                </a:lnTo>
                <a:moveTo>
                  <a:pt x="7" y="1132"/>
                </a:moveTo>
                <a:lnTo>
                  <a:pt x="7" y="112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56" name="textbox 2356"/>
          <p:cNvSpPr/>
          <p:nvPr/>
        </p:nvSpPr>
        <p:spPr>
          <a:xfrm>
            <a:off x="7926303" y="5280020"/>
            <a:ext cx="728344" cy="229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系统需求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358" name="textbox 2358"/>
          <p:cNvSpPr/>
          <p:nvPr/>
        </p:nvSpPr>
        <p:spPr>
          <a:xfrm>
            <a:off x="7855821" y="5066660"/>
            <a:ext cx="895985" cy="228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品、解决方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360" name="picture 23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83982" y="4800600"/>
            <a:ext cx="435864" cy="719327"/>
          </a:xfrm>
          <a:prstGeom prst="rect">
            <a:avLst/>
          </a:prstGeom>
        </p:spPr>
      </p:pic>
      <p:pic>
        <p:nvPicPr>
          <p:cNvPr id="2362" name="picture 23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09549" y="5201411"/>
            <a:ext cx="219455" cy="541033"/>
          </a:xfrm>
          <a:prstGeom prst="rect">
            <a:avLst/>
          </a:prstGeom>
        </p:spPr>
      </p:pic>
      <p:sp>
        <p:nvSpPr>
          <p:cNvPr id="2364" name="path"/>
          <p:cNvSpPr/>
          <p:nvPr/>
        </p:nvSpPr>
        <p:spPr>
          <a:xfrm>
            <a:off x="3814572" y="4581143"/>
            <a:ext cx="1520951" cy="368808"/>
          </a:xfrm>
          <a:custGeom>
            <a:avLst/>
            <a:gdLst/>
            <a:ahLst/>
            <a:cxnLst/>
            <a:rect l="0" t="0" r="0" b="0"/>
            <a:pathLst>
              <a:path w="2395" h="580">
                <a:moveTo>
                  <a:pt x="7" y="573"/>
                </a:moveTo>
                <a:lnTo>
                  <a:pt x="2387" y="573"/>
                </a:lnTo>
                <a:lnTo>
                  <a:pt x="2387" y="7"/>
                </a:lnTo>
                <a:lnTo>
                  <a:pt x="7" y="7"/>
                </a:lnTo>
                <a:lnTo>
                  <a:pt x="7" y="573"/>
                </a:lnTo>
                <a:close/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66" name="textbox 2366"/>
          <p:cNvSpPr/>
          <p:nvPr/>
        </p:nvSpPr>
        <p:spPr>
          <a:xfrm>
            <a:off x="2794507" y="4669150"/>
            <a:ext cx="6655434" cy="432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1590" algn="l" rtl="0" eaLnBrk="0">
              <a:lnSpc>
                <a:spcPct val="89000"/>
              </a:lnSpc>
              <a:tabLst>
                <a:tab pos="1024255" algn="l"/>
                <a:tab pos="6642100" algn="l"/>
              </a:tabLst>
            </a:pPr>
            <a:r>
              <a:rPr sz="1400" strike="sngStrike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	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1...n           </a:t>
            </a:r>
            <a:r>
              <a:rPr sz="1400" b="1" strike="sngStrike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     </a:t>
            </a:r>
            <a:r>
              <a:rPr sz="1400" b="1" strike="sngStrike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     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               </a:t>
            </a:r>
            <a:r>
              <a:rPr sz="1400" b="1" u="sng" kern="0" spc="2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1400" b="1" u="sng" strike="sngStrike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       </a:t>
            </a:r>
            <a:r>
              <a:rPr sz="1400" b="1" u="sng" strike="sngStrike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                        </a:t>
            </a:r>
            <a:r>
              <a:rPr sz="1400" b="1" strike="sngStrike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	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368" name="picture 23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379077" y="4727447"/>
            <a:ext cx="76200" cy="361188"/>
          </a:xfrm>
          <a:prstGeom prst="rect">
            <a:avLst/>
          </a:prstGeom>
        </p:spPr>
      </p:pic>
      <p:sp>
        <p:nvSpPr>
          <p:cNvPr id="2370" name="path"/>
          <p:cNvSpPr/>
          <p:nvPr/>
        </p:nvSpPr>
        <p:spPr>
          <a:xfrm>
            <a:off x="2807207" y="4727447"/>
            <a:ext cx="9144" cy="361188"/>
          </a:xfrm>
          <a:custGeom>
            <a:avLst/>
            <a:gdLst/>
            <a:ahLst/>
            <a:cxnLst/>
            <a:rect l="0" t="0" r="0" b="0"/>
            <a:pathLst>
              <a:path w="14" h="568">
                <a:moveTo>
                  <a:pt x="7" y="0"/>
                </a:moveTo>
                <a:lnTo>
                  <a:pt x="7" y="568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72" name="textbox 2372"/>
          <p:cNvSpPr/>
          <p:nvPr/>
        </p:nvSpPr>
        <p:spPr>
          <a:xfrm>
            <a:off x="962769" y="1379315"/>
            <a:ext cx="6751955" cy="3219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如果需求需要细化/展开，按照产品包需求分析过程进行分解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374" name="textbox 2374"/>
          <p:cNvSpPr/>
          <p:nvPr/>
        </p:nvSpPr>
        <p:spPr>
          <a:xfrm>
            <a:off x="104140" y="231140"/>
            <a:ext cx="2782570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分解需求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376" name="picture 23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501895" y="3720083"/>
            <a:ext cx="76200" cy="216407"/>
          </a:xfrm>
          <a:prstGeom prst="rect">
            <a:avLst/>
          </a:prstGeom>
        </p:spPr>
      </p:pic>
      <p:sp>
        <p:nvSpPr>
          <p:cNvPr id="2378" name="rect"/>
          <p:cNvSpPr/>
          <p:nvPr/>
        </p:nvSpPr>
        <p:spPr>
          <a:xfrm>
            <a:off x="4539991" y="3860291"/>
            <a:ext cx="1873003" cy="1066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380" name="table 2380"/>
          <p:cNvGraphicFramePr>
            <a:graphicFrameLocks noGrp="1"/>
          </p:cNvGraphicFramePr>
          <p:nvPr/>
        </p:nvGraphicFramePr>
        <p:xfrm>
          <a:off x="5902452" y="3354324"/>
          <a:ext cx="1090930" cy="946150"/>
        </p:xfrm>
        <a:graphic>
          <a:graphicData uri="http://schemas.openxmlformats.org/drawingml/2006/table">
            <a:tbl>
              <a:tblPr/>
              <a:tblGrid>
                <a:gridCol w="510540"/>
                <a:gridCol w="580390"/>
              </a:tblGrid>
              <a:tr h="36575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558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特性描述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574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需求分解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82" name="path"/>
          <p:cNvSpPr/>
          <p:nvPr/>
        </p:nvSpPr>
        <p:spPr>
          <a:xfrm>
            <a:off x="7560564" y="3139440"/>
            <a:ext cx="1734311" cy="509015"/>
          </a:xfrm>
          <a:custGeom>
            <a:avLst/>
            <a:gdLst/>
            <a:ahLst/>
            <a:cxnLst/>
            <a:rect l="0" t="0" r="0" b="0"/>
            <a:pathLst>
              <a:path w="2731" h="801">
                <a:moveTo>
                  <a:pt x="2731" y="7"/>
                </a:moveTo>
                <a:lnTo>
                  <a:pt x="7" y="7"/>
                </a:lnTo>
                <a:lnTo>
                  <a:pt x="7" y="801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84" name="rect"/>
          <p:cNvSpPr/>
          <p:nvPr/>
        </p:nvSpPr>
        <p:spPr>
          <a:xfrm>
            <a:off x="7493507" y="3215640"/>
            <a:ext cx="1728216" cy="504443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386" name="table 2386"/>
          <p:cNvGraphicFramePr>
            <a:graphicFrameLocks noGrp="1"/>
          </p:cNvGraphicFramePr>
          <p:nvPr/>
        </p:nvGraphicFramePr>
        <p:xfrm>
          <a:off x="7415784" y="3215640"/>
          <a:ext cx="1738630" cy="581660"/>
        </p:xfrm>
        <a:graphic>
          <a:graphicData uri="http://schemas.openxmlformats.org/drawingml/2006/table">
            <a:tbl>
              <a:tblPr/>
              <a:tblGrid>
                <a:gridCol w="1738630"/>
              </a:tblGrid>
              <a:tr h="5816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23240" indent="-269875" algn="l" rtl="0" eaLnBrk="0">
                        <a:lnSpc>
                          <a:spcPct val="98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产品、解决方案   系统特性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48" name="group 448"/>
          <p:cNvGrpSpPr/>
          <p:nvPr/>
        </p:nvGrpSpPr>
        <p:grpSpPr>
          <a:xfrm rot="21600000">
            <a:off x="7487412" y="2275332"/>
            <a:ext cx="1661159" cy="519683"/>
            <a:chOff x="0" y="0"/>
            <a:chExt cx="1661159" cy="519683"/>
          </a:xfrm>
        </p:grpSpPr>
        <p:grpSp>
          <p:nvGrpSpPr>
            <p:cNvPr id="450" name="group 450"/>
            <p:cNvGrpSpPr/>
            <p:nvPr/>
          </p:nvGrpSpPr>
          <p:grpSpPr>
            <a:xfrm rot="21600000">
              <a:off x="0" y="0"/>
              <a:ext cx="1661159" cy="519683"/>
              <a:chOff x="0" y="0"/>
              <a:chExt cx="1661159" cy="519683"/>
            </a:xfrm>
          </p:grpSpPr>
          <p:sp>
            <p:nvSpPr>
              <p:cNvPr id="2388" name="path"/>
              <p:cNvSpPr/>
              <p:nvPr/>
            </p:nvSpPr>
            <p:spPr>
              <a:xfrm>
                <a:off x="144779" y="0"/>
                <a:ext cx="1516379" cy="371855"/>
              </a:xfrm>
              <a:custGeom>
                <a:avLst/>
                <a:gdLst/>
                <a:ahLst/>
                <a:cxnLst/>
                <a:rect l="0" t="0" r="0" b="0"/>
                <a:pathLst>
                  <a:path w="2387" h="585">
                    <a:moveTo>
                      <a:pt x="2387" y="7"/>
                    </a:moveTo>
                    <a:lnTo>
                      <a:pt x="7" y="7"/>
                    </a:lnTo>
                    <a:lnTo>
                      <a:pt x="7" y="585"/>
                    </a:lnTo>
                  </a:path>
                </a:pathLst>
              </a:custGeom>
              <a:noFill/>
              <a:ln w="9143" cap="flat">
                <a:solidFill>
                  <a:srgbClr val="000000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0" name="path"/>
              <p:cNvSpPr/>
              <p:nvPr/>
            </p:nvSpPr>
            <p:spPr>
              <a:xfrm>
                <a:off x="77723" y="77723"/>
                <a:ext cx="1511807" cy="367284"/>
              </a:xfrm>
              <a:custGeom>
                <a:avLst/>
                <a:gdLst/>
                <a:ahLst/>
                <a:cxnLst/>
                <a:rect l="0" t="0" r="0" b="0"/>
                <a:pathLst>
                  <a:path w="2380" h="578">
                    <a:moveTo>
                      <a:pt x="0" y="578"/>
                    </a:moveTo>
                    <a:lnTo>
                      <a:pt x="2380" y="578"/>
                    </a:lnTo>
                    <a:lnTo>
                      <a:pt x="2380" y="0"/>
                    </a:lnTo>
                    <a:lnTo>
                      <a:pt x="0" y="0"/>
                    </a:lnTo>
                    <a:lnTo>
                      <a:pt x="0" y="578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2" name="path"/>
              <p:cNvSpPr/>
              <p:nvPr/>
            </p:nvSpPr>
            <p:spPr>
              <a:xfrm>
                <a:off x="0" y="73152"/>
                <a:ext cx="1589530" cy="446531"/>
              </a:xfrm>
              <a:custGeom>
                <a:avLst/>
                <a:gdLst/>
                <a:ahLst/>
                <a:cxnLst/>
                <a:rect l="0" t="0" r="0" b="0"/>
                <a:pathLst>
                  <a:path w="2503" h="703">
                    <a:moveTo>
                      <a:pt x="2503" y="7"/>
                    </a:moveTo>
                    <a:lnTo>
                      <a:pt x="122" y="7"/>
                    </a:lnTo>
                    <a:lnTo>
                      <a:pt x="122" y="585"/>
                    </a:lnTo>
                    <a:moveTo>
                      <a:pt x="7" y="695"/>
                    </a:moveTo>
                    <a:lnTo>
                      <a:pt x="2392" y="695"/>
                    </a:lnTo>
                    <a:lnTo>
                      <a:pt x="2392" y="120"/>
                    </a:lnTo>
                    <a:lnTo>
                      <a:pt x="7" y="120"/>
                    </a:lnTo>
                    <a:lnTo>
                      <a:pt x="7" y="695"/>
                    </a:lnTo>
                    <a:close/>
                  </a:path>
                </a:pathLst>
              </a:custGeom>
              <a:noFill/>
              <a:ln w="9143" cap="flat">
                <a:solidFill>
                  <a:srgbClr val="000000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94" name="textbox 2394"/>
            <p:cNvSpPr/>
            <p:nvPr/>
          </p:nvSpPr>
          <p:spPr>
            <a:xfrm>
              <a:off x="-12700" y="-12700"/>
              <a:ext cx="1686560" cy="5708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2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426085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客户问题</a:t>
              </a:r>
              <a:endParaRPr lang="en-US" altLang="en-US" sz="14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452" name="group 452"/>
          <p:cNvGrpSpPr/>
          <p:nvPr/>
        </p:nvGrpSpPr>
        <p:grpSpPr>
          <a:xfrm rot="21600000">
            <a:off x="3601211" y="3354324"/>
            <a:ext cx="1879091" cy="370331"/>
            <a:chOff x="0" y="0"/>
            <a:chExt cx="1879091" cy="370331"/>
          </a:xfrm>
        </p:grpSpPr>
        <p:grpSp>
          <p:nvGrpSpPr>
            <p:cNvPr id="454" name="group 454"/>
            <p:cNvGrpSpPr/>
            <p:nvPr/>
          </p:nvGrpSpPr>
          <p:grpSpPr>
            <a:xfrm rot="21600000">
              <a:off x="0" y="0"/>
              <a:ext cx="1879091" cy="370331"/>
              <a:chOff x="0" y="0"/>
              <a:chExt cx="1879091" cy="370331"/>
            </a:xfrm>
          </p:grpSpPr>
          <p:sp>
            <p:nvSpPr>
              <p:cNvPr id="2396" name="path"/>
              <p:cNvSpPr/>
              <p:nvPr/>
            </p:nvSpPr>
            <p:spPr>
              <a:xfrm>
                <a:off x="4571" y="4571"/>
                <a:ext cx="1869947" cy="361188"/>
              </a:xfrm>
              <a:custGeom>
                <a:avLst/>
                <a:gdLst/>
                <a:ahLst/>
                <a:cxnLst/>
                <a:rect l="0" t="0" r="0" b="0"/>
                <a:pathLst>
                  <a:path w="2944" h="568">
                    <a:moveTo>
                      <a:pt x="0" y="284"/>
                    </a:moveTo>
                    <a:lnTo>
                      <a:pt x="1472" y="0"/>
                    </a:lnTo>
                    <a:lnTo>
                      <a:pt x="2944" y="284"/>
                    </a:lnTo>
                    <a:lnTo>
                      <a:pt x="1472" y="568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8" name="path"/>
              <p:cNvSpPr/>
              <p:nvPr/>
            </p:nvSpPr>
            <p:spPr>
              <a:xfrm>
                <a:off x="0" y="0"/>
                <a:ext cx="1879091" cy="370331"/>
              </a:xfrm>
              <a:custGeom>
                <a:avLst/>
                <a:gdLst/>
                <a:ahLst/>
                <a:cxnLst/>
                <a:rect l="0" t="0" r="0" b="0"/>
                <a:pathLst>
                  <a:path w="2959" h="583">
                    <a:moveTo>
                      <a:pt x="7" y="291"/>
                    </a:moveTo>
                    <a:lnTo>
                      <a:pt x="1479" y="7"/>
                    </a:lnTo>
                    <a:lnTo>
                      <a:pt x="2951" y="291"/>
                    </a:lnTo>
                    <a:lnTo>
                      <a:pt x="1479" y="575"/>
                    </a:lnTo>
                    <a:lnTo>
                      <a:pt x="7" y="291"/>
                    </a:lnTo>
                    <a:close/>
                  </a:path>
                </a:pathLst>
              </a:custGeom>
              <a:noFill/>
              <a:ln w="9143" cap="flat">
                <a:solidFill>
                  <a:srgbClr val="000000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00" name="textbox 2400"/>
            <p:cNvSpPr/>
            <p:nvPr/>
          </p:nvSpPr>
          <p:spPr>
            <a:xfrm>
              <a:off x="-12700" y="-12700"/>
              <a:ext cx="1905000" cy="4191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lang="en-US" altLang="en-US" sz="7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602615" algn="l" rtl="0" eaLnBrk="0">
                <a:lnSpc>
                  <a:spcPts val="1585"/>
                </a:lnSpc>
                <a:spcBef>
                  <a:spcPts val="0"/>
                </a:spcBef>
              </a:pPr>
              <a:r>
                <a:rPr sz="1300" kern="0" spc="-5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新特性？</a:t>
              </a:r>
              <a:endParaRPr lang="en-US" altLang="en-US" sz="13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456" name="group 456"/>
          <p:cNvGrpSpPr/>
          <p:nvPr/>
        </p:nvGrpSpPr>
        <p:grpSpPr>
          <a:xfrm rot="21600000">
            <a:off x="3599688" y="3931919"/>
            <a:ext cx="1880615" cy="368808"/>
            <a:chOff x="0" y="0"/>
            <a:chExt cx="1880615" cy="368808"/>
          </a:xfrm>
        </p:grpSpPr>
        <p:grpSp>
          <p:nvGrpSpPr>
            <p:cNvPr id="458" name="group 458"/>
            <p:cNvGrpSpPr/>
            <p:nvPr/>
          </p:nvGrpSpPr>
          <p:grpSpPr>
            <a:xfrm rot="21600000">
              <a:off x="0" y="0"/>
              <a:ext cx="1880615" cy="368808"/>
              <a:chOff x="0" y="0"/>
              <a:chExt cx="1880615" cy="368808"/>
            </a:xfrm>
          </p:grpSpPr>
          <p:sp>
            <p:nvSpPr>
              <p:cNvPr id="2402" name="path"/>
              <p:cNvSpPr/>
              <p:nvPr/>
            </p:nvSpPr>
            <p:spPr>
              <a:xfrm>
                <a:off x="4571" y="4572"/>
                <a:ext cx="1871471" cy="359664"/>
              </a:xfrm>
              <a:custGeom>
                <a:avLst/>
                <a:gdLst/>
                <a:ahLst/>
                <a:cxnLst/>
                <a:rect l="0" t="0" r="0" b="0"/>
                <a:pathLst>
                  <a:path w="2947" h="566">
                    <a:moveTo>
                      <a:pt x="0" y="283"/>
                    </a:moveTo>
                    <a:lnTo>
                      <a:pt x="1473" y="0"/>
                    </a:lnTo>
                    <a:lnTo>
                      <a:pt x="2947" y="283"/>
                    </a:lnTo>
                    <a:lnTo>
                      <a:pt x="1473" y="566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4" name="path"/>
              <p:cNvSpPr/>
              <p:nvPr/>
            </p:nvSpPr>
            <p:spPr>
              <a:xfrm>
                <a:off x="0" y="0"/>
                <a:ext cx="1880615" cy="368808"/>
              </a:xfrm>
              <a:custGeom>
                <a:avLst/>
                <a:gdLst/>
                <a:ahLst/>
                <a:cxnLst/>
                <a:rect l="0" t="0" r="0" b="0"/>
                <a:pathLst>
                  <a:path w="2961" h="580">
                    <a:moveTo>
                      <a:pt x="7" y="290"/>
                    </a:moveTo>
                    <a:lnTo>
                      <a:pt x="1480" y="7"/>
                    </a:lnTo>
                    <a:lnTo>
                      <a:pt x="2954" y="290"/>
                    </a:lnTo>
                    <a:lnTo>
                      <a:pt x="1480" y="573"/>
                    </a:lnTo>
                    <a:lnTo>
                      <a:pt x="7" y="290"/>
                    </a:lnTo>
                    <a:close/>
                  </a:path>
                </a:pathLst>
              </a:custGeom>
              <a:noFill/>
              <a:ln w="9143" cap="flat">
                <a:solidFill>
                  <a:srgbClr val="000000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06" name="textbox 2406"/>
            <p:cNvSpPr/>
            <p:nvPr/>
          </p:nvSpPr>
          <p:spPr>
            <a:xfrm>
              <a:off x="-12700" y="-12700"/>
              <a:ext cx="1906270" cy="4178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7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525145" algn="l" rtl="0" eaLnBrk="0">
                <a:lnSpc>
                  <a:spcPts val="1590"/>
                </a:lnSpc>
                <a:spcBef>
                  <a:spcPts val="0"/>
                </a:spcBef>
              </a:pPr>
              <a:r>
                <a:rPr sz="1300" kern="0" spc="-4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需求分解？</a:t>
              </a:r>
              <a:endParaRPr lang="en-US" altLang="en-US" sz="13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460" name="group 460"/>
          <p:cNvGrpSpPr/>
          <p:nvPr/>
        </p:nvGrpSpPr>
        <p:grpSpPr>
          <a:xfrm rot="21600000">
            <a:off x="3601211" y="2346959"/>
            <a:ext cx="1879091" cy="367283"/>
            <a:chOff x="0" y="0"/>
            <a:chExt cx="1879091" cy="367283"/>
          </a:xfrm>
        </p:grpSpPr>
        <p:grpSp>
          <p:nvGrpSpPr>
            <p:cNvPr id="462" name="group 462"/>
            <p:cNvGrpSpPr/>
            <p:nvPr/>
          </p:nvGrpSpPr>
          <p:grpSpPr>
            <a:xfrm rot="21600000">
              <a:off x="0" y="0"/>
              <a:ext cx="1879091" cy="367283"/>
              <a:chOff x="0" y="0"/>
              <a:chExt cx="1879091" cy="367283"/>
            </a:xfrm>
          </p:grpSpPr>
          <p:sp>
            <p:nvSpPr>
              <p:cNvPr id="2408" name="path"/>
              <p:cNvSpPr/>
              <p:nvPr/>
            </p:nvSpPr>
            <p:spPr>
              <a:xfrm>
                <a:off x="4571" y="4571"/>
                <a:ext cx="1869947" cy="358140"/>
              </a:xfrm>
              <a:custGeom>
                <a:avLst/>
                <a:gdLst/>
                <a:ahLst/>
                <a:cxnLst/>
                <a:rect l="0" t="0" r="0" b="0"/>
                <a:pathLst>
                  <a:path w="2944" h="564">
                    <a:moveTo>
                      <a:pt x="0" y="282"/>
                    </a:moveTo>
                    <a:lnTo>
                      <a:pt x="1472" y="0"/>
                    </a:lnTo>
                    <a:lnTo>
                      <a:pt x="2944" y="282"/>
                    </a:lnTo>
                    <a:lnTo>
                      <a:pt x="1472" y="564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0" name="path"/>
              <p:cNvSpPr/>
              <p:nvPr/>
            </p:nvSpPr>
            <p:spPr>
              <a:xfrm>
                <a:off x="0" y="0"/>
                <a:ext cx="1879091" cy="367283"/>
              </a:xfrm>
              <a:custGeom>
                <a:avLst/>
                <a:gdLst/>
                <a:ahLst/>
                <a:cxnLst/>
                <a:rect l="0" t="0" r="0" b="0"/>
                <a:pathLst>
                  <a:path w="2959" h="578">
                    <a:moveTo>
                      <a:pt x="7" y="289"/>
                    </a:moveTo>
                    <a:lnTo>
                      <a:pt x="1479" y="7"/>
                    </a:lnTo>
                    <a:lnTo>
                      <a:pt x="2951" y="289"/>
                    </a:lnTo>
                    <a:lnTo>
                      <a:pt x="1479" y="571"/>
                    </a:lnTo>
                    <a:lnTo>
                      <a:pt x="7" y="289"/>
                    </a:lnTo>
                    <a:close/>
                  </a:path>
                </a:pathLst>
              </a:custGeom>
              <a:noFill/>
              <a:ln w="9143" cap="flat">
                <a:solidFill>
                  <a:srgbClr val="000000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12" name="textbox 2412"/>
            <p:cNvSpPr/>
            <p:nvPr/>
          </p:nvSpPr>
          <p:spPr>
            <a:xfrm>
              <a:off x="-12700" y="-12700"/>
              <a:ext cx="1905000" cy="4165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7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602615" algn="l" rtl="0" eaLnBrk="0">
                <a:lnSpc>
                  <a:spcPts val="1590"/>
                </a:lnSpc>
                <a:spcBef>
                  <a:spcPts val="5"/>
                </a:spcBef>
              </a:pPr>
              <a:r>
                <a:rPr sz="1300" kern="0" spc="-5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新问题？</a:t>
              </a:r>
              <a:endParaRPr lang="en-US" altLang="en-US" sz="13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2414" name="table 2414"/>
          <p:cNvGraphicFramePr>
            <a:graphicFrameLocks noGrp="1"/>
          </p:cNvGraphicFramePr>
          <p:nvPr/>
        </p:nvGraphicFramePr>
        <p:xfrm>
          <a:off x="5830823" y="2203704"/>
          <a:ext cx="1160780" cy="511809"/>
        </p:xfrm>
        <a:graphic>
          <a:graphicData uri="http://schemas.openxmlformats.org/drawingml/2006/table">
            <a:tbl>
              <a:tblPr/>
              <a:tblGrid>
                <a:gridCol w="1160780"/>
              </a:tblGrid>
              <a:tr h="5054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10845" indent="-1778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客户问题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描述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16" name="table 2416"/>
          <p:cNvGraphicFramePr>
            <a:graphicFrameLocks noGrp="1"/>
          </p:cNvGraphicFramePr>
          <p:nvPr/>
        </p:nvGraphicFramePr>
        <p:xfrm>
          <a:off x="3814572" y="2851404"/>
          <a:ext cx="1520825" cy="368300"/>
        </p:xfrm>
        <a:graphic>
          <a:graphicData uri="http://schemas.openxmlformats.org/drawingml/2006/table">
            <a:tbl>
              <a:tblPr/>
              <a:tblGrid>
                <a:gridCol w="1520825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1084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特性分析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18" name="path"/>
          <p:cNvSpPr/>
          <p:nvPr/>
        </p:nvSpPr>
        <p:spPr>
          <a:xfrm>
            <a:off x="7344584" y="3791304"/>
            <a:ext cx="511207" cy="1082855"/>
          </a:xfrm>
          <a:custGeom>
            <a:avLst/>
            <a:gdLst/>
            <a:ahLst/>
            <a:cxnLst/>
            <a:rect l="0" t="0" r="0" b="0"/>
            <a:pathLst>
              <a:path w="805" h="1705">
                <a:moveTo>
                  <a:pt x="798" y="3"/>
                </a:moveTo>
                <a:lnTo>
                  <a:pt x="6" y="1702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420" name="table 2420"/>
          <p:cNvGraphicFramePr>
            <a:graphicFrameLocks noGrp="1"/>
          </p:cNvGraphicFramePr>
          <p:nvPr/>
        </p:nvGraphicFramePr>
        <p:xfrm>
          <a:off x="2304288" y="2275332"/>
          <a:ext cx="1014729" cy="511809"/>
        </p:xfrm>
        <a:graphic>
          <a:graphicData uri="http://schemas.openxmlformats.org/drawingml/2006/table">
            <a:tbl>
              <a:tblPr/>
              <a:tblGrid>
                <a:gridCol w="1014729"/>
              </a:tblGrid>
              <a:tr h="5054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37820" indent="-17843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客户问题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22" name="path"/>
          <p:cNvSpPr/>
          <p:nvPr/>
        </p:nvSpPr>
        <p:spPr>
          <a:xfrm>
            <a:off x="8713189" y="3791193"/>
            <a:ext cx="511101" cy="1011448"/>
          </a:xfrm>
          <a:custGeom>
            <a:avLst/>
            <a:gdLst/>
            <a:ahLst/>
            <a:cxnLst/>
            <a:rect l="0" t="0" r="0" b="0"/>
            <a:pathLst>
              <a:path w="804" h="1592">
                <a:moveTo>
                  <a:pt x="6" y="3"/>
                </a:moveTo>
                <a:lnTo>
                  <a:pt x="798" y="1589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24" name="textbox 242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2426" name="table 2426"/>
          <p:cNvGraphicFramePr>
            <a:graphicFrameLocks noGrp="1"/>
          </p:cNvGraphicFramePr>
          <p:nvPr/>
        </p:nvGraphicFramePr>
        <p:xfrm>
          <a:off x="790955" y="2346960"/>
          <a:ext cx="1087754" cy="353059"/>
        </p:xfrm>
        <a:graphic>
          <a:graphicData uri="http://schemas.openxmlformats.org/drawingml/2006/table">
            <a:tbl>
              <a:tblPr/>
              <a:tblGrid>
                <a:gridCol w="1087754"/>
              </a:tblGrid>
              <a:tr h="346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8585" algn="l" rtl="0" eaLnBrk="0">
                        <a:lnSpc>
                          <a:spcPts val="181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原始需求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30" name="textbox 2430"/>
          <p:cNvSpPr/>
          <p:nvPr/>
        </p:nvSpPr>
        <p:spPr>
          <a:xfrm>
            <a:off x="2039323" y="2953507"/>
            <a:ext cx="1546860" cy="2393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ts val="1680"/>
              </a:lnSpc>
            </a:pPr>
            <a:r>
              <a:rPr sz="1300" kern="0" spc="-8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（</a:t>
            </a:r>
            <a:r>
              <a:rPr sz="1300" kern="0" spc="-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外部</a:t>
            </a:r>
            <a:r>
              <a:rPr sz="1300" kern="0" spc="-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&amp;</a:t>
            </a:r>
            <a:r>
              <a:rPr sz="1300" kern="0" spc="-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内部客户</a:t>
            </a:r>
            <a:r>
              <a:rPr sz="1300" kern="0" spc="-8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）</a:t>
            </a:r>
            <a:endParaRPr lang="en-US" altLang="en-US" sz="13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432" name="textbox 2432"/>
          <p:cNvSpPr/>
          <p:nvPr/>
        </p:nvSpPr>
        <p:spPr>
          <a:xfrm>
            <a:off x="7855310" y="2007103"/>
            <a:ext cx="731519" cy="229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-2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正式需求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434" name="textbox 2434"/>
          <p:cNvSpPr/>
          <p:nvPr/>
        </p:nvSpPr>
        <p:spPr>
          <a:xfrm>
            <a:off x="896778" y="2007103"/>
            <a:ext cx="730884" cy="229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-2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原始需求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436" name="textbox 2436"/>
          <p:cNvSpPr/>
          <p:nvPr/>
        </p:nvSpPr>
        <p:spPr>
          <a:xfrm>
            <a:off x="4133465" y="2043679"/>
            <a:ext cx="725169" cy="229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-3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需求分析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438" name="textbox 2438"/>
          <p:cNvSpPr/>
          <p:nvPr/>
        </p:nvSpPr>
        <p:spPr>
          <a:xfrm>
            <a:off x="5507482" y="3301458"/>
            <a:ext cx="163829" cy="7962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Y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9000"/>
              </a:lnSpc>
            </a:pPr>
            <a:endParaRPr lang="en-US" altLang="en-US" sz="3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1115" algn="l" rtl="0" eaLnBrk="0">
              <a:lnSpc>
                <a:spcPct val="80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Y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440" name="path"/>
          <p:cNvSpPr/>
          <p:nvPr/>
        </p:nvSpPr>
        <p:spPr>
          <a:xfrm>
            <a:off x="8352170" y="2781998"/>
            <a:ext cx="224252" cy="365887"/>
          </a:xfrm>
          <a:custGeom>
            <a:avLst/>
            <a:gdLst/>
            <a:ahLst/>
            <a:cxnLst/>
            <a:rect l="0" t="0" r="0" b="0"/>
            <a:pathLst>
              <a:path w="353" h="576">
                <a:moveTo>
                  <a:pt x="6" y="3"/>
                </a:moveTo>
                <a:lnTo>
                  <a:pt x="346" y="572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42" name="path"/>
          <p:cNvSpPr/>
          <p:nvPr/>
        </p:nvSpPr>
        <p:spPr>
          <a:xfrm>
            <a:off x="7920550" y="2782662"/>
            <a:ext cx="151755" cy="364559"/>
          </a:xfrm>
          <a:custGeom>
            <a:avLst/>
            <a:gdLst/>
            <a:ahLst/>
            <a:cxnLst/>
            <a:rect l="0" t="0" r="0" b="0"/>
            <a:pathLst>
              <a:path w="238" h="574">
                <a:moveTo>
                  <a:pt x="232" y="2"/>
                </a:moveTo>
                <a:lnTo>
                  <a:pt x="6" y="571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44" name="picture 24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989064" y="2459482"/>
            <a:ext cx="502919" cy="76200"/>
          </a:xfrm>
          <a:prstGeom prst="rect">
            <a:avLst/>
          </a:prstGeom>
        </p:spPr>
      </p:pic>
      <p:pic>
        <p:nvPicPr>
          <p:cNvPr id="2446" name="picture 24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874520" y="2459482"/>
            <a:ext cx="434339" cy="76200"/>
          </a:xfrm>
          <a:prstGeom prst="rect">
            <a:avLst/>
          </a:prstGeom>
        </p:spPr>
      </p:pic>
      <p:pic>
        <p:nvPicPr>
          <p:cNvPr id="2448" name="picture 24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989064" y="3538728"/>
            <a:ext cx="431292" cy="76200"/>
          </a:xfrm>
          <a:prstGeom prst="rect">
            <a:avLst/>
          </a:prstGeom>
        </p:spPr>
      </p:pic>
      <p:pic>
        <p:nvPicPr>
          <p:cNvPr id="2450" name="picture 24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475732" y="3497326"/>
            <a:ext cx="431291" cy="76200"/>
          </a:xfrm>
          <a:prstGeom prst="rect">
            <a:avLst/>
          </a:prstGeom>
        </p:spPr>
      </p:pic>
      <p:pic>
        <p:nvPicPr>
          <p:cNvPr id="2452" name="picture 24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483352" y="4082542"/>
            <a:ext cx="431291" cy="76200"/>
          </a:xfrm>
          <a:prstGeom prst="rect">
            <a:avLst/>
          </a:prstGeom>
        </p:spPr>
      </p:pic>
      <p:pic>
        <p:nvPicPr>
          <p:cNvPr id="2454" name="picture 24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490971" y="2474976"/>
            <a:ext cx="361188" cy="76200"/>
          </a:xfrm>
          <a:prstGeom prst="rect">
            <a:avLst/>
          </a:prstGeom>
        </p:spPr>
      </p:pic>
      <p:pic>
        <p:nvPicPr>
          <p:cNvPr id="2456" name="picture 24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316223" y="2458211"/>
            <a:ext cx="288035" cy="76200"/>
          </a:xfrm>
          <a:prstGeom prst="rect">
            <a:avLst/>
          </a:prstGeom>
        </p:spPr>
      </p:pic>
      <p:pic>
        <p:nvPicPr>
          <p:cNvPr id="2458" name="picture 24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501895" y="4296155"/>
            <a:ext cx="76200" cy="144779"/>
          </a:xfrm>
          <a:prstGeom prst="rect">
            <a:avLst/>
          </a:prstGeom>
        </p:spPr>
      </p:pic>
      <p:sp>
        <p:nvSpPr>
          <p:cNvPr id="2460" name="rect"/>
          <p:cNvSpPr/>
          <p:nvPr/>
        </p:nvSpPr>
        <p:spPr>
          <a:xfrm>
            <a:off x="4539991" y="4363211"/>
            <a:ext cx="1873003" cy="1066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62" name="picture 24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501895" y="2711196"/>
            <a:ext cx="76200" cy="144779"/>
          </a:xfrm>
          <a:prstGeom prst="rect">
            <a:avLst/>
          </a:prstGeom>
        </p:spPr>
      </p:pic>
      <p:sp>
        <p:nvSpPr>
          <p:cNvPr id="2464" name="rect"/>
          <p:cNvSpPr/>
          <p:nvPr/>
        </p:nvSpPr>
        <p:spPr>
          <a:xfrm>
            <a:off x="4539995" y="2779776"/>
            <a:ext cx="1801367" cy="9143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66" name="path"/>
          <p:cNvSpPr/>
          <p:nvPr/>
        </p:nvSpPr>
        <p:spPr>
          <a:xfrm>
            <a:off x="7493507" y="3211068"/>
            <a:ext cx="1728216" cy="9143"/>
          </a:xfrm>
          <a:custGeom>
            <a:avLst/>
            <a:gdLst/>
            <a:ahLst/>
            <a:cxnLst/>
            <a:rect l="0" t="0" r="0" b="0"/>
            <a:pathLst>
              <a:path w="2721" h="14">
                <a:moveTo>
                  <a:pt x="2721" y="7"/>
                </a:moveTo>
                <a:lnTo>
                  <a:pt x="0" y="7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68" name="textbox 2468"/>
          <p:cNvSpPr/>
          <p:nvPr/>
        </p:nvSpPr>
        <p:spPr>
          <a:xfrm>
            <a:off x="5507482" y="2310477"/>
            <a:ext cx="144779" cy="1962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Y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470" name="textbox 2470"/>
          <p:cNvSpPr/>
          <p:nvPr/>
        </p:nvSpPr>
        <p:spPr>
          <a:xfrm>
            <a:off x="4314049" y="4255736"/>
            <a:ext cx="140970" cy="193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84000"/>
              </a:lnSpc>
            </a:pPr>
            <a:r>
              <a:rPr sz="1300" b="1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N</a:t>
            </a:r>
            <a:endParaRPr lang="en-US" altLang="en-US" sz="13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472" name="textbox 2472"/>
          <p:cNvSpPr/>
          <p:nvPr/>
        </p:nvSpPr>
        <p:spPr>
          <a:xfrm>
            <a:off x="4314049" y="3750657"/>
            <a:ext cx="140970" cy="193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84000"/>
              </a:lnSpc>
            </a:pPr>
            <a:r>
              <a:rPr sz="1300" b="1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N</a:t>
            </a:r>
            <a:endParaRPr lang="en-US" altLang="en-US" sz="13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474" name="textbox 2474"/>
          <p:cNvSpPr/>
          <p:nvPr/>
        </p:nvSpPr>
        <p:spPr>
          <a:xfrm>
            <a:off x="4314049" y="2718655"/>
            <a:ext cx="140970" cy="193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84000"/>
              </a:lnSpc>
            </a:pPr>
            <a:r>
              <a:rPr sz="1300" b="1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N</a:t>
            </a:r>
            <a:endParaRPr lang="en-US" altLang="en-US" sz="13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476" name="picture 24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4501133" y="4945253"/>
            <a:ext cx="76200" cy="143382"/>
          </a:xfrm>
          <a:prstGeom prst="rect">
            <a:avLst/>
          </a:prstGeom>
        </p:spPr>
      </p:pic>
      <p:pic>
        <p:nvPicPr>
          <p:cNvPr id="2478" name="picture 24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501895" y="3217164"/>
            <a:ext cx="76200" cy="143255"/>
          </a:xfrm>
          <a:prstGeom prst="rect">
            <a:avLst/>
          </a:prstGeom>
        </p:spPr>
      </p:pic>
      <p:sp>
        <p:nvSpPr>
          <p:cNvPr id="2480" name="rect"/>
          <p:cNvSpPr/>
          <p:nvPr/>
        </p:nvSpPr>
        <p:spPr>
          <a:xfrm>
            <a:off x="9290304" y="3144011"/>
            <a:ext cx="9143" cy="50444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82" name="rect"/>
          <p:cNvSpPr/>
          <p:nvPr/>
        </p:nvSpPr>
        <p:spPr>
          <a:xfrm>
            <a:off x="9217152" y="3215640"/>
            <a:ext cx="9143" cy="504443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84" name="rect"/>
          <p:cNvSpPr/>
          <p:nvPr/>
        </p:nvSpPr>
        <p:spPr>
          <a:xfrm>
            <a:off x="9072371" y="2353055"/>
            <a:ext cx="9143" cy="36728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86" name="rect"/>
          <p:cNvSpPr/>
          <p:nvPr/>
        </p:nvSpPr>
        <p:spPr>
          <a:xfrm>
            <a:off x="9144000" y="2279903"/>
            <a:ext cx="9143" cy="36728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88" name="rect"/>
          <p:cNvSpPr/>
          <p:nvPr/>
        </p:nvSpPr>
        <p:spPr>
          <a:xfrm>
            <a:off x="6336791" y="2711196"/>
            <a:ext cx="9143" cy="7315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90" name="rect"/>
          <p:cNvSpPr/>
          <p:nvPr/>
        </p:nvSpPr>
        <p:spPr>
          <a:xfrm>
            <a:off x="6408420" y="4296155"/>
            <a:ext cx="9143" cy="7162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roup 464"/>
          <p:cNvGrpSpPr/>
          <p:nvPr/>
        </p:nvGrpSpPr>
        <p:grpSpPr>
          <a:xfrm rot="21600000">
            <a:off x="2793491" y="1577340"/>
            <a:ext cx="6077712" cy="3994403"/>
            <a:chOff x="0" y="0"/>
            <a:chExt cx="6077712" cy="3994403"/>
          </a:xfrm>
        </p:grpSpPr>
        <p:sp>
          <p:nvSpPr>
            <p:cNvPr id="2492" name="path"/>
            <p:cNvSpPr/>
            <p:nvPr/>
          </p:nvSpPr>
          <p:spPr>
            <a:xfrm>
              <a:off x="0" y="0"/>
              <a:ext cx="6077712" cy="3994403"/>
            </a:xfrm>
            <a:custGeom>
              <a:avLst/>
              <a:gdLst/>
              <a:ahLst/>
              <a:cxnLst/>
              <a:rect l="0" t="0" r="0" b="0"/>
              <a:pathLst>
                <a:path w="9571" h="6290">
                  <a:moveTo>
                    <a:pt x="0" y="3145"/>
                  </a:moveTo>
                  <a:cubicBezTo>
                    <a:pt x="0" y="1408"/>
                    <a:pt x="2142" y="0"/>
                    <a:pt x="4785" y="0"/>
                  </a:cubicBezTo>
                  <a:cubicBezTo>
                    <a:pt x="7428" y="0"/>
                    <a:pt x="9571" y="1408"/>
                    <a:pt x="9571" y="3145"/>
                  </a:cubicBezTo>
                  <a:cubicBezTo>
                    <a:pt x="9571" y="4882"/>
                    <a:pt x="7428" y="6290"/>
                    <a:pt x="4785" y="6290"/>
                  </a:cubicBezTo>
                  <a:cubicBezTo>
                    <a:pt x="2142" y="6290"/>
                    <a:pt x="0" y="4882"/>
                    <a:pt x="0" y="3145"/>
                  </a:cubicBezTo>
                </a:path>
              </a:pathLst>
            </a:custGeom>
            <a:solidFill>
              <a:srgbClr val="99CC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94" name="path"/>
            <p:cNvSpPr/>
            <p:nvPr/>
          </p:nvSpPr>
          <p:spPr>
            <a:xfrm>
              <a:off x="837438" y="631697"/>
              <a:ext cx="4402835" cy="2732532"/>
            </a:xfrm>
            <a:custGeom>
              <a:avLst/>
              <a:gdLst/>
              <a:ahLst/>
              <a:cxnLst/>
              <a:rect l="0" t="0" r="0" b="0"/>
              <a:pathLst>
                <a:path w="6933" h="4303">
                  <a:moveTo>
                    <a:pt x="0" y="2151"/>
                  </a:moveTo>
                  <a:cubicBezTo>
                    <a:pt x="0" y="963"/>
                    <a:pt x="1552" y="0"/>
                    <a:pt x="3466" y="0"/>
                  </a:cubicBezTo>
                  <a:cubicBezTo>
                    <a:pt x="5381" y="0"/>
                    <a:pt x="6933" y="963"/>
                    <a:pt x="6933" y="2151"/>
                  </a:cubicBezTo>
                  <a:cubicBezTo>
                    <a:pt x="6933" y="3339"/>
                    <a:pt x="5381" y="4303"/>
                    <a:pt x="3466" y="4303"/>
                  </a:cubicBezTo>
                  <a:cubicBezTo>
                    <a:pt x="1552" y="4303"/>
                    <a:pt x="0" y="3339"/>
                    <a:pt x="0" y="2151"/>
                  </a:cubicBezTo>
                </a:path>
              </a:pathLst>
            </a:custGeom>
            <a:solidFill>
              <a:srgbClr val="FFCC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96" name="path"/>
            <p:cNvSpPr/>
            <p:nvPr/>
          </p:nvSpPr>
          <p:spPr>
            <a:xfrm>
              <a:off x="822959" y="617220"/>
              <a:ext cx="4431791" cy="2761488"/>
            </a:xfrm>
            <a:custGeom>
              <a:avLst/>
              <a:gdLst/>
              <a:ahLst/>
              <a:cxnLst/>
              <a:rect l="0" t="0" r="0" b="0"/>
              <a:pathLst>
                <a:path w="6979" h="4348">
                  <a:moveTo>
                    <a:pt x="22" y="2174"/>
                  </a:moveTo>
                  <a:cubicBezTo>
                    <a:pt x="22" y="986"/>
                    <a:pt x="1575" y="22"/>
                    <a:pt x="3489" y="22"/>
                  </a:cubicBezTo>
                  <a:cubicBezTo>
                    <a:pt x="5404" y="22"/>
                    <a:pt x="6956" y="986"/>
                    <a:pt x="6956" y="2174"/>
                  </a:cubicBezTo>
                  <a:cubicBezTo>
                    <a:pt x="6956" y="3362"/>
                    <a:pt x="5404" y="4326"/>
                    <a:pt x="3489" y="4326"/>
                  </a:cubicBezTo>
                  <a:cubicBezTo>
                    <a:pt x="1575" y="4326"/>
                    <a:pt x="22" y="3362"/>
                    <a:pt x="22" y="2174"/>
                  </a:cubicBezTo>
                </a:path>
              </a:pathLst>
            </a:custGeom>
            <a:noFill/>
            <a:ln w="28955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98" name="path"/>
            <p:cNvSpPr/>
            <p:nvPr/>
          </p:nvSpPr>
          <p:spPr>
            <a:xfrm>
              <a:off x="1505711" y="1048511"/>
              <a:ext cx="3031236" cy="1908047"/>
            </a:xfrm>
            <a:custGeom>
              <a:avLst/>
              <a:gdLst/>
              <a:ahLst/>
              <a:cxnLst/>
              <a:rect l="0" t="0" r="0" b="0"/>
              <a:pathLst>
                <a:path w="4773" h="3004">
                  <a:moveTo>
                    <a:pt x="0" y="1502"/>
                  </a:moveTo>
                  <a:cubicBezTo>
                    <a:pt x="0" y="672"/>
                    <a:pt x="1068" y="0"/>
                    <a:pt x="2386" y="0"/>
                  </a:cubicBezTo>
                  <a:cubicBezTo>
                    <a:pt x="3705" y="0"/>
                    <a:pt x="4773" y="672"/>
                    <a:pt x="4773" y="1502"/>
                  </a:cubicBezTo>
                  <a:cubicBezTo>
                    <a:pt x="4773" y="2332"/>
                    <a:pt x="3705" y="3004"/>
                    <a:pt x="2386" y="3004"/>
                  </a:cubicBezTo>
                  <a:cubicBezTo>
                    <a:pt x="1068" y="3004"/>
                    <a:pt x="0" y="2332"/>
                    <a:pt x="0" y="1502"/>
                  </a:cubicBezTo>
                </a:path>
              </a:pathLst>
            </a:custGeom>
            <a:solidFill>
              <a:srgbClr val="CCFF9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00" name="path"/>
            <p:cNvSpPr/>
            <p:nvPr/>
          </p:nvSpPr>
          <p:spPr>
            <a:xfrm>
              <a:off x="1499615" y="1042415"/>
              <a:ext cx="3043428" cy="1920240"/>
            </a:xfrm>
            <a:custGeom>
              <a:avLst/>
              <a:gdLst/>
              <a:ahLst/>
              <a:cxnLst/>
              <a:rect l="0" t="0" r="0" b="0"/>
              <a:pathLst>
                <a:path w="4792" h="3024">
                  <a:moveTo>
                    <a:pt x="9" y="1512"/>
                  </a:moveTo>
                  <a:cubicBezTo>
                    <a:pt x="9" y="682"/>
                    <a:pt x="1078" y="9"/>
                    <a:pt x="2396" y="9"/>
                  </a:cubicBezTo>
                  <a:cubicBezTo>
                    <a:pt x="3714" y="9"/>
                    <a:pt x="4783" y="682"/>
                    <a:pt x="4783" y="1512"/>
                  </a:cubicBezTo>
                  <a:cubicBezTo>
                    <a:pt x="4783" y="2341"/>
                    <a:pt x="3714" y="3014"/>
                    <a:pt x="2396" y="3014"/>
                  </a:cubicBezTo>
                  <a:cubicBezTo>
                    <a:pt x="1078" y="3014"/>
                    <a:pt x="9" y="2341"/>
                    <a:pt x="9" y="1512"/>
                  </a:cubicBez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502" name="rect"/>
          <p:cNvSpPr/>
          <p:nvPr/>
        </p:nvSpPr>
        <p:spPr>
          <a:xfrm>
            <a:off x="5809488" y="2173182"/>
            <a:ext cx="21335" cy="1335107"/>
          </a:xfrm>
          <a:prstGeom prst="rect">
            <a:avLst/>
          </a:prstGeom>
          <a:solidFill>
            <a:srgbClr val="00999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04" name="picture 25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376924" y="4001389"/>
            <a:ext cx="584326" cy="154939"/>
          </a:xfrm>
          <a:prstGeom prst="rect">
            <a:avLst/>
          </a:prstGeom>
        </p:spPr>
      </p:pic>
      <p:pic>
        <p:nvPicPr>
          <p:cNvPr id="2506" name="picture 2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62066" y="4151248"/>
            <a:ext cx="442595" cy="149352"/>
          </a:xfrm>
          <a:prstGeom prst="rect">
            <a:avLst/>
          </a:prstGeom>
        </p:spPr>
      </p:pic>
      <p:pic>
        <p:nvPicPr>
          <p:cNvPr id="2508" name="picture 25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46141" y="4334255"/>
            <a:ext cx="287273" cy="148717"/>
          </a:xfrm>
          <a:prstGeom prst="rect">
            <a:avLst/>
          </a:prstGeom>
        </p:spPr>
      </p:pic>
      <p:grpSp>
        <p:nvGrpSpPr>
          <p:cNvPr id="466" name="group 466"/>
          <p:cNvGrpSpPr/>
          <p:nvPr/>
        </p:nvGrpSpPr>
        <p:grpSpPr>
          <a:xfrm rot="21600000">
            <a:off x="4888410" y="3284220"/>
            <a:ext cx="1983685" cy="1511785"/>
            <a:chOff x="0" y="0"/>
            <a:chExt cx="1983685" cy="1511785"/>
          </a:xfrm>
        </p:grpSpPr>
        <p:sp>
          <p:nvSpPr>
            <p:cNvPr id="2510" name="path"/>
            <p:cNvSpPr/>
            <p:nvPr/>
          </p:nvSpPr>
          <p:spPr>
            <a:xfrm>
              <a:off x="0" y="323355"/>
              <a:ext cx="1983685" cy="1188429"/>
            </a:xfrm>
            <a:custGeom>
              <a:avLst/>
              <a:gdLst/>
              <a:ahLst/>
              <a:cxnLst/>
              <a:rect l="0" t="0" r="0" b="0"/>
              <a:pathLst>
                <a:path w="3123" h="1871">
                  <a:moveTo>
                    <a:pt x="1493" y="25"/>
                  </a:moveTo>
                  <a:lnTo>
                    <a:pt x="3118" y="1866"/>
                  </a:lnTo>
                  <a:moveTo>
                    <a:pt x="1419" y="4"/>
                  </a:moveTo>
                  <a:lnTo>
                    <a:pt x="5" y="1849"/>
                  </a:lnTo>
                </a:path>
              </a:pathLst>
            </a:custGeom>
            <a:noFill/>
            <a:ln w="9143" cap="flat">
              <a:solidFill>
                <a:srgbClr val="009999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12" name="path"/>
            <p:cNvSpPr/>
            <p:nvPr/>
          </p:nvSpPr>
          <p:spPr>
            <a:xfrm>
              <a:off x="345005" y="6096"/>
              <a:ext cx="1162811" cy="539495"/>
            </a:xfrm>
            <a:custGeom>
              <a:avLst/>
              <a:gdLst/>
              <a:ahLst/>
              <a:cxnLst/>
              <a:rect l="0" t="0" r="0" b="0"/>
              <a:pathLst>
                <a:path w="1831" h="849">
                  <a:moveTo>
                    <a:pt x="0" y="424"/>
                  </a:moveTo>
                  <a:cubicBezTo>
                    <a:pt x="0" y="190"/>
                    <a:pt x="410" y="0"/>
                    <a:pt x="915" y="0"/>
                  </a:cubicBezTo>
                  <a:cubicBezTo>
                    <a:pt x="1421" y="0"/>
                    <a:pt x="1831" y="190"/>
                    <a:pt x="1831" y="424"/>
                  </a:cubicBezTo>
                  <a:cubicBezTo>
                    <a:pt x="1831" y="659"/>
                    <a:pt x="1421" y="849"/>
                    <a:pt x="915" y="849"/>
                  </a:cubicBezTo>
                  <a:cubicBezTo>
                    <a:pt x="410" y="849"/>
                    <a:pt x="0" y="659"/>
                    <a:pt x="0" y="424"/>
                  </a:cubicBezTo>
                </a:path>
              </a:pathLst>
            </a:custGeom>
            <a:solidFill>
              <a:srgbClr val="00999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14" name="path"/>
            <p:cNvSpPr/>
            <p:nvPr/>
          </p:nvSpPr>
          <p:spPr>
            <a:xfrm>
              <a:off x="338909" y="0"/>
              <a:ext cx="1175004" cy="551688"/>
            </a:xfrm>
            <a:custGeom>
              <a:avLst/>
              <a:gdLst/>
              <a:ahLst/>
              <a:cxnLst/>
              <a:rect l="0" t="0" r="0" b="0"/>
              <a:pathLst>
                <a:path w="1850" h="868">
                  <a:moveTo>
                    <a:pt x="9" y="434"/>
                  </a:moveTo>
                  <a:cubicBezTo>
                    <a:pt x="9" y="199"/>
                    <a:pt x="419" y="9"/>
                    <a:pt x="925" y="9"/>
                  </a:cubicBezTo>
                  <a:cubicBezTo>
                    <a:pt x="1430" y="9"/>
                    <a:pt x="1840" y="199"/>
                    <a:pt x="1840" y="434"/>
                  </a:cubicBezTo>
                  <a:cubicBezTo>
                    <a:pt x="1840" y="668"/>
                    <a:pt x="1430" y="859"/>
                    <a:pt x="925" y="859"/>
                  </a:cubicBezTo>
                  <a:cubicBezTo>
                    <a:pt x="419" y="859"/>
                    <a:pt x="9" y="668"/>
                    <a:pt x="9" y="434"/>
                  </a:cubicBezTo>
                </a:path>
              </a:pathLst>
            </a:custGeom>
            <a:noFill/>
            <a:ln w="12192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516" name="textbox 2516"/>
          <p:cNvSpPr/>
          <p:nvPr/>
        </p:nvSpPr>
        <p:spPr>
          <a:xfrm>
            <a:off x="5656427" y="3483355"/>
            <a:ext cx="324484" cy="1892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客户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468" name="group 468"/>
          <p:cNvGrpSpPr/>
          <p:nvPr/>
        </p:nvGrpSpPr>
        <p:grpSpPr>
          <a:xfrm rot="21600000">
            <a:off x="5847579" y="3590808"/>
            <a:ext cx="1862344" cy="670031"/>
            <a:chOff x="0" y="0"/>
            <a:chExt cx="1862344" cy="670031"/>
          </a:xfrm>
        </p:grpSpPr>
        <p:sp>
          <p:nvSpPr>
            <p:cNvPr id="2518" name="path"/>
            <p:cNvSpPr/>
            <p:nvPr/>
          </p:nvSpPr>
          <p:spPr>
            <a:xfrm>
              <a:off x="0" y="0"/>
              <a:ext cx="1862344" cy="670031"/>
            </a:xfrm>
            <a:custGeom>
              <a:avLst/>
              <a:gdLst/>
              <a:ahLst/>
              <a:cxnLst/>
              <a:rect l="0" t="0" r="0" b="0"/>
              <a:pathLst>
                <a:path w="2932" h="1055">
                  <a:moveTo>
                    <a:pt x="2" y="6"/>
                  </a:moveTo>
                  <a:lnTo>
                    <a:pt x="2930" y="1048"/>
                  </a:lnTo>
                </a:path>
              </a:pathLst>
            </a:custGeom>
            <a:noFill/>
            <a:ln w="9143" cap="flat">
              <a:solidFill>
                <a:srgbClr val="009999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20" name="textbox 2520"/>
            <p:cNvSpPr/>
            <p:nvPr/>
          </p:nvSpPr>
          <p:spPr>
            <a:xfrm>
              <a:off x="-12700" y="-12700"/>
              <a:ext cx="1887854" cy="7416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8000"/>
                </a:lnSpc>
              </a:pPr>
              <a:endParaRPr lang="en-US" altLang="en-US" sz="2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600710" algn="l" rtl="0" eaLnBrk="0">
                <a:lnSpc>
                  <a:spcPct val="83000"/>
                </a:lnSpc>
                <a:spcBef>
                  <a:spcPts val="0"/>
                </a:spcBef>
              </a:pPr>
              <a:r>
                <a:rPr sz="1500" b="1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Arial" panose="020B0604020202020204"/>
                </a:rPr>
                <a:t>P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2522" name="textbox 2522"/>
          <p:cNvSpPr/>
          <p:nvPr/>
        </p:nvSpPr>
        <p:spPr>
          <a:xfrm>
            <a:off x="3972272" y="3706114"/>
            <a:ext cx="1113789" cy="6407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1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交付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/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运维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55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lang="en-US" altLang="en-US" sz="3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可服务性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470" name="group 470"/>
          <p:cNvGrpSpPr/>
          <p:nvPr/>
        </p:nvGrpSpPr>
        <p:grpSpPr>
          <a:xfrm rot="21600000">
            <a:off x="2793491" y="1577340"/>
            <a:ext cx="6077712" cy="3994403"/>
            <a:chOff x="0" y="0"/>
            <a:chExt cx="6077712" cy="3994403"/>
          </a:xfrm>
        </p:grpSpPr>
        <p:sp>
          <p:nvSpPr>
            <p:cNvPr id="2524" name="textbox 2524"/>
            <p:cNvSpPr/>
            <p:nvPr/>
          </p:nvSpPr>
          <p:spPr>
            <a:xfrm>
              <a:off x="2562350" y="2026397"/>
              <a:ext cx="422909" cy="1981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2700" algn="l" rtl="0" eaLnBrk="0">
                <a:lnSpc>
                  <a:spcPct val="81000"/>
                </a:lnSpc>
              </a:pPr>
              <a:r>
                <a:rPr sz="1400" b="1" kern="0" spc="-30" dirty="0">
                  <a:solidFill>
                    <a:srgbClr val="CC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Arial" panose="020B0604020202020204"/>
                </a:rPr>
                <a:t>COO</a:t>
              </a:r>
              <a:endParaRPr lang="en-US" altLang="en-US" sz="14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2526" name="path"/>
          <p:cNvSpPr/>
          <p:nvPr/>
        </p:nvSpPr>
        <p:spPr>
          <a:xfrm>
            <a:off x="5926773" y="3517392"/>
            <a:ext cx="2127628" cy="38098"/>
          </a:xfrm>
          <a:custGeom>
            <a:avLst/>
            <a:gdLst/>
            <a:ahLst/>
            <a:cxnLst/>
            <a:rect l="0" t="0" r="0" b="0"/>
            <a:pathLst>
              <a:path w="3350" h="59">
                <a:moveTo>
                  <a:pt x="0" y="52"/>
                </a:moveTo>
                <a:lnTo>
                  <a:pt x="3350" y="7"/>
                </a:lnTo>
              </a:path>
            </a:pathLst>
          </a:custGeom>
          <a:noFill/>
          <a:ln w="9143" cap="flat">
            <a:solidFill>
              <a:srgbClr val="009999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72" name="group 472"/>
          <p:cNvGrpSpPr/>
          <p:nvPr/>
        </p:nvGrpSpPr>
        <p:grpSpPr>
          <a:xfrm rot="21600000">
            <a:off x="4390115" y="2534809"/>
            <a:ext cx="2409051" cy="1131935"/>
            <a:chOff x="0" y="0"/>
            <a:chExt cx="2409051" cy="1131935"/>
          </a:xfrm>
        </p:grpSpPr>
        <p:sp>
          <p:nvSpPr>
            <p:cNvPr id="2528" name="path"/>
            <p:cNvSpPr/>
            <p:nvPr/>
          </p:nvSpPr>
          <p:spPr>
            <a:xfrm>
              <a:off x="0" y="0"/>
              <a:ext cx="2409051" cy="959325"/>
            </a:xfrm>
            <a:custGeom>
              <a:avLst/>
              <a:gdLst/>
              <a:ahLst/>
              <a:cxnLst/>
              <a:rect l="0" t="0" r="0" b="0"/>
              <a:pathLst>
                <a:path w="3793" h="1510">
                  <a:moveTo>
                    <a:pt x="9" y="12"/>
                  </a:moveTo>
                  <a:lnTo>
                    <a:pt x="2032" y="1498"/>
                  </a:lnTo>
                  <a:moveTo>
                    <a:pt x="2476" y="1498"/>
                  </a:moveTo>
                  <a:lnTo>
                    <a:pt x="3784" y="518"/>
                  </a:lnTo>
                </a:path>
              </a:pathLst>
            </a:custGeom>
            <a:noFill/>
            <a:ln w="19811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30" name="path"/>
            <p:cNvSpPr/>
            <p:nvPr/>
          </p:nvSpPr>
          <p:spPr>
            <a:xfrm>
              <a:off x="1227348" y="926195"/>
              <a:ext cx="376427" cy="205740"/>
            </a:xfrm>
            <a:custGeom>
              <a:avLst/>
              <a:gdLst/>
              <a:ahLst/>
              <a:cxnLst/>
              <a:rect l="0" t="0" r="0" b="0"/>
              <a:pathLst>
                <a:path w="592" h="324">
                  <a:moveTo>
                    <a:pt x="7" y="162"/>
                  </a:moveTo>
                  <a:cubicBezTo>
                    <a:pt x="7" y="76"/>
                    <a:pt x="136" y="7"/>
                    <a:pt x="296" y="7"/>
                  </a:cubicBezTo>
                  <a:cubicBezTo>
                    <a:pt x="456" y="7"/>
                    <a:pt x="585" y="76"/>
                    <a:pt x="585" y="162"/>
                  </a:cubicBezTo>
                  <a:cubicBezTo>
                    <a:pt x="585" y="247"/>
                    <a:pt x="456" y="316"/>
                    <a:pt x="296" y="316"/>
                  </a:cubicBezTo>
                  <a:cubicBezTo>
                    <a:pt x="136" y="316"/>
                    <a:pt x="7" y="247"/>
                    <a:pt x="7" y="162"/>
                  </a:cubicBez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532" name="path"/>
          <p:cNvSpPr/>
          <p:nvPr/>
        </p:nvSpPr>
        <p:spPr>
          <a:xfrm>
            <a:off x="4570106" y="3598574"/>
            <a:ext cx="1105639" cy="509718"/>
          </a:xfrm>
          <a:custGeom>
            <a:avLst/>
            <a:gdLst/>
            <a:ahLst/>
            <a:cxnLst/>
            <a:rect l="0" t="0" r="0" b="0"/>
            <a:pathLst>
              <a:path w="1741" h="802">
                <a:moveTo>
                  <a:pt x="1738" y="6"/>
                </a:moveTo>
                <a:lnTo>
                  <a:pt x="2" y="796"/>
                </a:lnTo>
              </a:path>
            </a:pathLst>
          </a:custGeom>
          <a:noFill/>
          <a:ln w="9143" cap="flat">
            <a:solidFill>
              <a:srgbClr val="009999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74" name="group 474"/>
          <p:cNvGrpSpPr/>
          <p:nvPr/>
        </p:nvGrpSpPr>
        <p:grpSpPr>
          <a:xfrm rot="21600000">
            <a:off x="2793491" y="1577340"/>
            <a:ext cx="6077712" cy="3994403"/>
            <a:chOff x="0" y="0"/>
            <a:chExt cx="6077712" cy="3994403"/>
          </a:xfrm>
        </p:grpSpPr>
        <p:sp>
          <p:nvSpPr>
            <p:cNvPr id="2534" name="textbox 2534"/>
            <p:cNvSpPr/>
            <p:nvPr/>
          </p:nvSpPr>
          <p:spPr>
            <a:xfrm>
              <a:off x="2772474" y="2275727"/>
              <a:ext cx="445134" cy="2597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0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2700" algn="l" rtl="0" eaLnBrk="0">
                <a:lnSpc>
                  <a:spcPct val="98000"/>
                </a:lnSpc>
              </a:pPr>
              <a:r>
                <a:rPr sz="2400" b="1" kern="0" spc="-60" baseline="-700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Arial" panose="020B0604020202020204"/>
                </a:rPr>
                <a:t>E</a:t>
              </a:r>
              <a:r>
                <a:rPr sz="1500" b="1" kern="0" spc="3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Arial" panose="020B0604020202020204"/>
                </a:rPr>
                <a:t>   </a:t>
              </a:r>
              <a:r>
                <a:rPr sz="2400" b="1" kern="0" spc="-60" baseline="700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Arial" panose="020B0604020202020204"/>
                </a:rPr>
                <a:t>S</a:t>
              </a:r>
              <a:endParaRPr lang="en-US" altLang="en-US" sz="2400" baseline="70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476" name="group 476"/>
          <p:cNvGrpSpPr/>
          <p:nvPr/>
        </p:nvGrpSpPr>
        <p:grpSpPr>
          <a:xfrm rot="21600000">
            <a:off x="2793491" y="1577340"/>
            <a:ext cx="6077712" cy="3994403"/>
            <a:chOff x="0" y="0"/>
            <a:chExt cx="6077712" cy="3994403"/>
          </a:xfrm>
        </p:grpSpPr>
        <p:sp>
          <p:nvSpPr>
            <p:cNvPr id="2536" name="textbox 2536"/>
            <p:cNvSpPr/>
            <p:nvPr/>
          </p:nvSpPr>
          <p:spPr>
            <a:xfrm>
              <a:off x="-12700" y="-12700"/>
              <a:ext cx="6103620" cy="40328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4114165" algn="l" rtl="0" eaLnBrk="0">
                <a:lnSpc>
                  <a:spcPct val="90000"/>
                </a:lnSpc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核心能力</a:t>
              </a:r>
              <a:endParaRPr lang="en-US" altLang="en-US" sz="12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2538" name="rect"/>
          <p:cNvSpPr/>
          <p:nvPr/>
        </p:nvSpPr>
        <p:spPr>
          <a:xfrm>
            <a:off x="2958083" y="3752088"/>
            <a:ext cx="649224" cy="182879"/>
          </a:xfrm>
          <a:prstGeom prst="rect">
            <a:avLst/>
          </a:prstGeom>
          <a:solidFill>
            <a:srgbClr val="66CC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78" name="group 478"/>
          <p:cNvGrpSpPr/>
          <p:nvPr/>
        </p:nvGrpSpPr>
        <p:grpSpPr>
          <a:xfrm rot="21600000">
            <a:off x="2793491" y="1577340"/>
            <a:ext cx="6077712" cy="3994403"/>
            <a:chOff x="0" y="0"/>
            <a:chExt cx="6077712" cy="3994403"/>
          </a:xfrm>
        </p:grpSpPr>
        <p:sp>
          <p:nvSpPr>
            <p:cNvPr id="2540" name="textbox 2540"/>
            <p:cNvSpPr/>
            <p:nvPr/>
          </p:nvSpPr>
          <p:spPr>
            <a:xfrm>
              <a:off x="-12700" y="-12700"/>
              <a:ext cx="6103620" cy="40322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05105" algn="l" rtl="0" eaLnBrk="0">
                <a:lnSpc>
                  <a:spcPct val="90000"/>
                </a:lnSpc>
                <a:spcBef>
                  <a:spcPts val="5"/>
                </a:spcBef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可管理性</a:t>
              </a:r>
              <a:endParaRPr lang="en-US" altLang="en-US" sz="12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2542" name="rect"/>
          <p:cNvSpPr/>
          <p:nvPr/>
        </p:nvSpPr>
        <p:spPr>
          <a:xfrm>
            <a:off x="3311652" y="4386072"/>
            <a:ext cx="672084" cy="182879"/>
          </a:xfrm>
          <a:prstGeom prst="rect">
            <a:avLst/>
          </a:prstGeom>
          <a:solidFill>
            <a:srgbClr val="66CC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80" name="group 480"/>
          <p:cNvGrpSpPr/>
          <p:nvPr/>
        </p:nvGrpSpPr>
        <p:grpSpPr>
          <a:xfrm rot="21600000">
            <a:off x="2793491" y="1577340"/>
            <a:ext cx="6077712" cy="3994403"/>
            <a:chOff x="0" y="0"/>
            <a:chExt cx="6077712" cy="3994403"/>
          </a:xfrm>
        </p:grpSpPr>
        <p:sp>
          <p:nvSpPr>
            <p:cNvPr id="2544" name="textbox 2544"/>
            <p:cNvSpPr/>
            <p:nvPr/>
          </p:nvSpPr>
          <p:spPr>
            <a:xfrm>
              <a:off x="-12700" y="-12700"/>
              <a:ext cx="6103620" cy="403034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570865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可安装性</a:t>
              </a:r>
              <a:endParaRPr lang="en-US" altLang="en-US" sz="12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2546" name="rect"/>
          <p:cNvSpPr/>
          <p:nvPr/>
        </p:nvSpPr>
        <p:spPr>
          <a:xfrm>
            <a:off x="3118104" y="4098035"/>
            <a:ext cx="637031" cy="182879"/>
          </a:xfrm>
          <a:prstGeom prst="rect">
            <a:avLst/>
          </a:prstGeom>
          <a:solidFill>
            <a:srgbClr val="66CC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82" name="group 482"/>
          <p:cNvGrpSpPr/>
          <p:nvPr/>
        </p:nvGrpSpPr>
        <p:grpSpPr>
          <a:xfrm rot="21600000">
            <a:off x="2793491" y="1577340"/>
            <a:ext cx="6077712" cy="3994403"/>
            <a:chOff x="0" y="0"/>
            <a:chExt cx="6077712" cy="3994403"/>
          </a:xfrm>
        </p:grpSpPr>
        <p:sp>
          <p:nvSpPr>
            <p:cNvPr id="2548" name="textbox 2548"/>
            <p:cNvSpPr/>
            <p:nvPr/>
          </p:nvSpPr>
          <p:spPr>
            <a:xfrm>
              <a:off x="-12700" y="-12700"/>
              <a:ext cx="6103620" cy="40328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60045" algn="l" rtl="0" eaLnBrk="0">
                <a:lnSpc>
                  <a:spcPct val="90000"/>
                </a:lnSpc>
                <a:spcBef>
                  <a:spcPts val="0"/>
                </a:spcBef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可维护性</a:t>
              </a:r>
              <a:endParaRPr lang="en-US" altLang="en-US" sz="12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484" name="group 484"/>
          <p:cNvGrpSpPr/>
          <p:nvPr/>
        </p:nvGrpSpPr>
        <p:grpSpPr>
          <a:xfrm rot="21600000">
            <a:off x="2793491" y="1577340"/>
            <a:ext cx="6077712" cy="3994403"/>
            <a:chOff x="0" y="0"/>
            <a:chExt cx="6077712" cy="3994403"/>
          </a:xfrm>
        </p:grpSpPr>
        <p:sp>
          <p:nvSpPr>
            <p:cNvPr id="2550" name="textbox 2550"/>
            <p:cNvSpPr/>
            <p:nvPr/>
          </p:nvSpPr>
          <p:spPr>
            <a:xfrm>
              <a:off x="-12700" y="-12700"/>
              <a:ext cx="6103620" cy="40335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457835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物理形态</a:t>
              </a:r>
              <a:endParaRPr lang="en-US" altLang="en-US" sz="12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486" name="group 486"/>
          <p:cNvGrpSpPr/>
          <p:nvPr/>
        </p:nvGrpSpPr>
        <p:grpSpPr>
          <a:xfrm rot="21600000">
            <a:off x="2793491" y="1577340"/>
            <a:ext cx="6077712" cy="3994403"/>
            <a:chOff x="0" y="0"/>
            <a:chExt cx="6077712" cy="3994403"/>
          </a:xfrm>
        </p:grpSpPr>
        <p:sp>
          <p:nvSpPr>
            <p:cNvPr id="2552" name="textbox 2552"/>
            <p:cNvSpPr/>
            <p:nvPr/>
          </p:nvSpPr>
          <p:spPr>
            <a:xfrm>
              <a:off x="-12700" y="-12700"/>
              <a:ext cx="6103620" cy="40328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994785" algn="l" rtl="0" eaLnBrk="0">
                <a:lnSpc>
                  <a:spcPct val="90000"/>
                </a:lnSpc>
                <a:spcBef>
                  <a:spcPts val="5"/>
                </a:spcBef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安全可靠</a:t>
              </a:r>
              <a:endParaRPr lang="en-US" altLang="en-US" sz="12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488" name="group 488"/>
          <p:cNvGrpSpPr/>
          <p:nvPr/>
        </p:nvGrpSpPr>
        <p:grpSpPr>
          <a:xfrm rot="21600000">
            <a:off x="2793491" y="1577340"/>
            <a:ext cx="6077712" cy="3994403"/>
            <a:chOff x="0" y="0"/>
            <a:chExt cx="6077712" cy="3994403"/>
          </a:xfrm>
        </p:grpSpPr>
        <p:sp>
          <p:nvSpPr>
            <p:cNvPr id="2554" name="textbox 2554"/>
            <p:cNvSpPr/>
            <p:nvPr/>
          </p:nvSpPr>
          <p:spPr>
            <a:xfrm>
              <a:off x="-12700" y="-12700"/>
              <a:ext cx="6103620" cy="40328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008380" algn="l" rtl="0" eaLnBrk="0">
                <a:lnSpc>
                  <a:spcPct val="90000"/>
                </a:lnSpc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价格成本</a:t>
              </a:r>
              <a:endParaRPr lang="en-US" altLang="en-US" sz="12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2556" name="rect"/>
          <p:cNvSpPr/>
          <p:nvPr/>
        </p:nvSpPr>
        <p:spPr>
          <a:xfrm>
            <a:off x="6577584" y="1845564"/>
            <a:ext cx="387095" cy="256032"/>
          </a:xfrm>
          <a:prstGeom prst="rect">
            <a:avLst/>
          </a:prstGeom>
          <a:solidFill>
            <a:srgbClr val="FF99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90" name="group 490"/>
          <p:cNvGrpSpPr/>
          <p:nvPr/>
        </p:nvGrpSpPr>
        <p:grpSpPr>
          <a:xfrm rot="21600000">
            <a:off x="2793491" y="1577340"/>
            <a:ext cx="6077712" cy="3994403"/>
            <a:chOff x="0" y="0"/>
            <a:chExt cx="6077712" cy="3994403"/>
          </a:xfrm>
        </p:grpSpPr>
        <p:sp>
          <p:nvSpPr>
            <p:cNvPr id="2558" name="textbox 2558"/>
            <p:cNvSpPr/>
            <p:nvPr/>
          </p:nvSpPr>
          <p:spPr>
            <a:xfrm>
              <a:off x="-12700" y="-12700"/>
              <a:ext cx="6103620" cy="40328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6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846195" algn="l" rtl="0" eaLnBrk="0">
                <a:lnSpc>
                  <a:spcPct val="90000"/>
                </a:lnSpc>
                <a:spcBef>
                  <a:spcPts val="5"/>
                </a:spcBef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功能</a:t>
              </a:r>
              <a:endParaRPr lang="en-US" altLang="en-US" sz="12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492" name="group 492"/>
          <p:cNvGrpSpPr/>
          <p:nvPr/>
        </p:nvGrpSpPr>
        <p:grpSpPr>
          <a:xfrm rot="21600000">
            <a:off x="2793491" y="1577340"/>
            <a:ext cx="6077712" cy="3994403"/>
            <a:chOff x="0" y="0"/>
            <a:chExt cx="6077712" cy="3994403"/>
          </a:xfrm>
        </p:grpSpPr>
        <p:sp>
          <p:nvSpPr>
            <p:cNvPr id="2560" name="textbox 2560"/>
            <p:cNvSpPr/>
            <p:nvPr/>
          </p:nvSpPr>
          <p:spPr>
            <a:xfrm>
              <a:off x="-12700" y="-12700"/>
              <a:ext cx="6103620" cy="40316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447925" algn="l" rtl="0" eaLnBrk="0">
                <a:lnSpc>
                  <a:spcPct val="83000"/>
                </a:lnSpc>
                <a:spcBef>
                  <a:spcPts val="0"/>
                </a:spcBef>
              </a:pPr>
              <a:r>
                <a:rPr sz="1500" b="1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Arial" panose="020B0604020202020204"/>
                </a:rPr>
                <a:t>L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lang="en-US" altLang="en-US" sz="9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959610" algn="l" rtl="0" eaLnBrk="0">
                <a:lnSpc>
                  <a:spcPct val="90000"/>
                </a:lnSpc>
                <a:spcBef>
                  <a:spcPts val="5"/>
                </a:spcBef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生命周期</a:t>
              </a:r>
              <a:endParaRPr lang="en-US" altLang="en-US" sz="12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2562" name="textbox 2562"/>
          <p:cNvSpPr/>
          <p:nvPr/>
        </p:nvSpPr>
        <p:spPr>
          <a:xfrm>
            <a:off x="3156204" y="2766059"/>
            <a:ext cx="610869" cy="25654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0000"/>
              </a:lnSpc>
              <a:spcBef>
                <a:spcPts val="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价格成本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564" name="textbox 2564"/>
          <p:cNvSpPr/>
          <p:nvPr/>
        </p:nvSpPr>
        <p:spPr>
          <a:xfrm>
            <a:off x="4576571" y="1879092"/>
            <a:ext cx="611505" cy="25654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0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可行销性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494" name="group 494"/>
          <p:cNvGrpSpPr/>
          <p:nvPr/>
        </p:nvGrpSpPr>
        <p:grpSpPr>
          <a:xfrm rot="21600000">
            <a:off x="1522476" y="1577340"/>
            <a:ext cx="3314054" cy="1437931"/>
            <a:chOff x="0" y="0"/>
            <a:chExt cx="3314054" cy="1437931"/>
          </a:xfrm>
        </p:grpSpPr>
        <p:sp>
          <p:nvSpPr>
            <p:cNvPr id="2566" name="path"/>
            <p:cNvSpPr/>
            <p:nvPr/>
          </p:nvSpPr>
          <p:spPr>
            <a:xfrm>
              <a:off x="0" y="0"/>
              <a:ext cx="3312413" cy="1433448"/>
            </a:xfrm>
            <a:custGeom>
              <a:avLst/>
              <a:gdLst/>
              <a:ahLst/>
              <a:cxnLst/>
              <a:rect l="0" t="0" r="0" b="0"/>
              <a:pathLst>
                <a:path w="5216" h="2257">
                  <a:moveTo>
                    <a:pt x="0" y="0"/>
                  </a:moveTo>
                  <a:lnTo>
                    <a:pt x="1425" y="0"/>
                  </a:lnTo>
                  <a:lnTo>
                    <a:pt x="1425" y="0"/>
                  </a:lnTo>
                  <a:lnTo>
                    <a:pt x="2036" y="0"/>
                  </a:lnTo>
                  <a:lnTo>
                    <a:pt x="2443" y="0"/>
                  </a:lnTo>
                  <a:lnTo>
                    <a:pt x="2443" y="1191"/>
                  </a:lnTo>
                  <a:lnTo>
                    <a:pt x="5216" y="2257"/>
                  </a:lnTo>
                  <a:lnTo>
                    <a:pt x="2443" y="1702"/>
                  </a:lnTo>
                  <a:lnTo>
                    <a:pt x="2443" y="2042"/>
                  </a:lnTo>
                  <a:lnTo>
                    <a:pt x="2036" y="2042"/>
                  </a:lnTo>
                  <a:lnTo>
                    <a:pt x="1425" y="2042"/>
                  </a:lnTo>
                  <a:lnTo>
                    <a:pt x="1425" y="2042"/>
                  </a:lnTo>
                  <a:lnTo>
                    <a:pt x="0" y="2042"/>
                  </a:lnTo>
                  <a:lnTo>
                    <a:pt x="0" y="1702"/>
                  </a:lnTo>
                  <a:lnTo>
                    <a:pt x="0" y="1191"/>
                  </a:lnTo>
                  <a:lnTo>
                    <a:pt x="0" y="1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9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68" name="path"/>
            <p:cNvSpPr/>
            <p:nvPr/>
          </p:nvSpPr>
          <p:spPr>
            <a:xfrm>
              <a:off x="1549791" y="752271"/>
              <a:ext cx="1764262" cy="685660"/>
            </a:xfrm>
            <a:custGeom>
              <a:avLst/>
              <a:gdLst/>
              <a:ahLst/>
              <a:cxnLst/>
              <a:rect l="0" t="0" r="0" b="0"/>
              <a:pathLst>
                <a:path w="2778" h="1079">
                  <a:moveTo>
                    <a:pt x="2" y="6"/>
                  </a:moveTo>
                  <a:lnTo>
                    <a:pt x="2775" y="1072"/>
                  </a:lnTo>
                  <a:lnTo>
                    <a:pt x="2" y="517"/>
                  </a:lnTo>
                </a:path>
              </a:pathLst>
            </a:custGeom>
            <a:noFill/>
            <a:ln w="9143" cap="flat">
              <a:solidFill>
                <a:srgbClr val="808080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570" name="textbox 2570"/>
          <p:cNvSpPr/>
          <p:nvPr/>
        </p:nvSpPr>
        <p:spPr>
          <a:xfrm>
            <a:off x="7981188" y="2804159"/>
            <a:ext cx="610869" cy="25654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0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配套需求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572" name="picture 25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530084" y="2305685"/>
            <a:ext cx="396493" cy="269748"/>
          </a:xfrm>
          <a:prstGeom prst="rect">
            <a:avLst/>
          </a:prstGeom>
        </p:spPr>
      </p:pic>
      <p:grpSp>
        <p:nvGrpSpPr>
          <p:cNvPr id="496" name="group 496"/>
          <p:cNvGrpSpPr/>
          <p:nvPr/>
        </p:nvGrpSpPr>
        <p:grpSpPr>
          <a:xfrm rot="21600000">
            <a:off x="7496007" y="1577340"/>
            <a:ext cx="2777276" cy="1356199"/>
            <a:chOff x="0" y="0"/>
            <a:chExt cx="2777276" cy="1356199"/>
          </a:xfrm>
        </p:grpSpPr>
        <p:sp>
          <p:nvSpPr>
            <p:cNvPr id="2574" name="path"/>
            <p:cNvSpPr/>
            <p:nvPr/>
          </p:nvSpPr>
          <p:spPr>
            <a:xfrm>
              <a:off x="2580" y="0"/>
              <a:ext cx="2774695" cy="1352041"/>
            </a:xfrm>
            <a:custGeom>
              <a:avLst/>
              <a:gdLst/>
              <a:ahLst/>
              <a:cxnLst/>
              <a:rect l="0" t="0" r="0" b="0"/>
              <a:pathLst>
                <a:path w="4369" h="2129">
                  <a:moveTo>
                    <a:pt x="1758" y="0"/>
                  </a:moveTo>
                  <a:lnTo>
                    <a:pt x="2193" y="0"/>
                  </a:lnTo>
                  <a:lnTo>
                    <a:pt x="2193" y="0"/>
                  </a:lnTo>
                  <a:lnTo>
                    <a:pt x="2846" y="0"/>
                  </a:lnTo>
                  <a:lnTo>
                    <a:pt x="4369" y="0"/>
                  </a:lnTo>
                  <a:lnTo>
                    <a:pt x="4369" y="926"/>
                  </a:lnTo>
                  <a:lnTo>
                    <a:pt x="4369" y="926"/>
                  </a:lnTo>
                  <a:lnTo>
                    <a:pt x="4369" y="1324"/>
                  </a:lnTo>
                  <a:lnTo>
                    <a:pt x="4369" y="1588"/>
                  </a:lnTo>
                  <a:lnTo>
                    <a:pt x="2846" y="1588"/>
                  </a:lnTo>
                  <a:lnTo>
                    <a:pt x="2193" y="1588"/>
                  </a:lnTo>
                  <a:lnTo>
                    <a:pt x="2193" y="1588"/>
                  </a:lnTo>
                  <a:lnTo>
                    <a:pt x="1758" y="1588"/>
                  </a:lnTo>
                  <a:lnTo>
                    <a:pt x="1758" y="1324"/>
                  </a:lnTo>
                  <a:lnTo>
                    <a:pt x="0" y="2129"/>
                  </a:lnTo>
                  <a:lnTo>
                    <a:pt x="1758" y="926"/>
                  </a:lnTo>
                  <a:lnTo>
                    <a:pt x="1758" y="0"/>
                  </a:lnTo>
                  <a:close/>
                </a:path>
              </a:pathLst>
            </a:custGeom>
            <a:solidFill>
              <a:srgbClr val="FFCC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76" name="path"/>
            <p:cNvSpPr/>
            <p:nvPr/>
          </p:nvSpPr>
          <p:spPr>
            <a:xfrm>
              <a:off x="0" y="584744"/>
              <a:ext cx="1121744" cy="771454"/>
            </a:xfrm>
            <a:custGeom>
              <a:avLst/>
              <a:gdLst/>
              <a:ahLst/>
              <a:cxnLst/>
              <a:rect l="0" t="0" r="0" b="0"/>
              <a:pathLst>
                <a:path w="1766" h="1214">
                  <a:moveTo>
                    <a:pt x="1762" y="403"/>
                  </a:moveTo>
                  <a:lnTo>
                    <a:pt x="4" y="1208"/>
                  </a:lnTo>
                  <a:lnTo>
                    <a:pt x="1762" y="5"/>
                  </a:lnTo>
                </a:path>
              </a:pathLst>
            </a:custGeom>
            <a:noFill/>
            <a:ln w="9143" cap="flat">
              <a:solidFill>
                <a:srgbClr val="808080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578" name="picture 25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688460" y="4621021"/>
            <a:ext cx="1117727" cy="579754"/>
          </a:xfrm>
          <a:prstGeom prst="rect">
            <a:avLst/>
          </a:prstGeom>
        </p:spPr>
      </p:pic>
      <p:grpSp>
        <p:nvGrpSpPr>
          <p:cNvPr id="498" name="group 498"/>
          <p:cNvGrpSpPr/>
          <p:nvPr/>
        </p:nvGrpSpPr>
        <p:grpSpPr>
          <a:xfrm rot="21600000">
            <a:off x="1507236" y="4660392"/>
            <a:ext cx="2563451" cy="1309116"/>
            <a:chOff x="0" y="0"/>
            <a:chExt cx="2563451" cy="1309116"/>
          </a:xfrm>
        </p:grpSpPr>
        <p:sp>
          <p:nvSpPr>
            <p:cNvPr id="2580" name="path"/>
            <p:cNvSpPr/>
            <p:nvPr/>
          </p:nvSpPr>
          <p:spPr>
            <a:xfrm>
              <a:off x="0" y="0"/>
              <a:ext cx="2562352" cy="1309116"/>
            </a:xfrm>
            <a:custGeom>
              <a:avLst/>
              <a:gdLst/>
              <a:ahLst/>
              <a:cxnLst/>
              <a:rect l="0" t="0" r="0" b="0"/>
              <a:pathLst>
                <a:path w="4035" h="2061">
                  <a:moveTo>
                    <a:pt x="0" y="0"/>
                  </a:moveTo>
                  <a:lnTo>
                    <a:pt x="1503" y="0"/>
                  </a:lnTo>
                  <a:lnTo>
                    <a:pt x="1503" y="0"/>
                  </a:lnTo>
                  <a:lnTo>
                    <a:pt x="2148" y="0"/>
                  </a:lnTo>
                  <a:lnTo>
                    <a:pt x="2577" y="0"/>
                  </a:lnTo>
                  <a:lnTo>
                    <a:pt x="2577" y="343"/>
                  </a:lnTo>
                  <a:lnTo>
                    <a:pt x="4035" y="497"/>
                  </a:lnTo>
                  <a:lnTo>
                    <a:pt x="2577" y="858"/>
                  </a:lnTo>
                  <a:lnTo>
                    <a:pt x="2577" y="2061"/>
                  </a:lnTo>
                  <a:lnTo>
                    <a:pt x="2148" y="2061"/>
                  </a:lnTo>
                  <a:lnTo>
                    <a:pt x="1503" y="2061"/>
                  </a:lnTo>
                  <a:lnTo>
                    <a:pt x="1503" y="2061"/>
                  </a:lnTo>
                  <a:lnTo>
                    <a:pt x="0" y="2061"/>
                  </a:lnTo>
                  <a:lnTo>
                    <a:pt x="0" y="858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82" name="path"/>
            <p:cNvSpPr/>
            <p:nvPr/>
          </p:nvSpPr>
          <p:spPr>
            <a:xfrm>
              <a:off x="1635676" y="213639"/>
              <a:ext cx="927774" cy="336263"/>
            </a:xfrm>
            <a:custGeom>
              <a:avLst/>
              <a:gdLst/>
              <a:ahLst/>
              <a:cxnLst/>
              <a:rect l="0" t="0" r="0" b="0"/>
              <a:pathLst>
                <a:path w="1461" h="529">
                  <a:moveTo>
                    <a:pt x="1" y="7"/>
                  </a:moveTo>
                  <a:lnTo>
                    <a:pt x="1459" y="161"/>
                  </a:lnTo>
                  <a:lnTo>
                    <a:pt x="1" y="522"/>
                  </a:lnTo>
                </a:path>
              </a:pathLst>
            </a:custGeom>
            <a:noFill/>
            <a:ln w="9143" cap="flat">
              <a:solidFill>
                <a:srgbClr val="808080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584" name="table 2584"/>
          <p:cNvGraphicFramePr>
            <a:graphicFrameLocks noGrp="1"/>
          </p:cNvGraphicFramePr>
          <p:nvPr/>
        </p:nvGraphicFramePr>
        <p:xfrm>
          <a:off x="1502663" y="4655820"/>
          <a:ext cx="1645920" cy="1318260"/>
        </p:xfrm>
        <a:graphic>
          <a:graphicData uri="http://schemas.openxmlformats.org/drawingml/2006/table">
            <a:tbl>
              <a:tblPr/>
              <a:tblGrid>
                <a:gridCol w="1645920"/>
              </a:tblGrid>
              <a:tr h="13119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8755" indent="-185420" algn="l" rtl="0" eaLnBrk="0">
                        <a:lnSpc>
                          <a:spcPct val="115000"/>
                        </a:lnSpc>
                        <a:spcBef>
                          <a:spcPts val="5"/>
                        </a:spcBef>
                      </a:pPr>
                      <a:r>
                        <a:rPr sz="800" kern="0" spc="-70" dirty="0">
                          <a:solidFill>
                            <a:srgbClr val="00999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Wingdings" panose="05000000000000000000"/>
                        </a:rPr>
                        <a:t>. </a:t>
                      </a: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面向开发，是对产</a:t>
                      </a: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品交付的要求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1135" indent="-177800" algn="l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sz="700" kern="0" spc="-70" dirty="0">
                          <a:solidFill>
                            <a:srgbClr val="00999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Wingdings" panose="05000000000000000000"/>
                        </a:rPr>
                        <a:t>.</a:t>
                      </a:r>
                      <a:r>
                        <a:rPr sz="700" kern="0" spc="180" dirty="0">
                          <a:solidFill>
                            <a:srgbClr val="00999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Wingdings" panose="05000000000000000000"/>
                        </a:rPr>
                        <a:t> </a:t>
                      </a:r>
                      <a:r>
                        <a:rPr sz="13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包括功能、限制、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质量属性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86" name="table 2586"/>
          <p:cNvGraphicFramePr>
            <a:graphicFrameLocks noGrp="1"/>
          </p:cNvGraphicFramePr>
          <p:nvPr/>
        </p:nvGraphicFramePr>
        <p:xfrm>
          <a:off x="1517904" y="1572768"/>
          <a:ext cx="1560195" cy="1305559"/>
        </p:xfrm>
        <a:graphic>
          <a:graphicData uri="http://schemas.openxmlformats.org/drawingml/2006/table">
            <a:tbl>
              <a:tblPr/>
              <a:tblGrid>
                <a:gridCol w="1560195"/>
              </a:tblGrid>
              <a:tr h="12992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9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800" kern="0" spc="-70" dirty="0">
                          <a:solidFill>
                            <a:srgbClr val="00999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Wingdings" panose="05000000000000000000"/>
                        </a:rPr>
                        <a:t>. </a:t>
                      </a: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通过对客户面对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8595" indent="7620" algn="l" rtl="0" eaLnBrk="0">
                        <a:lnSpc>
                          <a:spcPct val="145000"/>
                        </a:lnSpc>
                        <a:spcBef>
                          <a:spcPts val="30"/>
                        </a:spcBef>
                      </a:pPr>
                      <a:r>
                        <a:rPr sz="13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的问题分析，</a:t>
                      </a:r>
                      <a:r>
                        <a:rPr sz="13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  </a:t>
                      </a:r>
                      <a:r>
                        <a:rPr sz="13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描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述客户期望产品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解决的问题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88" name="textbox 2588"/>
          <p:cNvSpPr/>
          <p:nvPr/>
        </p:nvSpPr>
        <p:spPr>
          <a:xfrm>
            <a:off x="97576" y="233082"/>
            <a:ext cx="4948554" cy="4229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700" kern="0" spc="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700" kern="0" spc="7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700" b="1" kern="0" spc="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应用</a:t>
            </a:r>
            <a:r>
              <a:rPr sz="2700" b="1" kern="0" spc="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Times New Roman" panose="02020603050405020304"/>
              </a:rPr>
              <a:t>$</a:t>
            </a:r>
            <a:r>
              <a:rPr sz="2700" b="1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Times New Roman" panose="02020603050405020304"/>
              </a:rPr>
              <a:t>APPEALS</a:t>
            </a:r>
            <a:r>
              <a:rPr sz="2700" b="1" kern="0" spc="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进行需求分类</a:t>
            </a:r>
            <a:endParaRPr lang="en-US" altLang="en-US" sz="2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2590" name="table 2590"/>
          <p:cNvGraphicFramePr>
            <a:graphicFrameLocks noGrp="1"/>
          </p:cNvGraphicFramePr>
          <p:nvPr/>
        </p:nvGraphicFramePr>
        <p:xfrm>
          <a:off x="8610600" y="1572768"/>
          <a:ext cx="1666875" cy="1017904"/>
        </p:xfrm>
        <a:graphic>
          <a:graphicData uri="http://schemas.openxmlformats.org/drawingml/2006/table">
            <a:tbl>
              <a:tblPr/>
              <a:tblGrid>
                <a:gridCol w="1666875"/>
              </a:tblGrid>
              <a:tr h="1011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700" kern="0" spc="-60" dirty="0">
                          <a:solidFill>
                            <a:srgbClr val="00999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Wingdings" panose="05000000000000000000"/>
                        </a:rPr>
                        <a:t>.</a:t>
                      </a:r>
                      <a:r>
                        <a:rPr sz="700" kern="0" spc="100" dirty="0">
                          <a:solidFill>
                            <a:srgbClr val="00999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Wingdings" panose="05000000000000000000"/>
                        </a:rPr>
                        <a:t> </a:t>
                      </a:r>
                      <a:r>
                        <a:rPr sz="13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根据客户的问题，</a:t>
                      </a:r>
                      <a:endParaRPr lang="en-US" altLang="en-US" sz="1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7960" indent="-2540" algn="l" rtl="0" eaLnBrk="0">
                        <a:lnSpc>
                          <a:spcPct val="143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确定产品用于解决</a:t>
                      </a: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客户问题的特性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92" name="textbox 2592"/>
          <p:cNvSpPr/>
          <p:nvPr/>
        </p:nvSpPr>
        <p:spPr>
          <a:xfrm>
            <a:off x="2079579" y="1057183"/>
            <a:ext cx="7112634" cy="2425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500" kern="0" spc="60" dirty="0">
                <a:ln w="58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以客户为中心，</a:t>
            </a:r>
            <a:r>
              <a:rPr sz="1500" kern="0" spc="3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 </a:t>
            </a:r>
            <a:r>
              <a:rPr sz="1500" kern="0" spc="60" dirty="0">
                <a:ln w="58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按照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 </a:t>
            </a:r>
            <a:r>
              <a:rPr sz="1500" kern="0" spc="60" dirty="0">
                <a:ln w="58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客</a:t>
            </a:r>
            <a:r>
              <a:rPr sz="1500" kern="0" spc="50" dirty="0">
                <a:ln w="58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户问题-&gt;产品特性-&gt;包需求层层分解（含内部客户需求）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594" name="textbox 2594"/>
          <p:cNvSpPr/>
          <p:nvPr/>
        </p:nvSpPr>
        <p:spPr>
          <a:xfrm>
            <a:off x="4531461" y="2847212"/>
            <a:ext cx="2612389" cy="5702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25475" algn="l" rtl="0" eaLnBrk="0">
              <a:lnSpc>
                <a:spcPct val="92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市场竞争   客户业务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3000"/>
              </a:lnSpc>
              <a:spcBef>
                <a:spcPts val="5"/>
              </a:spcBef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TCO      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        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网络环境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596" name="textbox 2596"/>
          <p:cNvSpPr/>
          <p:nvPr/>
        </p:nvSpPr>
        <p:spPr>
          <a:xfrm>
            <a:off x="5913373" y="3653790"/>
            <a:ext cx="1292225" cy="6057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89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应用环境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34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lang="en-US" altLang="en-US" sz="3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认证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598" name="textbox 2598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02" name="textbox 2602"/>
          <p:cNvSpPr/>
          <p:nvPr/>
        </p:nvSpPr>
        <p:spPr>
          <a:xfrm>
            <a:off x="5068857" y="3091594"/>
            <a:ext cx="659130" cy="467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486410" algn="l" rtl="0" eaLnBrk="0">
              <a:lnSpc>
                <a:spcPct val="97000"/>
              </a:lnSpc>
            </a:pP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A</a:t>
            </a: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1500" b="1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$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04" name="textbox 2604"/>
          <p:cNvSpPr/>
          <p:nvPr/>
        </p:nvSpPr>
        <p:spPr>
          <a:xfrm>
            <a:off x="4447032" y="5743955"/>
            <a:ext cx="714375" cy="297815"/>
          </a:xfrm>
          <a:prstGeom prst="rect">
            <a:avLst/>
          </a:prstGeom>
          <a:solidFill>
            <a:srgbClr val="FF99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0000"/>
              </a:lnSpc>
              <a:spcBef>
                <a:spcPts val="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功能需求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06" name="textbox 2606"/>
          <p:cNvSpPr/>
          <p:nvPr/>
        </p:nvSpPr>
        <p:spPr>
          <a:xfrm>
            <a:off x="6763511" y="5743955"/>
            <a:ext cx="714375" cy="297815"/>
          </a:xfrm>
          <a:prstGeom prst="rect">
            <a:avLst/>
          </a:prstGeom>
          <a:solidFill>
            <a:srgbClr val="66CC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0000"/>
              </a:lnSpc>
              <a:spcBef>
                <a:spcPts val="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质量属性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08" name="textbox 2608"/>
          <p:cNvSpPr/>
          <p:nvPr/>
        </p:nvSpPr>
        <p:spPr>
          <a:xfrm>
            <a:off x="5149951" y="4644643"/>
            <a:ext cx="1280794" cy="1987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地理市场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       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准入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10" name="textbox 2610"/>
          <p:cNvSpPr/>
          <p:nvPr/>
        </p:nvSpPr>
        <p:spPr>
          <a:xfrm>
            <a:off x="5251956" y="3289539"/>
            <a:ext cx="812800" cy="2749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377825" algn="l" rtl="0" eaLnBrk="0">
              <a:lnSpc>
                <a:spcPts val="980"/>
              </a:lnSpc>
            </a:pPr>
            <a:r>
              <a:rPr sz="1400" b="1" kern="0" spc="-20" dirty="0">
                <a:solidFill>
                  <a:srgbClr val="CC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CMO</a:t>
            </a:r>
            <a:r>
              <a:rPr sz="1400" b="1" kern="0" spc="-10" dirty="0">
                <a:solidFill>
                  <a:srgbClr val="CC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1400" b="1" kern="0" spc="-30" dirty="0">
                <a:solidFill>
                  <a:srgbClr val="CC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CFO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12" name="textbox 2612"/>
          <p:cNvSpPr/>
          <p:nvPr/>
        </p:nvSpPr>
        <p:spPr>
          <a:xfrm>
            <a:off x="5605271" y="5753100"/>
            <a:ext cx="634365" cy="299084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12395" algn="l" rtl="0" eaLnBrk="0">
              <a:lnSpc>
                <a:spcPct val="90000"/>
              </a:lnSpc>
              <a:spcBef>
                <a:spcPts val="0"/>
              </a:spcBef>
            </a:pP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限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  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制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14" name="textbox 2614"/>
          <p:cNvSpPr/>
          <p:nvPr/>
        </p:nvSpPr>
        <p:spPr>
          <a:xfrm>
            <a:off x="1772188" y="2956712"/>
            <a:ext cx="833119" cy="2425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500" kern="0" spc="80" dirty="0">
                <a:ln w="5791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客户问题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16" name="textbox 2616"/>
          <p:cNvSpPr/>
          <p:nvPr/>
        </p:nvSpPr>
        <p:spPr>
          <a:xfrm>
            <a:off x="9120726" y="2697886"/>
            <a:ext cx="828039" cy="2425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500" kern="0" spc="70" dirty="0">
                <a:ln w="5791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产品特性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18" name="textbox 2618"/>
          <p:cNvSpPr/>
          <p:nvPr/>
        </p:nvSpPr>
        <p:spPr>
          <a:xfrm>
            <a:off x="8072627" y="3861816"/>
            <a:ext cx="611505" cy="25654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1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物理形态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20" name="textbox 2620"/>
          <p:cNvSpPr/>
          <p:nvPr/>
        </p:nvSpPr>
        <p:spPr>
          <a:xfrm>
            <a:off x="6394703" y="5061203"/>
            <a:ext cx="610869" cy="254634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0000"/>
              </a:lnSpc>
              <a:spcBef>
                <a:spcPts val="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准入限制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22" name="textbox 2622"/>
          <p:cNvSpPr/>
          <p:nvPr/>
        </p:nvSpPr>
        <p:spPr>
          <a:xfrm>
            <a:off x="8133588" y="3200400"/>
            <a:ext cx="610869" cy="254634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0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技术限制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24" name="textbox 2624"/>
          <p:cNvSpPr/>
          <p:nvPr/>
        </p:nvSpPr>
        <p:spPr>
          <a:xfrm>
            <a:off x="1843816" y="4323994"/>
            <a:ext cx="628650" cy="244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500" kern="0" spc="70" dirty="0">
                <a:ln w="5791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包需求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26" name="textbox 2626"/>
          <p:cNvSpPr/>
          <p:nvPr/>
        </p:nvSpPr>
        <p:spPr>
          <a:xfrm>
            <a:off x="7144511" y="4861559"/>
            <a:ext cx="660400" cy="182879"/>
          </a:xfrm>
          <a:prstGeom prst="rect">
            <a:avLst/>
          </a:prstGeom>
          <a:solidFill>
            <a:srgbClr val="66CC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8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09855" algn="l" rtl="0" eaLnBrk="0">
              <a:lnSpc>
                <a:spcPct val="90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可靠性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28" name="textbox 2628"/>
          <p:cNvSpPr/>
          <p:nvPr/>
        </p:nvSpPr>
        <p:spPr>
          <a:xfrm>
            <a:off x="4870703" y="5038344"/>
            <a:ext cx="458469" cy="256540"/>
          </a:xfrm>
          <a:prstGeom prst="rect">
            <a:avLst/>
          </a:prstGeom>
          <a:solidFill>
            <a:srgbClr val="66CC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89000"/>
              </a:lnSpc>
              <a:spcBef>
                <a:spcPts val="5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可用性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30" name="textbox 2630"/>
          <p:cNvSpPr/>
          <p:nvPr/>
        </p:nvSpPr>
        <p:spPr>
          <a:xfrm>
            <a:off x="5393435" y="5189220"/>
            <a:ext cx="458469" cy="25654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0000"/>
              </a:lnSpc>
              <a:spcBef>
                <a:spcPts val="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全球化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32" name="textbox 2632"/>
          <p:cNvSpPr/>
          <p:nvPr/>
        </p:nvSpPr>
        <p:spPr>
          <a:xfrm>
            <a:off x="5916167" y="5222747"/>
            <a:ext cx="428625" cy="25654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7155" algn="l" rtl="0" eaLnBrk="0">
              <a:lnSpc>
                <a:spcPct val="90000"/>
              </a:lnSpc>
              <a:spcBef>
                <a:spcPts val="0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资料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34" name="textbox 2634"/>
          <p:cNvSpPr/>
          <p:nvPr/>
        </p:nvSpPr>
        <p:spPr>
          <a:xfrm>
            <a:off x="7607807" y="4608576"/>
            <a:ext cx="579119" cy="182879"/>
          </a:xfrm>
          <a:prstGeom prst="rect">
            <a:avLst/>
          </a:prstGeom>
          <a:solidFill>
            <a:srgbClr val="66CC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76200" algn="l" rtl="0" eaLnBrk="0">
              <a:lnSpc>
                <a:spcPct val="91000"/>
              </a:lnSpc>
              <a:spcBef>
                <a:spcPts val="0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安全性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636" name="picture 26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850382" y="4292219"/>
            <a:ext cx="598042" cy="168275"/>
          </a:xfrm>
          <a:prstGeom prst="rect">
            <a:avLst/>
          </a:prstGeom>
        </p:spPr>
      </p:pic>
      <p:sp>
        <p:nvSpPr>
          <p:cNvPr id="2638" name="textbox 2638"/>
          <p:cNvSpPr/>
          <p:nvPr/>
        </p:nvSpPr>
        <p:spPr>
          <a:xfrm>
            <a:off x="4902547" y="2367290"/>
            <a:ext cx="626744" cy="1898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华文细黑" panose="02010600040101010101" charset="-122"/>
              </a:rPr>
              <a:t>可行销性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40" name="textbox 2640"/>
          <p:cNvSpPr/>
          <p:nvPr/>
        </p:nvSpPr>
        <p:spPr>
          <a:xfrm>
            <a:off x="5980696" y="3528840"/>
            <a:ext cx="389254" cy="1574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040"/>
              </a:lnSpc>
            </a:pPr>
            <a:r>
              <a:rPr sz="1400" b="1" kern="0" spc="-30" dirty="0">
                <a:solidFill>
                  <a:srgbClr val="CC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CTO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42" name="path"/>
          <p:cNvSpPr/>
          <p:nvPr/>
        </p:nvSpPr>
        <p:spPr>
          <a:xfrm>
            <a:off x="3644645" y="3563111"/>
            <a:ext cx="1976628" cy="19811"/>
          </a:xfrm>
          <a:custGeom>
            <a:avLst/>
            <a:gdLst/>
            <a:ahLst/>
            <a:cxnLst/>
            <a:rect l="0" t="0" r="0" b="0"/>
            <a:pathLst>
              <a:path w="3112" h="31">
                <a:moveTo>
                  <a:pt x="0" y="15"/>
                </a:moveTo>
                <a:lnTo>
                  <a:pt x="3112" y="15"/>
                </a:lnTo>
              </a:path>
            </a:pathLst>
          </a:custGeom>
          <a:noFill/>
          <a:ln w="19811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44" name="path"/>
          <p:cNvSpPr/>
          <p:nvPr/>
        </p:nvSpPr>
        <p:spPr>
          <a:xfrm>
            <a:off x="5818632" y="3679697"/>
            <a:ext cx="19811" cy="1220723"/>
          </a:xfrm>
          <a:custGeom>
            <a:avLst/>
            <a:gdLst/>
            <a:ahLst/>
            <a:cxnLst/>
            <a:rect l="0" t="0" r="0" b="0"/>
            <a:pathLst>
              <a:path w="31" h="1922">
                <a:moveTo>
                  <a:pt x="15" y="0"/>
                </a:moveTo>
                <a:lnTo>
                  <a:pt x="15" y="1922"/>
                </a:lnTo>
              </a:path>
            </a:pathLst>
          </a:custGeom>
          <a:noFill/>
          <a:ln w="19811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46" name="textbox 2646"/>
          <p:cNvSpPr/>
          <p:nvPr/>
        </p:nvSpPr>
        <p:spPr>
          <a:xfrm>
            <a:off x="6173470" y="3777775"/>
            <a:ext cx="172085" cy="1708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140"/>
              </a:lnSpc>
            </a:pP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A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48" name="textbox 2648"/>
          <p:cNvSpPr/>
          <p:nvPr/>
        </p:nvSpPr>
        <p:spPr>
          <a:xfrm>
            <a:off x="6215444" y="3180621"/>
            <a:ext cx="146050" cy="2165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P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650" name="rect"/>
          <p:cNvSpPr/>
          <p:nvPr/>
        </p:nvSpPr>
        <p:spPr>
          <a:xfrm>
            <a:off x="8610600" y="2418080"/>
            <a:ext cx="9143" cy="168147"/>
          </a:xfrm>
          <a:prstGeom prst="rect">
            <a:avLst/>
          </a:prstGeom>
          <a:solidFill>
            <a:srgbClr val="80808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" name="picture 26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711195" y="1503934"/>
            <a:ext cx="3589020" cy="4608245"/>
          </a:xfrm>
          <a:prstGeom prst="rect">
            <a:avLst/>
          </a:prstGeom>
        </p:spPr>
      </p:pic>
      <p:graphicFrame>
        <p:nvGraphicFramePr>
          <p:cNvPr id="2654" name="table 2654"/>
          <p:cNvGraphicFramePr>
            <a:graphicFrameLocks noGrp="1"/>
          </p:cNvGraphicFramePr>
          <p:nvPr/>
        </p:nvGraphicFramePr>
        <p:xfrm>
          <a:off x="9951720" y="1994915"/>
          <a:ext cx="950594" cy="3662045"/>
        </p:xfrm>
        <a:graphic>
          <a:graphicData uri="http://schemas.openxmlformats.org/drawingml/2006/table">
            <a:tbl>
              <a:tblPr>
                <a:solidFill>
                  <a:srgbClr val="BCFFBC"/>
                </a:solidFill>
              </a:tblPr>
              <a:tblGrid>
                <a:gridCol w="950594"/>
              </a:tblGrid>
              <a:tr h="3652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23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需求纳入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3040" indent="-86995" algn="l" rtl="0" eaLnBrk="0">
                        <a:lnSpc>
                          <a:spcPct val="97000"/>
                        </a:lnSpc>
                        <a:spcBef>
                          <a:spcPts val="8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业务计划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/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路标规划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4310" indent="-88265" algn="l" rtl="0" eaLnBrk="0">
                        <a:lnSpc>
                          <a:spcPct val="97000"/>
                        </a:lnSpc>
                        <a:spcBef>
                          <a:spcPts val="12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产品开发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项目任务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书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4310" indent="-88265" algn="l" rtl="0" eaLnBrk="0">
                        <a:lnSpc>
                          <a:spcPct val="98000"/>
                        </a:lnSpc>
                        <a:spcBef>
                          <a:spcPts val="12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产品开发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项目组的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需求说明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新宋体" panose="02010609030101010101" charset="-122"/>
                        </a:rPr>
                        <a:t>   书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6680" algn="l" rtl="0" eaLnBrk="0">
                        <a:lnSpc>
                          <a:spcPct val="95000"/>
                        </a:lnSpc>
                        <a:spcBef>
                          <a:spcPts val="365"/>
                        </a:spcBef>
                      </a:pPr>
                      <a:r>
                        <a:rPr sz="1200" kern="0" spc="-1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开发需求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新方案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99000"/>
                        </a:lnSpc>
                        <a:spcBef>
                          <a:spcPts val="2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新产品/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新版本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950" algn="l" rtl="0" eaLnBrk="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2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变更正在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开发的产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品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6" name="table 2656"/>
          <p:cNvGraphicFramePr>
            <a:graphicFrameLocks noGrp="1"/>
          </p:cNvGraphicFramePr>
          <p:nvPr/>
        </p:nvGraphicFramePr>
        <p:xfrm>
          <a:off x="5076444" y="1732788"/>
          <a:ext cx="1219200" cy="73279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7232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9415" algn="l" rtl="0" eaLnBrk="0">
                        <a:lnSpc>
                          <a:spcPct val="83000"/>
                        </a:lnSpc>
                      </a:pPr>
                      <a:r>
                        <a:rPr sz="18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实施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4970" algn="l" rtl="0" eaLnBrk="0">
                        <a:lnSpc>
                          <a:spcPts val="2315"/>
                        </a:lnSpc>
                      </a:pP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变更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00" name="group 500"/>
          <p:cNvGrpSpPr/>
          <p:nvPr/>
        </p:nvGrpSpPr>
        <p:grpSpPr>
          <a:xfrm rot="21600000">
            <a:off x="6266688" y="1315211"/>
            <a:ext cx="2415540" cy="1150620"/>
            <a:chOff x="0" y="0"/>
            <a:chExt cx="2415540" cy="1150620"/>
          </a:xfrm>
        </p:grpSpPr>
        <p:grpSp>
          <p:nvGrpSpPr>
            <p:cNvPr id="502" name="group 502"/>
            <p:cNvGrpSpPr/>
            <p:nvPr/>
          </p:nvGrpSpPr>
          <p:grpSpPr>
            <a:xfrm rot="21600000">
              <a:off x="0" y="0"/>
              <a:ext cx="2415540" cy="1150620"/>
              <a:chOff x="0" y="0"/>
              <a:chExt cx="2415540" cy="1150620"/>
            </a:xfrm>
          </p:grpSpPr>
          <p:sp>
            <p:nvSpPr>
              <p:cNvPr id="2658" name="path"/>
              <p:cNvSpPr/>
              <p:nvPr/>
            </p:nvSpPr>
            <p:spPr>
              <a:xfrm>
                <a:off x="6095" y="6096"/>
                <a:ext cx="2403348" cy="1138427"/>
              </a:xfrm>
              <a:custGeom>
                <a:avLst/>
                <a:gdLst/>
                <a:ahLst/>
                <a:cxnLst/>
                <a:rect l="0" t="0" r="0" b="0"/>
                <a:pathLst>
                  <a:path w="3784" h="1792">
                    <a:moveTo>
                      <a:pt x="741" y="298"/>
                    </a:moveTo>
                    <a:cubicBezTo>
                      <a:pt x="741" y="133"/>
                      <a:pt x="875" y="0"/>
                      <a:pt x="1040" y="0"/>
                    </a:cubicBezTo>
                    <a:lnTo>
                      <a:pt x="1248" y="0"/>
                    </a:lnTo>
                    <a:lnTo>
                      <a:pt x="1248" y="0"/>
                    </a:lnTo>
                    <a:lnTo>
                      <a:pt x="2009" y="0"/>
                    </a:lnTo>
                    <a:lnTo>
                      <a:pt x="3485" y="0"/>
                    </a:lnTo>
                    <a:cubicBezTo>
                      <a:pt x="3650" y="0"/>
                      <a:pt x="3784" y="133"/>
                      <a:pt x="3784" y="298"/>
                    </a:cubicBezTo>
                    <a:lnTo>
                      <a:pt x="3784" y="1045"/>
                    </a:lnTo>
                    <a:lnTo>
                      <a:pt x="3784" y="1045"/>
                    </a:lnTo>
                    <a:lnTo>
                      <a:pt x="3784" y="1494"/>
                    </a:lnTo>
                    <a:lnTo>
                      <a:pt x="3784" y="1494"/>
                    </a:lnTo>
                    <a:cubicBezTo>
                      <a:pt x="3784" y="1659"/>
                      <a:pt x="3650" y="1792"/>
                      <a:pt x="3485" y="1792"/>
                    </a:cubicBezTo>
                    <a:lnTo>
                      <a:pt x="2009" y="1792"/>
                    </a:lnTo>
                    <a:lnTo>
                      <a:pt x="1248" y="1792"/>
                    </a:lnTo>
                    <a:lnTo>
                      <a:pt x="1248" y="1792"/>
                    </a:lnTo>
                    <a:lnTo>
                      <a:pt x="1040" y="1792"/>
                    </a:lnTo>
                    <a:cubicBezTo>
                      <a:pt x="875" y="1792"/>
                      <a:pt x="741" y="1659"/>
                      <a:pt x="741" y="1494"/>
                    </a:cubicBezTo>
                    <a:lnTo>
                      <a:pt x="741" y="1494"/>
                    </a:lnTo>
                    <a:lnTo>
                      <a:pt x="0" y="1456"/>
                    </a:lnTo>
                    <a:lnTo>
                      <a:pt x="741" y="1045"/>
                    </a:lnTo>
                    <a:lnTo>
                      <a:pt x="741" y="298"/>
                    </a:lnTo>
                    <a:close/>
                  </a:path>
                </a:pathLst>
              </a:custGeom>
              <a:solidFill>
                <a:srgbClr val="FFFF66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0" name="path"/>
              <p:cNvSpPr/>
              <p:nvPr/>
            </p:nvSpPr>
            <p:spPr>
              <a:xfrm>
                <a:off x="0" y="0"/>
                <a:ext cx="2415540" cy="1150620"/>
              </a:xfrm>
              <a:custGeom>
                <a:avLst/>
                <a:gdLst/>
                <a:ahLst/>
                <a:cxnLst/>
                <a:rect l="0" t="0" r="0" b="0"/>
                <a:pathLst>
                  <a:path w="3804" h="1812">
                    <a:moveTo>
                      <a:pt x="751" y="308"/>
                    </a:moveTo>
                    <a:cubicBezTo>
                      <a:pt x="751" y="143"/>
                      <a:pt x="885" y="9"/>
                      <a:pt x="1050" y="9"/>
                    </a:cubicBezTo>
                    <a:lnTo>
                      <a:pt x="1258" y="9"/>
                    </a:lnTo>
                    <a:lnTo>
                      <a:pt x="1258" y="9"/>
                    </a:lnTo>
                    <a:lnTo>
                      <a:pt x="2019" y="9"/>
                    </a:lnTo>
                    <a:lnTo>
                      <a:pt x="3495" y="9"/>
                    </a:lnTo>
                    <a:cubicBezTo>
                      <a:pt x="3660" y="9"/>
                      <a:pt x="3794" y="143"/>
                      <a:pt x="3794" y="308"/>
                    </a:cubicBezTo>
                    <a:lnTo>
                      <a:pt x="3794" y="1055"/>
                    </a:lnTo>
                    <a:lnTo>
                      <a:pt x="3794" y="1055"/>
                    </a:lnTo>
                    <a:lnTo>
                      <a:pt x="3794" y="1503"/>
                    </a:lnTo>
                    <a:lnTo>
                      <a:pt x="3794" y="1503"/>
                    </a:lnTo>
                    <a:cubicBezTo>
                      <a:pt x="3794" y="1668"/>
                      <a:pt x="3660" y="1802"/>
                      <a:pt x="3495" y="1802"/>
                    </a:cubicBezTo>
                    <a:lnTo>
                      <a:pt x="2019" y="1802"/>
                    </a:lnTo>
                    <a:lnTo>
                      <a:pt x="1258" y="1802"/>
                    </a:lnTo>
                    <a:lnTo>
                      <a:pt x="1258" y="1802"/>
                    </a:lnTo>
                    <a:lnTo>
                      <a:pt x="1050" y="1802"/>
                    </a:lnTo>
                    <a:cubicBezTo>
                      <a:pt x="885" y="1802"/>
                      <a:pt x="751" y="1668"/>
                      <a:pt x="751" y="1503"/>
                    </a:cubicBezTo>
                    <a:lnTo>
                      <a:pt x="751" y="1503"/>
                    </a:lnTo>
                    <a:lnTo>
                      <a:pt x="9" y="1465"/>
                    </a:lnTo>
                    <a:lnTo>
                      <a:pt x="751" y="1055"/>
                    </a:lnTo>
                    <a:lnTo>
                      <a:pt x="751" y="308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62" name="textbox 2662"/>
            <p:cNvSpPr/>
            <p:nvPr/>
          </p:nvSpPr>
          <p:spPr>
            <a:xfrm>
              <a:off x="-12700" y="-12700"/>
              <a:ext cx="2441575" cy="11887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5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588010" indent="1270" algn="l" rtl="0" eaLnBrk="0">
                <a:lnSpc>
                  <a:spcPct val="98000"/>
                </a:lnSpc>
                <a:spcBef>
                  <a:spcPts val="0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所有受影响的工作交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       </a:t>
              </a:r>
              <a:r>
                <a:rPr sz="1400" kern="0" spc="-5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付件均需要同步修改，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    </a:t>
              </a:r>
              <a:r>
                <a:rPr sz="1400" kern="0" spc="-5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包括需求的验收标准、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    </a:t>
              </a:r>
              <a:r>
                <a:rPr sz="1400" kern="0" spc="-5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分析设计文档、代码、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   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测试用例、用户资料</a:t>
              </a:r>
              <a:endParaRPr lang="en-US" altLang="en-US" sz="14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pic>
        <p:nvPicPr>
          <p:cNvPr id="2664" name="picture 26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214277" y="1399035"/>
            <a:ext cx="569803" cy="4462184"/>
          </a:xfrm>
          <a:prstGeom prst="rect">
            <a:avLst/>
          </a:prstGeom>
        </p:spPr>
      </p:pic>
      <p:grpSp>
        <p:nvGrpSpPr>
          <p:cNvPr id="504" name="group 504"/>
          <p:cNvGrpSpPr/>
          <p:nvPr/>
        </p:nvGrpSpPr>
        <p:grpSpPr>
          <a:xfrm rot="21600000">
            <a:off x="605027" y="4733544"/>
            <a:ext cx="2103247" cy="1149095"/>
            <a:chOff x="0" y="0"/>
            <a:chExt cx="2103247" cy="1149095"/>
          </a:xfrm>
        </p:grpSpPr>
        <p:grpSp>
          <p:nvGrpSpPr>
            <p:cNvPr id="506" name="group 506"/>
            <p:cNvGrpSpPr/>
            <p:nvPr/>
          </p:nvGrpSpPr>
          <p:grpSpPr>
            <a:xfrm rot="21600000">
              <a:off x="0" y="0"/>
              <a:ext cx="2103247" cy="1149095"/>
              <a:chOff x="0" y="0"/>
              <a:chExt cx="2103247" cy="1149095"/>
            </a:xfrm>
          </p:grpSpPr>
          <p:sp>
            <p:nvSpPr>
              <p:cNvPr id="2666" name="path"/>
              <p:cNvSpPr/>
              <p:nvPr/>
            </p:nvSpPr>
            <p:spPr>
              <a:xfrm>
                <a:off x="6095" y="6095"/>
                <a:ext cx="2091055" cy="1136903"/>
              </a:xfrm>
              <a:custGeom>
                <a:avLst/>
                <a:gdLst/>
                <a:ahLst/>
                <a:cxnLst/>
                <a:rect l="0" t="0" r="0" b="0"/>
                <a:pathLst>
                  <a:path w="3293" h="1790">
                    <a:moveTo>
                      <a:pt x="0" y="298"/>
                    </a:moveTo>
                    <a:cubicBezTo>
                      <a:pt x="0" y="133"/>
                      <a:pt x="133" y="0"/>
                      <a:pt x="298" y="0"/>
                    </a:cubicBezTo>
                    <a:lnTo>
                      <a:pt x="1533" y="0"/>
                    </a:lnTo>
                    <a:lnTo>
                      <a:pt x="1533" y="0"/>
                    </a:lnTo>
                    <a:lnTo>
                      <a:pt x="2190" y="0"/>
                    </a:lnTo>
                    <a:lnTo>
                      <a:pt x="2329" y="0"/>
                    </a:lnTo>
                    <a:cubicBezTo>
                      <a:pt x="2494" y="0"/>
                      <a:pt x="2627" y="133"/>
                      <a:pt x="2627" y="298"/>
                    </a:cubicBezTo>
                    <a:lnTo>
                      <a:pt x="2627" y="1044"/>
                    </a:lnTo>
                    <a:lnTo>
                      <a:pt x="3293" y="1475"/>
                    </a:lnTo>
                    <a:lnTo>
                      <a:pt x="2627" y="1491"/>
                    </a:lnTo>
                    <a:lnTo>
                      <a:pt x="2627" y="1491"/>
                    </a:lnTo>
                    <a:cubicBezTo>
                      <a:pt x="2627" y="1656"/>
                      <a:pt x="2494" y="1790"/>
                      <a:pt x="2329" y="1790"/>
                    </a:cubicBezTo>
                    <a:lnTo>
                      <a:pt x="2190" y="1790"/>
                    </a:lnTo>
                    <a:lnTo>
                      <a:pt x="1533" y="1790"/>
                    </a:lnTo>
                    <a:lnTo>
                      <a:pt x="1533" y="1790"/>
                    </a:lnTo>
                    <a:lnTo>
                      <a:pt x="298" y="1790"/>
                    </a:lnTo>
                    <a:cubicBezTo>
                      <a:pt x="133" y="1790"/>
                      <a:pt x="0" y="1656"/>
                      <a:pt x="0" y="1491"/>
                    </a:cubicBezTo>
                    <a:lnTo>
                      <a:pt x="0" y="1491"/>
                    </a:lnTo>
                    <a:lnTo>
                      <a:pt x="0" y="1044"/>
                    </a:lnTo>
                    <a:lnTo>
                      <a:pt x="0" y="1044"/>
                    </a:lnTo>
                    <a:lnTo>
                      <a:pt x="0" y="298"/>
                    </a:lnTo>
                    <a:close/>
                  </a:path>
                </a:pathLst>
              </a:custGeom>
              <a:solidFill>
                <a:srgbClr val="FFFF66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8" name="path"/>
              <p:cNvSpPr/>
              <p:nvPr/>
            </p:nvSpPr>
            <p:spPr>
              <a:xfrm>
                <a:off x="0" y="0"/>
                <a:ext cx="2103247" cy="1149095"/>
              </a:xfrm>
              <a:custGeom>
                <a:avLst/>
                <a:gdLst/>
                <a:ahLst/>
                <a:cxnLst/>
                <a:rect l="0" t="0" r="0" b="0"/>
                <a:pathLst>
                  <a:path w="3312" h="1809">
                    <a:moveTo>
                      <a:pt x="9" y="307"/>
                    </a:moveTo>
                    <a:cubicBezTo>
                      <a:pt x="9" y="143"/>
                      <a:pt x="143" y="9"/>
                      <a:pt x="308" y="9"/>
                    </a:cubicBezTo>
                    <a:lnTo>
                      <a:pt x="1542" y="9"/>
                    </a:lnTo>
                    <a:lnTo>
                      <a:pt x="1542" y="9"/>
                    </a:lnTo>
                    <a:lnTo>
                      <a:pt x="2199" y="9"/>
                    </a:lnTo>
                    <a:lnTo>
                      <a:pt x="2339" y="9"/>
                    </a:lnTo>
                    <a:cubicBezTo>
                      <a:pt x="2503" y="9"/>
                      <a:pt x="2637" y="143"/>
                      <a:pt x="2637" y="307"/>
                    </a:cubicBezTo>
                    <a:lnTo>
                      <a:pt x="2637" y="1053"/>
                    </a:lnTo>
                    <a:lnTo>
                      <a:pt x="3302" y="1485"/>
                    </a:lnTo>
                    <a:lnTo>
                      <a:pt x="2637" y="1501"/>
                    </a:lnTo>
                    <a:lnTo>
                      <a:pt x="2637" y="1501"/>
                    </a:lnTo>
                    <a:cubicBezTo>
                      <a:pt x="2637" y="1666"/>
                      <a:pt x="2503" y="1799"/>
                      <a:pt x="2339" y="1799"/>
                    </a:cubicBezTo>
                    <a:lnTo>
                      <a:pt x="2199" y="1799"/>
                    </a:lnTo>
                    <a:lnTo>
                      <a:pt x="1542" y="1799"/>
                    </a:lnTo>
                    <a:lnTo>
                      <a:pt x="1542" y="1799"/>
                    </a:lnTo>
                    <a:lnTo>
                      <a:pt x="308" y="1799"/>
                    </a:lnTo>
                    <a:cubicBezTo>
                      <a:pt x="143" y="1799"/>
                      <a:pt x="9" y="1666"/>
                      <a:pt x="9" y="1501"/>
                    </a:cubicBezTo>
                    <a:lnTo>
                      <a:pt x="9" y="1501"/>
                    </a:lnTo>
                    <a:lnTo>
                      <a:pt x="9" y="1053"/>
                    </a:lnTo>
                    <a:lnTo>
                      <a:pt x="9" y="1053"/>
                    </a:lnTo>
                    <a:lnTo>
                      <a:pt x="9" y="307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70" name="textbox 2670"/>
            <p:cNvSpPr/>
            <p:nvPr/>
          </p:nvSpPr>
          <p:spPr>
            <a:xfrm>
              <a:off x="-12700" y="-12700"/>
              <a:ext cx="2129154" cy="1174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8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26365" algn="l" rtl="0" eaLnBrk="0">
                <a:lnSpc>
                  <a:spcPct val="89000"/>
                </a:lnSpc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需要知会到所有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27635" algn="l" rtl="0" eaLnBrk="0">
                <a:lnSpc>
                  <a:spcPts val="1920"/>
                </a:lnSpc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受影响团队和角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20015" algn="l" rtl="0" eaLnBrk="0">
                <a:lnSpc>
                  <a:spcPts val="1920"/>
                </a:lnSpc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色，特别是直接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25095" algn="l" rtl="0" eaLnBrk="0">
                <a:lnSpc>
                  <a:spcPts val="1920"/>
                </a:lnSpc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面对客户的人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2672" name="table 2672"/>
          <p:cNvGraphicFramePr>
            <a:graphicFrameLocks noGrp="1"/>
          </p:cNvGraphicFramePr>
          <p:nvPr/>
        </p:nvGraphicFramePr>
        <p:xfrm>
          <a:off x="5076444" y="2846832"/>
          <a:ext cx="1219200" cy="73152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7219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74320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验证变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78765" algn="l" rtl="0" eaLnBrk="0">
                        <a:lnSpc>
                          <a:spcPts val="2295"/>
                        </a:lnSpc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更结果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08" name="group 508"/>
          <p:cNvGrpSpPr/>
          <p:nvPr/>
        </p:nvGrpSpPr>
        <p:grpSpPr>
          <a:xfrm rot="21600000">
            <a:off x="6266688" y="2650235"/>
            <a:ext cx="2415540" cy="952500"/>
            <a:chOff x="0" y="0"/>
            <a:chExt cx="2415540" cy="952500"/>
          </a:xfrm>
        </p:grpSpPr>
        <p:grpSp>
          <p:nvGrpSpPr>
            <p:cNvPr id="510" name="group 510"/>
            <p:cNvGrpSpPr/>
            <p:nvPr/>
          </p:nvGrpSpPr>
          <p:grpSpPr>
            <a:xfrm rot="21600000">
              <a:off x="0" y="0"/>
              <a:ext cx="2415540" cy="952500"/>
              <a:chOff x="0" y="0"/>
              <a:chExt cx="2415540" cy="952500"/>
            </a:xfrm>
          </p:grpSpPr>
          <p:sp>
            <p:nvSpPr>
              <p:cNvPr id="2674" name="path"/>
              <p:cNvSpPr/>
              <p:nvPr/>
            </p:nvSpPr>
            <p:spPr>
              <a:xfrm>
                <a:off x="6095" y="6096"/>
                <a:ext cx="2403348" cy="940308"/>
              </a:xfrm>
              <a:custGeom>
                <a:avLst/>
                <a:gdLst/>
                <a:ahLst/>
                <a:cxnLst/>
                <a:rect l="0" t="0" r="0" b="0"/>
                <a:pathLst>
                  <a:path w="3784" h="1480">
                    <a:moveTo>
                      <a:pt x="741" y="246"/>
                    </a:moveTo>
                    <a:cubicBezTo>
                      <a:pt x="741" y="110"/>
                      <a:pt x="852" y="0"/>
                      <a:pt x="988" y="0"/>
                    </a:cubicBezTo>
                    <a:lnTo>
                      <a:pt x="1248" y="0"/>
                    </a:lnTo>
                    <a:lnTo>
                      <a:pt x="1248" y="0"/>
                    </a:lnTo>
                    <a:lnTo>
                      <a:pt x="2009" y="0"/>
                    </a:lnTo>
                    <a:lnTo>
                      <a:pt x="3538" y="0"/>
                    </a:lnTo>
                    <a:cubicBezTo>
                      <a:pt x="3674" y="0"/>
                      <a:pt x="3784" y="110"/>
                      <a:pt x="3784" y="246"/>
                    </a:cubicBezTo>
                    <a:lnTo>
                      <a:pt x="3784" y="863"/>
                    </a:lnTo>
                    <a:lnTo>
                      <a:pt x="3784" y="863"/>
                    </a:lnTo>
                    <a:lnTo>
                      <a:pt x="3784" y="1233"/>
                    </a:lnTo>
                    <a:lnTo>
                      <a:pt x="3784" y="1233"/>
                    </a:lnTo>
                    <a:cubicBezTo>
                      <a:pt x="3784" y="1370"/>
                      <a:pt x="3674" y="1480"/>
                      <a:pt x="3538" y="1480"/>
                    </a:cubicBezTo>
                    <a:lnTo>
                      <a:pt x="2009" y="1480"/>
                    </a:lnTo>
                    <a:lnTo>
                      <a:pt x="1248" y="1480"/>
                    </a:lnTo>
                    <a:lnTo>
                      <a:pt x="1248" y="1480"/>
                    </a:lnTo>
                    <a:lnTo>
                      <a:pt x="988" y="1480"/>
                    </a:lnTo>
                    <a:cubicBezTo>
                      <a:pt x="852" y="1480"/>
                      <a:pt x="741" y="1370"/>
                      <a:pt x="741" y="1233"/>
                    </a:cubicBezTo>
                    <a:lnTo>
                      <a:pt x="741" y="1233"/>
                    </a:lnTo>
                    <a:lnTo>
                      <a:pt x="0" y="1202"/>
                    </a:lnTo>
                    <a:lnTo>
                      <a:pt x="741" y="863"/>
                    </a:lnTo>
                    <a:lnTo>
                      <a:pt x="741" y="246"/>
                    </a:lnTo>
                    <a:close/>
                  </a:path>
                </a:pathLst>
              </a:custGeom>
              <a:solidFill>
                <a:srgbClr val="FFFF66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76" name="path"/>
              <p:cNvSpPr/>
              <p:nvPr/>
            </p:nvSpPr>
            <p:spPr>
              <a:xfrm>
                <a:off x="0" y="0"/>
                <a:ext cx="2415540" cy="952500"/>
              </a:xfrm>
              <a:custGeom>
                <a:avLst/>
                <a:gdLst/>
                <a:ahLst/>
                <a:cxnLst/>
                <a:rect l="0" t="0" r="0" b="0"/>
                <a:pathLst>
                  <a:path w="3804" h="1500">
                    <a:moveTo>
                      <a:pt x="751" y="256"/>
                    </a:moveTo>
                    <a:cubicBezTo>
                      <a:pt x="751" y="120"/>
                      <a:pt x="861" y="9"/>
                      <a:pt x="998" y="9"/>
                    </a:cubicBezTo>
                    <a:lnTo>
                      <a:pt x="1258" y="9"/>
                    </a:lnTo>
                    <a:lnTo>
                      <a:pt x="1258" y="9"/>
                    </a:lnTo>
                    <a:lnTo>
                      <a:pt x="2019" y="9"/>
                    </a:lnTo>
                    <a:lnTo>
                      <a:pt x="3547" y="9"/>
                    </a:lnTo>
                    <a:cubicBezTo>
                      <a:pt x="3684" y="9"/>
                      <a:pt x="3794" y="120"/>
                      <a:pt x="3794" y="256"/>
                    </a:cubicBezTo>
                    <a:lnTo>
                      <a:pt x="3794" y="873"/>
                    </a:lnTo>
                    <a:lnTo>
                      <a:pt x="3794" y="873"/>
                    </a:lnTo>
                    <a:lnTo>
                      <a:pt x="3794" y="1243"/>
                    </a:lnTo>
                    <a:lnTo>
                      <a:pt x="3794" y="1243"/>
                    </a:lnTo>
                    <a:cubicBezTo>
                      <a:pt x="3794" y="1380"/>
                      <a:pt x="3684" y="1490"/>
                      <a:pt x="3547" y="1490"/>
                    </a:cubicBezTo>
                    <a:lnTo>
                      <a:pt x="2019" y="1490"/>
                    </a:lnTo>
                    <a:lnTo>
                      <a:pt x="1258" y="1490"/>
                    </a:lnTo>
                    <a:lnTo>
                      <a:pt x="1258" y="1490"/>
                    </a:lnTo>
                    <a:lnTo>
                      <a:pt x="998" y="1490"/>
                    </a:lnTo>
                    <a:cubicBezTo>
                      <a:pt x="861" y="1490"/>
                      <a:pt x="751" y="1380"/>
                      <a:pt x="751" y="1243"/>
                    </a:cubicBezTo>
                    <a:lnTo>
                      <a:pt x="751" y="1243"/>
                    </a:lnTo>
                    <a:lnTo>
                      <a:pt x="9" y="1212"/>
                    </a:lnTo>
                    <a:lnTo>
                      <a:pt x="751" y="873"/>
                    </a:lnTo>
                    <a:lnTo>
                      <a:pt x="751" y="256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78" name="textbox 2678"/>
            <p:cNvSpPr/>
            <p:nvPr/>
          </p:nvSpPr>
          <p:spPr>
            <a:xfrm>
              <a:off x="-12700" y="-12700"/>
              <a:ext cx="2441575" cy="9937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</a:pPr>
              <a:endParaRPr lang="en-US" altLang="en-US" sz="5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578485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验证变更实施的正确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       </a:t>
              </a:r>
              <a:r>
                <a:rPr sz="1400" kern="0" spc="-8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性，</a:t>
              </a:r>
              <a:r>
                <a:rPr sz="1400" kern="0" spc="16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 </a:t>
              </a:r>
              <a:r>
                <a:rPr sz="1400" kern="0" spc="-8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不仅要验证程序</a:t>
              </a:r>
              <a:r>
                <a:rPr sz="1400" kern="0" spc="-9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，   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还要验证相关的资料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      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文档</a:t>
              </a:r>
              <a:endParaRPr lang="en-US" altLang="en-US" sz="14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512" name="group 512"/>
          <p:cNvGrpSpPr/>
          <p:nvPr/>
        </p:nvGrpSpPr>
        <p:grpSpPr>
          <a:xfrm rot="21600000">
            <a:off x="605027" y="2342388"/>
            <a:ext cx="2103247" cy="1021079"/>
            <a:chOff x="0" y="0"/>
            <a:chExt cx="2103247" cy="1021079"/>
          </a:xfrm>
        </p:grpSpPr>
        <p:grpSp>
          <p:nvGrpSpPr>
            <p:cNvPr id="514" name="group 514"/>
            <p:cNvGrpSpPr/>
            <p:nvPr/>
          </p:nvGrpSpPr>
          <p:grpSpPr>
            <a:xfrm rot="21600000">
              <a:off x="0" y="0"/>
              <a:ext cx="2103247" cy="1021079"/>
              <a:chOff x="0" y="0"/>
              <a:chExt cx="2103247" cy="1021079"/>
            </a:xfrm>
          </p:grpSpPr>
          <p:sp>
            <p:nvSpPr>
              <p:cNvPr id="2680" name="path"/>
              <p:cNvSpPr/>
              <p:nvPr/>
            </p:nvSpPr>
            <p:spPr>
              <a:xfrm>
                <a:off x="6095" y="6096"/>
                <a:ext cx="2091055" cy="1008887"/>
              </a:xfrm>
              <a:custGeom>
                <a:avLst/>
                <a:gdLst/>
                <a:ahLst/>
                <a:cxnLst/>
                <a:rect l="0" t="0" r="0" b="0"/>
                <a:pathLst>
                  <a:path w="3293" h="1588">
                    <a:moveTo>
                      <a:pt x="0" y="264"/>
                    </a:moveTo>
                    <a:cubicBezTo>
                      <a:pt x="0" y="118"/>
                      <a:pt x="118" y="0"/>
                      <a:pt x="264" y="0"/>
                    </a:cubicBezTo>
                    <a:lnTo>
                      <a:pt x="1533" y="0"/>
                    </a:lnTo>
                    <a:lnTo>
                      <a:pt x="1533" y="0"/>
                    </a:lnTo>
                    <a:lnTo>
                      <a:pt x="2190" y="0"/>
                    </a:lnTo>
                    <a:lnTo>
                      <a:pt x="2363" y="0"/>
                    </a:lnTo>
                    <a:cubicBezTo>
                      <a:pt x="2509" y="0"/>
                      <a:pt x="2627" y="118"/>
                      <a:pt x="2627" y="264"/>
                    </a:cubicBezTo>
                    <a:lnTo>
                      <a:pt x="2627" y="926"/>
                    </a:lnTo>
                    <a:lnTo>
                      <a:pt x="3293" y="1309"/>
                    </a:lnTo>
                    <a:lnTo>
                      <a:pt x="2627" y="1323"/>
                    </a:lnTo>
                    <a:lnTo>
                      <a:pt x="2627" y="1323"/>
                    </a:lnTo>
                    <a:cubicBezTo>
                      <a:pt x="2627" y="1470"/>
                      <a:pt x="2509" y="1588"/>
                      <a:pt x="2363" y="1588"/>
                    </a:cubicBezTo>
                    <a:lnTo>
                      <a:pt x="2190" y="1588"/>
                    </a:lnTo>
                    <a:lnTo>
                      <a:pt x="1533" y="1588"/>
                    </a:lnTo>
                    <a:lnTo>
                      <a:pt x="1533" y="1588"/>
                    </a:lnTo>
                    <a:lnTo>
                      <a:pt x="264" y="1588"/>
                    </a:lnTo>
                    <a:cubicBezTo>
                      <a:pt x="118" y="1588"/>
                      <a:pt x="0" y="1470"/>
                      <a:pt x="0" y="1323"/>
                    </a:cubicBezTo>
                    <a:lnTo>
                      <a:pt x="0" y="1323"/>
                    </a:lnTo>
                    <a:lnTo>
                      <a:pt x="0" y="926"/>
                    </a:lnTo>
                    <a:lnTo>
                      <a:pt x="0" y="926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FF66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82" name="path"/>
              <p:cNvSpPr/>
              <p:nvPr/>
            </p:nvSpPr>
            <p:spPr>
              <a:xfrm>
                <a:off x="0" y="0"/>
                <a:ext cx="2103247" cy="1021079"/>
              </a:xfrm>
              <a:custGeom>
                <a:avLst/>
                <a:gdLst/>
                <a:ahLst/>
                <a:cxnLst/>
                <a:rect l="0" t="0" r="0" b="0"/>
                <a:pathLst>
                  <a:path w="3312" h="1607">
                    <a:moveTo>
                      <a:pt x="9" y="274"/>
                    </a:moveTo>
                    <a:cubicBezTo>
                      <a:pt x="9" y="128"/>
                      <a:pt x="128" y="9"/>
                      <a:pt x="274" y="9"/>
                    </a:cubicBezTo>
                    <a:lnTo>
                      <a:pt x="1542" y="9"/>
                    </a:lnTo>
                    <a:lnTo>
                      <a:pt x="1542" y="9"/>
                    </a:lnTo>
                    <a:lnTo>
                      <a:pt x="2199" y="9"/>
                    </a:lnTo>
                    <a:lnTo>
                      <a:pt x="2372" y="9"/>
                    </a:lnTo>
                    <a:cubicBezTo>
                      <a:pt x="2518" y="9"/>
                      <a:pt x="2637" y="128"/>
                      <a:pt x="2637" y="274"/>
                    </a:cubicBezTo>
                    <a:lnTo>
                      <a:pt x="2637" y="936"/>
                    </a:lnTo>
                    <a:lnTo>
                      <a:pt x="3302" y="1319"/>
                    </a:lnTo>
                    <a:lnTo>
                      <a:pt x="2637" y="1333"/>
                    </a:lnTo>
                    <a:lnTo>
                      <a:pt x="2637" y="1333"/>
                    </a:lnTo>
                    <a:cubicBezTo>
                      <a:pt x="2637" y="1479"/>
                      <a:pt x="2518" y="1598"/>
                      <a:pt x="2372" y="1598"/>
                    </a:cubicBezTo>
                    <a:lnTo>
                      <a:pt x="2199" y="1598"/>
                    </a:lnTo>
                    <a:lnTo>
                      <a:pt x="1542" y="1598"/>
                    </a:lnTo>
                    <a:lnTo>
                      <a:pt x="1542" y="1598"/>
                    </a:lnTo>
                    <a:lnTo>
                      <a:pt x="274" y="1598"/>
                    </a:lnTo>
                    <a:cubicBezTo>
                      <a:pt x="128" y="1598"/>
                      <a:pt x="9" y="1479"/>
                      <a:pt x="9" y="1333"/>
                    </a:cubicBezTo>
                    <a:lnTo>
                      <a:pt x="9" y="1333"/>
                    </a:lnTo>
                    <a:lnTo>
                      <a:pt x="9" y="936"/>
                    </a:lnTo>
                    <a:lnTo>
                      <a:pt x="9" y="936"/>
                    </a:lnTo>
                    <a:lnTo>
                      <a:pt x="9" y="274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84" name="textbox 2684"/>
            <p:cNvSpPr/>
            <p:nvPr/>
          </p:nvSpPr>
          <p:spPr>
            <a:xfrm>
              <a:off x="-12700" y="-12700"/>
              <a:ext cx="2129154" cy="10464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lang="en-US" altLang="en-US" sz="4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11125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对客户、工作量、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13665" algn="l" rtl="0" eaLnBrk="0">
                <a:lnSpc>
                  <a:spcPts val="1920"/>
                </a:lnSpc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进度、成本和质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13665" algn="l" rtl="0" eaLnBrk="0">
                <a:lnSpc>
                  <a:spcPts val="1920"/>
                </a:lnSpc>
              </a:pPr>
              <a:r>
                <a:rPr sz="1500" kern="0" spc="-5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量的影响，   SE主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16205" algn="l" rtl="0" eaLnBrk="0">
                <a:lnSpc>
                  <a:spcPts val="1920"/>
                </a:lnSpc>
              </a:pPr>
              <a:r>
                <a:rPr sz="1500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导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516" name="group 516"/>
          <p:cNvGrpSpPr/>
          <p:nvPr/>
        </p:nvGrpSpPr>
        <p:grpSpPr>
          <a:xfrm rot="21600000">
            <a:off x="605027" y="3566160"/>
            <a:ext cx="2068067" cy="1021079"/>
            <a:chOff x="0" y="0"/>
            <a:chExt cx="2068067" cy="1021079"/>
          </a:xfrm>
        </p:grpSpPr>
        <p:grpSp>
          <p:nvGrpSpPr>
            <p:cNvPr id="518" name="group 518"/>
            <p:cNvGrpSpPr/>
            <p:nvPr/>
          </p:nvGrpSpPr>
          <p:grpSpPr>
            <a:xfrm rot="21600000">
              <a:off x="0" y="0"/>
              <a:ext cx="2068067" cy="1021079"/>
              <a:chOff x="0" y="0"/>
              <a:chExt cx="2068067" cy="1021079"/>
            </a:xfrm>
          </p:grpSpPr>
          <p:sp>
            <p:nvSpPr>
              <p:cNvPr id="2686" name="path"/>
              <p:cNvSpPr/>
              <p:nvPr/>
            </p:nvSpPr>
            <p:spPr>
              <a:xfrm>
                <a:off x="6095" y="6095"/>
                <a:ext cx="2055876" cy="1008888"/>
              </a:xfrm>
              <a:custGeom>
                <a:avLst/>
                <a:gdLst/>
                <a:ahLst/>
                <a:cxnLst/>
                <a:rect l="0" t="0" r="0" b="0"/>
                <a:pathLst>
                  <a:path w="3237" h="1588">
                    <a:moveTo>
                      <a:pt x="0" y="264"/>
                    </a:moveTo>
                    <a:cubicBezTo>
                      <a:pt x="0" y="118"/>
                      <a:pt x="118" y="0"/>
                      <a:pt x="264" y="0"/>
                    </a:cubicBezTo>
                    <a:lnTo>
                      <a:pt x="1533" y="0"/>
                    </a:lnTo>
                    <a:lnTo>
                      <a:pt x="1533" y="0"/>
                    </a:lnTo>
                    <a:lnTo>
                      <a:pt x="2190" y="0"/>
                    </a:lnTo>
                    <a:lnTo>
                      <a:pt x="2363" y="0"/>
                    </a:lnTo>
                    <a:cubicBezTo>
                      <a:pt x="2509" y="0"/>
                      <a:pt x="2627" y="118"/>
                      <a:pt x="2627" y="264"/>
                    </a:cubicBezTo>
                    <a:lnTo>
                      <a:pt x="2627" y="926"/>
                    </a:lnTo>
                    <a:lnTo>
                      <a:pt x="3237" y="1288"/>
                    </a:lnTo>
                    <a:lnTo>
                      <a:pt x="2627" y="1324"/>
                    </a:lnTo>
                    <a:lnTo>
                      <a:pt x="2627" y="1324"/>
                    </a:lnTo>
                    <a:cubicBezTo>
                      <a:pt x="2627" y="1470"/>
                      <a:pt x="2509" y="1588"/>
                      <a:pt x="2363" y="1588"/>
                    </a:cubicBezTo>
                    <a:lnTo>
                      <a:pt x="2190" y="1588"/>
                    </a:lnTo>
                    <a:lnTo>
                      <a:pt x="1533" y="1588"/>
                    </a:lnTo>
                    <a:lnTo>
                      <a:pt x="1533" y="1588"/>
                    </a:lnTo>
                    <a:lnTo>
                      <a:pt x="264" y="1588"/>
                    </a:lnTo>
                    <a:cubicBezTo>
                      <a:pt x="118" y="1588"/>
                      <a:pt x="0" y="1470"/>
                      <a:pt x="0" y="1324"/>
                    </a:cubicBezTo>
                    <a:lnTo>
                      <a:pt x="0" y="1324"/>
                    </a:lnTo>
                    <a:lnTo>
                      <a:pt x="0" y="926"/>
                    </a:lnTo>
                    <a:lnTo>
                      <a:pt x="0" y="926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FF66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88" name="path"/>
              <p:cNvSpPr/>
              <p:nvPr/>
            </p:nvSpPr>
            <p:spPr>
              <a:xfrm>
                <a:off x="0" y="0"/>
                <a:ext cx="2068067" cy="1021079"/>
              </a:xfrm>
              <a:custGeom>
                <a:avLst/>
                <a:gdLst/>
                <a:ahLst/>
                <a:cxnLst/>
                <a:rect l="0" t="0" r="0" b="0"/>
                <a:pathLst>
                  <a:path w="3256" h="1607">
                    <a:moveTo>
                      <a:pt x="9" y="274"/>
                    </a:moveTo>
                    <a:cubicBezTo>
                      <a:pt x="9" y="128"/>
                      <a:pt x="128" y="9"/>
                      <a:pt x="274" y="9"/>
                    </a:cubicBezTo>
                    <a:lnTo>
                      <a:pt x="1542" y="9"/>
                    </a:lnTo>
                    <a:lnTo>
                      <a:pt x="1542" y="9"/>
                    </a:lnTo>
                    <a:lnTo>
                      <a:pt x="2199" y="9"/>
                    </a:lnTo>
                    <a:lnTo>
                      <a:pt x="2372" y="9"/>
                    </a:lnTo>
                    <a:cubicBezTo>
                      <a:pt x="2518" y="9"/>
                      <a:pt x="2637" y="128"/>
                      <a:pt x="2637" y="274"/>
                    </a:cubicBezTo>
                    <a:lnTo>
                      <a:pt x="2637" y="936"/>
                    </a:lnTo>
                    <a:lnTo>
                      <a:pt x="3247" y="1297"/>
                    </a:lnTo>
                    <a:lnTo>
                      <a:pt x="2637" y="1333"/>
                    </a:lnTo>
                    <a:lnTo>
                      <a:pt x="2637" y="1333"/>
                    </a:lnTo>
                    <a:cubicBezTo>
                      <a:pt x="2637" y="1479"/>
                      <a:pt x="2518" y="1598"/>
                      <a:pt x="2372" y="1598"/>
                    </a:cubicBezTo>
                    <a:lnTo>
                      <a:pt x="2199" y="1598"/>
                    </a:lnTo>
                    <a:lnTo>
                      <a:pt x="1542" y="1598"/>
                    </a:lnTo>
                    <a:lnTo>
                      <a:pt x="1542" y="1598"/>
                    </a:lnTo>
                    <a:lnTo>
                      <a:pt x="274" y="1598"/>
                    </a:lnTo>
                    <a:cubicBezTo>
                      <a:pt x="128" y="1598"/>
                      <a:pt x="9" y="1479"/>
                      <a:pt x="9" y="1333"/>
                    </a:cubicBezTo>
                    <a:lnTo>
                      <a:pt x="9" y="1333"/>
                    </a:lnTo>
                    <a:lnTo>
                      <a:pt x="9" y="936"/>
                    </a:lnTo>
                    <a:lnTo>
                      <a:pt x="9" y="936"/>
                    </a:lnTo>
                    <a:lnTo>
                      <a:pt x="9" y="274"/>
                    </a:lnTo>
                    <a:close/>
                  </a:path>
                </a:pathLst>
              </a:custGeom>
              <a:noFill/>
              <a:ln w="12192" cap="flat">
                <a:solidFill>
                  <a:srgbClr val="2F528F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90" name="textbox 2690"/>
            <p:cNvSpPr/>
            <p:nvPr/>
          </p:nvSpPr>
          <p:spPr>
            <a:xfrm>
              <a:off x="-12700" y="-12700"/>
              <a:ext cx="2093595" cy="10464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</a:pPr>
              <a:endParaRPr lang="en-US" altLang="en-US" sz="4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09220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根据影响程度可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15570" algn="l" rtl="0" eaLnBrk="0">
                <a:lnSpc>
                  <a:spcPts val="1920"/>
                </a:lnSpc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分层决策，重大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11125" algn="l" rtl="0" eaLnBrk="0">
                <a:lnSpc>
                  <a:spcPts val="1920"/>
                </a:lnSpc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特性变更在产品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14300" algn="l" rtl="0" eaLnBrk="0">
                <a:lnSpc>
                  <a:spcPts val="1920"/>
                </a:lnSpc>
              </a:pP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华文细黑" panose="02010600040101010101" charset="-122"/>
                </a:rPr>
                <a:t>线决策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2692" name="textbox 2692"/>
          <p:cNvSpPr/>
          <p:nvPr/>
        </p:nvSpPr>
        <p:spPr>
          <a:xfrm>
            <a:off x="104140" y="231140"/>
            <a:ext cx="4368165" cy="556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需求变更管理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2694" name="table 2694"/>
          <p:cNvGraphicFramePr>
            <a:graphicFrameLocks noGrp="1"/>
          </p:cNvGraphicFramePr>
          <p:nvPr/>
        </p:nvGraphicFramePr>
        <p:xfrm>
          <a:off x="10965180" y="2001011"/>
          <a:ext cx="680719" cy="1866900"/>
        </p:xfrm>
        <a:graphic>
          <a:graphicData uri="http://schemas.openxmlformats.org/drawingml/2006/table">
            <a:tbl>
              <a:tblPr>
                <a:solidFill>
                  <a:srgbClr val="BCFFBC"/>
                </a:solidFill>
              </a:tblPr>
              <a:tblGrid>
                <a:gridCol w="680719"/>
              </a:tblGrid>
              <a:tr h="18573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r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ln w="436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需求跟踪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2230" indent="88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需求变更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控制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96" name="table 2696"/>
          <p:cNvGraphicFramePr>
            <a:graphicFrameLocks noGrp="1"/>
          </p:cNvGraphicFramePr>
          <p:nvPr/>
        </p:nvGraphicFramePr>
        <p:xfrm>
          <a:off x="2705100" y="1732788"/>
          <a:ext cx="1235709" cy="732790"/>
        </p:xfrm>
        <a:graphic>
          <a:graphicData uri="http://schemas.openxmlformats.org/drawingml/2006/table">
            <a:tbl>
              <a:tblPr/>
              <a:tblGrid>
                <a:gridCol w="1235709"/>
              </a:tblGrid>
              <a:tr h="7232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9415" indent="-230505" algn="l" rtl="0" eaLnBrk="0">
                        <a:lnSpc>
                          <a:spcPct val="95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提出变更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  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请求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98" name="table 2698"/>
          <p:cNvGraphicFramePr>
            <a:graphicFrameLocks noGrp="1"/>
          </p:cNvGraphicFramePr>
          <p:nvPr/>
        </p:nvGraphicFramePr>
        <p:xfrm>
          <a:off x="2705100" y="2846832"/>
          <a:ext cx="1235709" cy="731520"/>
        </p:xfrm>
        <a:graphic>
          <a:graphicData uri="http://schemas.openxmlformats.org/drawingml/2006/table">
            <a:tbl>
              <a:tblPr/>
              <a:tblGrid>
                <a:gridCol w="1235709"/>
              </a:tblGrid>
              <a:tr h="7219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00050" indent="-2266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分析变更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  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影响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00" name="table 2700"/>
          <p:cNvGraphicFramePr>
            <a:graphicFrameLocks noGrp="1"/>
          </p:cNvGraphicFramePr>
          <p:nvPr/>
        </p:nvGraphicFramePr>
        <p:xfrm>
          <a:off x="2705100" y="5151120"/>
          <a:ext cx="1235709" cy="730885"/>
        </p:xfrm>
        <a:graphic>
          <a:graphicData uri="http://schemas.openxmlformats.org/drawingml/2006/table">
            <a:tbl>
              <a:tblPr/>
              <a:tblGrid>
                <a:gridCol w="1235709"/>
              </a:tblGrid>
              <a:tr h="721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02590" indent="-23241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发布变更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   </a:t>
                      </a: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结论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02" name="table 2702"/>
          <p:cNvGraphicFramePr>
            <a:graphicFrameLocks noGrp="1"/>
          </p:cNvGraphicFramePr>
          <p:nvPr/>
        </p:nvGraphicFramePr>
        <p:xfrm>
          <a:off x="2705100" y="3998976"/>
          <a:ext cx="1235709" cy="730885"/>
        </p:xfrm>
        <a:graphic>
          <a:graphicData uri="http://schemas.openxmlformats.org/drawingml/2006/table">
            <a:tbl>
              <a:tblPr/>
              <a:tblGrid>
                <a:gridCol w="1235709"/>
              </a:tblGrid>
              <a:tr h="721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36245" algn="l" rtl="0" eaLnBrk="0">
                        <a:lnSpc>
                          <a:spcPts val="1345"/>
                        </a:lnSpc>
                        <a:spcBef>
                          <a:spcPts val="5"/>
                        </a:spcBef>
                      </a:pPr>
                      <a:r>
                        <a:rPr sz="18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RAT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01955" algn="l" rtl="0" eaLnBrk="0">
                        <a:lnSpc>
                          <a:spcPts val="2520"/>
                        </a:lnSpc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决策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04" name="table 2704"/>
          <p:cNvGraphicFramePr>
            <a:graphicFrameLocks noGrp="1"/>
          </p:cNvGraphicFramePr>
          <p:nvPr/>
        </p:nvGraphicFramePr>
        <p:xfrm>
          <a:off x="5076444" y="5151120"/>
          <a:ext cx="1219200" cy="730885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721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013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8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关闭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06" name="table 2706"/>
          <p:cNvGraphicFramePr>
            <a:graphicFrameLocks noGrp="1"/>
          </p:cNvGraphicFramePr>
          <p:nvPr/>
        </p:nvGraphicFramePr>
        <p:xfrm>
          <a:off x="5087111" y="4014216"/>
          <a:ext cx="1219200" cy="730885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721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811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确认变更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08" name="table 2708"/>
          <p:cNvGraphicFramePr>
            <a:graphicFrameLocks noGrp="1"/>
          </p:cNvGraphicFramePr>
          <p:nvPr/>
        </p:nvGraphicFramePr>
        <p:xfrm>
          <a:off x="9927335" y="1394459"/>
          <a:ext cx="1718944" cy="449579"/>
        </p:xfrm>
        <a:graphic>
          <a:graphicData uri="http://schemas.openxmlformats.org/drawingml/2006/table">
            <a:tbl>
              <a:tblPr>
                <a:solidFill>
                  <a:srgbClr val="BCFFBC"/>
                </a:solidFill>
              </a:tblPr>
              <a:tblGrid>
                <a:gridCol w="1718944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2928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实现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BC"/>
                    </a:solidFill>
                  </a:tcPr>
                </a:tc>
              </a:tr>
            </a:tbl>
          </a:graphicData>
        </a:graphic>
      </p:graphicFrame>
      <p:sp>
        <p:nvSpPr>
          <p:cNvPr id="2710" name="textbox 2710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textbox 2714"/>
          <p:cNvSpPr/>
          <p:nvPr/>
        </p:nvSpPr>
        <p:spPr>
          <a:xfrm>
            <a:off x="104140" y="231140"/>
            <a:ext cx="10608945" cy="13354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26390" indent="-313690" algn="l" rtl="0" eaLnBrk="0">
              <a:lnSpc>
                <a:spcPct val="93000"/>
              </a:lnSpc>
            </a:pP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客户需求不仅仅是软硬件，而是一个完</a:t>
            </a: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整的交付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5000"/>
              </a:lnSpc>
              <a:spcBef>
                <a:spcPts val="10"/>
              </a:spcBef>
            </a:pP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716" name="picture 27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72911" y="3067811"/>
            <a:ext cx="893385" cy="1743637"/>
          </a:xfrm>
          <a:prstGeom prst="rect">
            <a:avLst/>
          </a:prstGeom>
        </p:spPr>
      </p:pic>
      <p:pic>
        <p:nvPicPr>
          <p:cNvPr id="2718" name="picture 2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56704" y="2420111"/>
            <a:ext cx="1007650" cy="2988665"/>
          </a:xfrm>
          <a:prstGeom prst="rect">
            <a:avLst/>
          </a:prstGeom>
        </p:spPr>
      </p:pic>
      <p:pic>
        <p:nvPicPr>
          <p:cNvPr id="2720" name="picture 27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769096" y="1568196"/>
            <a:ext cx="1109717" cy="4450139"/>
          </a:xfrm>
          <a:prstGeom prst="rect">
            <a:avLst/>
          </a:prstGeom>
        </p:spPr>
      </p:pic>
      <p:sp>
        <p:nvSpPr>
          <p:cNvPr id="2722" name="path"/>
          <p:cNvSpPr/>
          <p:nvPr/>
        </p:nvSpPr>
        <p:spPr>
          <a:xfrm>
            <a:off x="5255188" y="1568783"/>
            <a:ext cx="4050172" cy="1928716"/>
          </a:xfrm>
          <a:custGeom>
            <a:avLst/>
            <a:gdLst/>
            <a:ahLst/>
            <a:cxnLst/>
            <a:rect l="0" t="0" r="0" b="0"/>
            <a:pathLst>
              <a:path w="6378" h="3037">
                <a:moveTo>
                  <a:pt x="6374" y="8"/>
                </a:moveTo>
                <a:lnTo>
                  <a:pt x="4" y="3028"/>
                </a:lnTo>
              </a:path>
            </a:pathLst>
          </a:custGeom>
          <a:noFill/>
          <a:ln w="12192" cap="flat">
            <a:solidFill>
              <a:srgbClr val="A5A5A5">
                <a:alpha val="100000"/>
              </a:srgbClr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24" name="path"/>
          <p:cNvSpPr/>
          <p:nvPr/>
        </p:nvSpPr>
        <p:spPr>
          <a:xfrm>
            <a:off x="5229723" y="4413902"/>
            <a:ext cx="4074687" cy="1560794"/>
          </a:xfrm>
          <a:custGeom>
            <a:avLst/>
            <a:gdLst/>
            <a:ahLst/>
            <a:cxnLst/>
            <a:rect l="0" t="0" r="0" b="0"/>
            <a:pathLst>
              <a:path w="6416" h="2457">
                <a:moveTo>
                  <a:pt x="3" y="8"/>
                </a:moveTo>
                <a:lnTo>
                  <a:pt x="6413" y="2448"/>
                </a:lnTo>
              </a:path>
            </a:pathLst>
          </a:custGeom>
          <a:noFill/>
          <a:ln w="12192" cap="flat">
            <a:solidFill>
              <a:srgbClr val="A5A5A5">
                <a:alpha val="100000"/>
              </a:srgbClr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26" name="textbox 2726"/>
          <p:cNvSpPr/>
          <p:nvPr/>
        </p:nvSpPr>
        <p:spPr>
          <a:xfrm>
            <a:off x="8737403" y="1555496"/>
            <a:ext cx="1154430" cy="447611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541145" algn="l" rtl="0" eaLnBrk="0">
              <a:lnSpc>
                <a:spcPct val="88000"/>
              </a:lnSpc>
            </a:pP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体</a:t>
            </a:r>
            <a:r>
              <a:rPr sz="1800" kern="0" spc="-2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验 口 碑</a:t>
            </a:r>
            <a:r>
              <a:rPr sz="1800" kern="0" spc="-2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品</a:t>
            </a:r>
            <a:r>
              <a:rPr sz="1800" kern="0" spc="-2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牌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 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企</a:t>
            </a:r>
            <a:r>
              <a:rPr sz="1800" kern="0" spc="-2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业</a:t>
            </a:r>
            <a:r>
              <a:rPr sz="1800" kern="0" spc="-2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形</a:t>
            </a:r>
            <a:r>
              <a:rPr sz="1800" kern="0" spc="-2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象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728" name="textbox 2728"/>
          <p:cNvSpPr/>
          <p:nvPr/>
        </p:nvSpPr>
        <p:spPr>
          <a:xfrm>
            <a:off x="1969693" y="5396738"/>
            <a:ext cx="4987290" cy="6629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客户需求不仅仅是软硬件，而是一个完整的交付！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059815" algn="l" rtl="0" eaLnBrk="0">
              <a:lnSpc>
                <a:spcPts val="3145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如苹果、三星产品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730" name="textbox 2730"/>
          <p:cNvSpPr/>
          <p:nvPr/>
        </p:nvSpPr>
        <p:spPr>
          <a:xfrm>
            <a:off x="7144004" y="2407411"/>
            <a:ext cx="1033144" cy="30333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33045" algn="l" rtl="0" eaLnBrk="0">
              <a:lnSpc>
                <a:spcPct val="87000"/>
              </a:lnSpc>
              <a:spcBef>
                <a:spcPts val="5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售前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33045" algn="l" rtl="0" eaLnBrk="0">
              <a:lnSpc>
                <a:spcPct val="100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售中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33045" algn="l" rtl="0" eaLnBrk="0">
              <a:lnSpc>
                <a:spcPts val="2335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售后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38125" algn="l" rtl="0" eaLnBrk="0">
              <a:lnSpc>
                <a:spcPct val="87000"/>
              </a:lnSpc>
              <a:spcBef>
                <a:spcPts val="1305"/>
              </a:spcBef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可获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33680" algn="l" rtl="0" eaLnBrk="0">
              <a:lnSpc>
                <a:spcPts val="232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得性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35585" algn="l" rtl="0" eaLnBrk="0">
              <a:lnSpc>
                <a:spcPct val="87000"/>
              </a:lnSpc>
              <a:spcBef>
                <a:spcPts val="1380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发货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29870" algn="l" rtl="0" eaLnBrk="0">
              <a:lnSpc>
                <a:spcPct val="100000"/>
              </a:lnSpc>
              <a:spcBef>
                <a:spcPts val="0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保修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36855" algn="l" rtl="0" eaLnBrk="0">
              <a:lnSpc>
                <a:spcPts val="231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建议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732" name="picture 27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717291" y="3531108"/>
            <a:ext cx="2159000" cy="1117600"/>
          </a:xfrm>
          <a:prstGeom prst="rect">
            <a:avLst/>
          </a:prstGeom>
        </p:spPr>
      </p:pic>
      <p:sp>
        <p:nvSpPr>
          <p:cNvPr id="2734" name="textbox 2734"/>
          <p:cNvSpPr/>
          <p:nvPr/>
        </p:nvSpPr>
        <p:spPr>
          <a:xfrm>
            <a:off x="5760211" y="3055111"/>
            <a:ext cx="918844" cy="17887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43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61925" algn="l" rtl="0" eaLnBrk="0">
              <a:lnSpc>
                <a:spcPct val="87000"/>
              </a:lnSpc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功能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63195" algn="l" rtl="0" eaLnBrk="0">
              <a:lnSpc>
                <a:spcPct val="100000"/>
              </a:lnSpc>
              <a:spcBef>
                <a:spcPts val="5"/>
              </a:spcBef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性能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58115" algn="l" rtl="0" eaLnBrk="0">
              <a:lnSpc>
                <a:spcPct val="100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包装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53670" algn="l" rtl="0" eaLnBrk="0">
              <a:lnSpc>
                <a:spcPts val="2315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价格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736" name="textbox 273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740" name="textbox 2740"/>
          <p:cNvSpPr/>
          <p:nvPr/>
        </p:nvSpPr>
        <p:spPr>
          <a:xfrm>
            <a:off x="5838680" y="2385949"/>
            <a:ext cx="477519" cy="559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1270" algn="l" rtl="0" eaLnBrk="0">
              <a:lnSpc>
                <a:spcPct val="97000"/>
              </a:lnSpc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核心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产品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742" name="textbox 2742"/>
          <p:cNvSpPr/>
          <p:nvPr/>
        </p:nvSpPr>
        <p:spPr>
          <a:xfrm>
            <a:off x="7211186" y="1928749"/>
            <a:ext cx="476250" cy="282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服务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04655" y="1118235"/>
            <a:ext cx="1276985" cy="354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 rtl="0" eaLnBrk="0">
              <a:lnSpc>
                <a:spcPct val="95000"/>
              </a:lnSpc>
              <a:spcBef>
                <a:spcPts val="10"/>
              </a:spcBef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  <a:sym typeface="+mn-ea"/>
              </a:rPr>
              <a:t>无形影响</a:t>
            </a:r>
            <a:endParaRPr lang="zh-CN" altLang="en-US" kern="0" spc="-3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微软雅黑" panose="020B0503020204020204" charset="-122"/>
              <a:cs typeface="等线" panose="02010600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" name="picture 27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30396" y="1408176"/>
            <a:ext cx="4689347" cy="4474464"/>
          </a:xfrm>
          <a:prstGeom prst="rect">
            <a:avLst/>
          </a:prstGeom>
        </p:spPr>
      </p:pic>
      <p:grpSp>
        <p:nvGrpSpPr>
          <p:cNvPr id="520" name="group 520"/>
          <p:cNvGrpSpPr/>
          <p:nvPr/>
        </p:nvGrpSpPr>
        <p:grpSpPr>
          <a:xfrm rot="21600000">
            <a:off x="5586984" y="2993135"/>
            <a:ext cx="1519427" cy="1447800"/>
            <a:chOff x="0" y="0"/>
            <a:chExt cx="1519427" cy="1447800"/>
          </a:xfrm>
        </p:grpSpPr>
        <p:pic>
          <p:nvPicPr>
            <p:cNvPr id="2746" name="picture 27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519427" cy="1447800"/>
            </a:xfrm>
            <a:prstGeom prst="rect">
              <a:avLst/>
            </a:prstGeom>
          </p:spPr>
        </p:pic>
        <p:sp>
          <p:nvSpPr>
            <p:cNvPr id="2748" name="textbox 2748"/>
            <p:cNvSpPr/>
            <p:nvPr/>
          </p:nvSpPr>
          <p:spPr>
            <a:xfrm>
              <a:off x="-12700" y="-12700"/>
              <a:ext cx="1544955" cy="15087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2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2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24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66700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2000" kern="0" spc="-20" dirty="0">
                  <a:ln w="7277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</a:ln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核心产品</a:t>
              </a:r>
              <a:endParaRPr lang="en-US" altLang="en-US" sz="20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2750" name="textbox 2750"/>
          <p:cNvSpPr/>
          <p:nvPr/>
        </p:nvSpPr>
        <p:spPr>
          <a:xfrm>
            <a:off x="103876" y="231284"/>
            <a:ext cx="3358515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5000"/>
              </a:lnSpc>
            </a:pPr>
            <a:r>
              <a:rPr sz="3700" kern="0" spc="-2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2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什么是产品包？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752" name="textbox 2752"/>
          <p:cNvSpPr/>
          <p:nvPr/>
        </p:nvSpPr>
        <p:spPr>
          <a:xfrm>
            <a:off x="5755664" y="4659193"/>
            <a:ext cx="1036319" cy="1075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09245" algn="l" rtl="0" eaLnBrk="0">
              <a:lnSpc>
                <a:spcPct val="95000"/>
              </a:lnSpc>
            </a:pPr>
            <a:r>
              <a:rPr sz="2000" kern="0" spc="-20" dirty="0">
                <a:ln w="727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服务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30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2000" kern="0" spc="-20" dirty="0">
                <a:ln w="727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无形效益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754" name="textbox 275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8" name="picture 27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789170" y="4065651"/>
            <a:ext cx="2417825" cy="2072309"/>
          </a:xfrm>
          <a:prstGeom prst="rect">
            <a:avLst/>
          </a:prstGeom>
        </p:spPr>
      </p:pic>
      <p:sp>
        <p:nvSpPr>
          <p:cNvPr id="2760" name="textbox 2760"/>
          <p:cNvSpPr/>
          <p:nvPr/>
        </p:nvSpPr>
        <p:spPr>
          <a:xfrm>
            <a:off x="104140" y="231140"/>
            <a:ext cx="6630670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产品包需求相关</a:t>
            </a: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的角色定义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522" name="group 522"/>
          <p:cNvGrpSpPr/>
          <p:nvPr/>
        </p:nvGrpSpPr>
        <p:grpSpPr>
          <a:xfrm rot="21600000">
            <a:off x="6659117" y="1328673"/>
            <a:ext cx="1529333" cy="1015238"/>
            <a:chOff x="0" y="0"/>
            <a:chExt cx="1529333" cy="1015238"/>
          </a:xfrm>
        </p:grpSpPr>
        <p:sp>
          <p:nvSpPr>
            <p:cNvPr id="2762" name="path"/>
            <p:cNvSpPr/>
            <p:nvPr/>
          </p:nvSpPr>
          <p:spPr>
            <a:xfrm>
              <a:off x="14478" y="14478"/>
              <a:ext cx="1500378" cy="986282"/>
            </a:xfrm>
            <a:custGeom>
              <a:avLst/>
              <a:gdLst/>
              <a:ahLst/>
              <a:cxnLst/>
              <a:rect l="0" t="0" r="0" b="0"/>
              <a:pathLst>
                <a:path w="2362" h="1553">
                  <a:moveTo>
                    <a:pt x="463" y="887"/>
                  </a:moveTo>
                  <a:lnTo>
                    <a:pt x="451" y="895"/>
                  </a:lnTo>
                  <a:lnTo>
                    <a:pt x="437" y="903"/>
                  </a:lnTo>
                  <a:lnTo>
                    <a:pt x="425" y="907"/>
                  </a:lnTo>
                  <a:lnTo>
                    <a:pt x="411" y="912"/>
                  </a:lnTo>
                  <a:lnTo>
                    <a:pt x="396" y="912"/>
                  </a:lnTo>
                  <a:lnTo>
                    <a:pt x="384" y="912"/>
                  </a:lnTo>
                  <a:lnTo>
                    <a:pt x="370" y="909"/>
                  </a:lnTo>
                  <a:lnTo>
                    <a:pt x="358" y="905"/>
                  </a:lnTo>
                  <a:lnTo>
                    <a:pt x="330" y="897"/>
                  </a:lnTo>
                  <a:lnTo>
                    <a:pt x="304" y="886"/>
                  </a:lnTo>
                  <a:lnTo>
                    <a:pt x="275" y="872"/>
                  </a:lnTo>
                  <a:lnTo>
                    <a:pt x="249" y="860"/>
                  </a:lnTo>
                  <a:lnTo>
                    <a:pt x="221" y="848"/>
                  </a:lnTo>
                  <a:lnTo>
                    <a:pt x="192" y="838"/>
                  </a:lnTo>
                  <a:lnTo>
                    <a:pt x="177" y="837"/>
                  </a:lnTo>
                  <a:lnTo>
                    <a:pt x="164" y="835"/>
                  </a:lnTo>
                  <a:lnTo>
                    <a:pt x="149" y="835"/>
                  </a:lnTo>
                  <a:lnTo>
                    <a:pt x="135" y="835"/>
                  </a:lnTo>
                  <a:lnTo>
                    <a:pt x="121" y="837"/>
                  </a:lnTo>
                  <a:lnTo>
                    <a:pt x="105" y="842"/>
                  </a:lnTo>
                  <a:lnTo>
                    <a:pt x="90" y="848"/>
                  </a:lnTo>
                  <a:lnTo>
                    <a:pt x="76" y="858"/>
                  </a:lnTo>
                  <a:lnTo>
                    <a:pt x="59" y="868"/>
                  </a:lnTo>
                  <a:lnTo>
                    <a:pt x="45" y="882"/>
                  </a:lnTo>
                  <a:lnTo>
                    <a:pt x="28" y="899"/>
                  </a:lnTo>
                  <a:lnTo>
                    <a:pt x="14" y="918"/>
                  </a:lnTo>
                  <a:lnTo>
                    <a:pt x="7" y="931"/>
                  </a:lnTo>
                  <a:lnTo>
                    <a:pt x="2" y="944"/>
                  </a:lnTo>
                  <a:lnTo>
                    <a:pt x="0" y="961"/>
                  </a:lnTo>
                  <a:lnTo>
                    <a:pt x="0" y="980"/>
                  </a:lnTo>
                  <a:lnTo>
                    <a:pt x="2" y="997"/>
                  </a:lnTo>
                  <a:lnTo>
                    <a:pt x="9" y="1016"/>
                  </a:lnTo>
                  <a:lnTo>
                    <a:pt x="19" y="1035"/>
                  </a:lnTo>
                  <a:lnTo>
                    <a:pt x="30" y="1052"/>
                  </a:lnTo>
                  <a:lnTo>
                    <a:pt x="48" y="1067"/>
                  </a:lnTo>
                  <a:lnTo>
                    <a:pt x="66" y="1081"/>
                  </a:lnTo>
                  <a:lnTo>
                    <a:pt x="79" y="1087"/>
                  </a:lnTo>
                  <a:lnTo>
                    <a:pt x="90" y="1093"/>
                  </a:lnTo>
                  <a:lnTo>
                    <a:pt x="102" y="1097"/>
                  </a:lnTo>
                  <a:lnTo>
                    <a:pt x="117" y="1101"/>
                  </a:lnTo>
                  <a:lnTo>
                    <a:pt x="130" y="1103"/>
                  </a:lnTo>
                  <a:lnTo>
                    <a:pt x="146" y="1105"/>
                  </a:lnTo>
                  <a:lnTo>
                    <a:pt x="164" y="1105"/>
                  </a:lnTo>
                  <a:lnTo>
                    <a:pt x="182" y="1105"/>
                  </a:lnTo>
                  <a:lnTo>
                    <a:pt x="202" y="1103"/>
                  </a:lnTo>
                  <a:lnTo>
                    <a:pt x="221" y="1101"/>
                  </a:lnTo>
                  <a:lnTo>
                    <a:pt x="242" y="1095"/>
                  </a:lnTo>
                  <a:lnTo>
                    <a:pt x="264" y="1088"/>
                  </a:lnTo>
                  <a:lnTo>
                    <a:pt x="299" y="1079"/>
                  </a:lnTo>
                  <a:lnTo>
                    <a:pt x="327" y="1071"/>
                  </a:lnTo>
                  <a:lnTo>
                    <a:pt x="355" y="1065"/>
                  </a:lnTo>
                  <a:lnTo>
                    <a:pt x="383" y="1063"/>
                  </a:lnTo>
                  <a:lnTo>
                    <a:pt x="394" y="1065"/>
                  </a:lnTo>
                  <a:lnTo>
                    <a:pt x="406" y="1067"/>
                  </a:lnTo>
                  <a:lnTo>
                    <a:pt x="415" y="1071"/>
                  </a:lnTo>
                  <a:lnTo>
                    <a:pt x="427" y="1077"/>
                  </a:lnTo>
                  <a:lnTo>
                    <a:pt x="437" y="1085"/>
                  </a:lnTo>
                  <a:lnTo>
                    <a:pt x="446" y="1095"/>
                  </a:lnTo>
                  <a:lnTo>
                    <a:pt x="456" y="1107"/>
                  </a:lnTo>
                  <a:lnTo>
                    <a:pt x="463" y="1122"/>
                  </a:lnTo>
                  <a:lnTo>
                    <a:pt x="472" y="1140"/>
                  </a:lnTo>
                  <a:lnTo>
                    <a:pt x="479" y="1159"/>
                  </a:lnTo>
                  <a:lnTo>
                    <a:pt x="484" y="1181"/>
                  </a:lnTo>
                  <a:lnTo>
                    <a:pt x="491" y="1202"/>
                  </a:lnTo>
                  <a:lnTo>
                    <a:pt x="496" y="1228"/>
                  </a:lnTo>
                  <a:lnTo>
                    <a:pt x="499" y="1253"/>
                  </a:lnTo>
                  <a:lnTo>
                    <a:pt x="500" y="1281"/>
                  </a:lnTo>
                  <a:lnTo>
                    <a:pt x="500" y="1307"/>
                  </a:lnTo>
                  <a:lnTo>
                    <a:pt x="500" y="1335"/>
                  </a:lnTo>
                  <a:lnTo>
                    <a:pt x="500" y="1364"/>
                  </a:lnTo>
                  <a:lnTo>
                    <a:pt x="496" y="1392"/>
                  </a:lnTo>
                  <a:lnTo>
                    <a:pt x="491" y="1419"/>
                  </a:lnTo>
                  <a:lnTo>
                    <a:pt x="487" y="1447"/>
                  </a:lnTo>
                  <a:lnTo>
                    <a:pt x="477" y="1472"/>
                  </a:lnTo>
                  <a:lnTo>
                    <a:pt x="468" y="1498"/>
                  </a:lnTo>
                  <a:lnTo>
                    <a:pt x="458" y="1521"/>
                  </a:lnTo>
                  <a:lnTo>
                    <a:pt x="517" y="1521"/>
                  </a:lnTo>
                  <a:lnTo>
                    <a:pt x="575" y="1521"/>
                  </a:lnTo>
                  <a:lnTo>
                    <a:pt x="631" y="1521"/>
                  </a:lnTo>
                  <a:lnTo>
                    <a:pt x="681" y="1521"/>
                  </a:lnTo>
                  <a:lnTo>
                    <a:pt x="729" y="1521"/>
                  </a:lnTo>
                  <a:lnTo>
                    <a:pt x="771" y="1521"/>
                  </a:lnTo>
                  <a:lnTo>
                    <a:pt x="809" y="1521"/>
                  </a:lnTo>
                  <a:lnTo>
                    <a:pt x="838" y="1521"/>
                  </a:lnTo>
                  <a:lnTo>
                    <a:pt x="876" y="1511"/>
                  </a:lnTo>
                  <a:lnTo>
                    <a:pt x="907" y="1502"/>
                  </a:lnTo>
                  <a:lnTo>
                    <a:pt x="935" y="1487"/>
                  </a:lnTo>
                  <a:lnTo>
                    <a:pt x="961" y="1474"/>
                  </a:lnTo>
                  <a:lnTo>
                    <a:pt x="980" y="1458"/>
                  </a:lnTo>
                  <a:lnTo>
                    <a:pt x="1000" y="1441"/>
                  </a:lnTo>
                  <a:lnTo>
                    <a:pt x="1011" y="1423"/>
                  </a:lnTo>
                  <a:lnTo>
                    <a:pt x="1021" y="1405"/>
                  </a:lnTo>
                  <a:lnTo>
                    <a:pt x="1028" y="1386"/>
                  </a:lnTo>
                  <a:lnTo>
                    <a:pt x="1031" y="1367"/>
                  </a:lnTo>
                  <a:lnTo>
                    <a:pt x="1031" y="1347"/>
                  </a:lnTo>
                  <a:lnTo>
                    <a:pt x="1026" y="1330"/>
                  </a:lnTo>
                  <a:lnTo>
                    <a:pt x="1018" y="1310"/>
                  </a:lnTo>
                  <a:lnTo>
                    <a:pt x="1006" y="1292"/>
                  </a:lnTo>
                  <a:lnTo>
                    <a:pt x="995" y="1275"/>
                  </a:lnTo>
                  <a:lnTo>
                    <a:pt x="975" y="1258"/>
                  </a:lnTo>
                  <a:lnTo>
                    <a:pt x="959" y="1241"/>
                  </a:lnTo>
                  <a:lnTo>
                    <a:pt x="944" y="1224"/>
                  </a:lnTo>
                  <a:lnTo>
                    <a:pt x="935" y="1205"/>
                  </a:lnTo>
                  <a:lnTo>
                    <a:pt x="925" y="1183"/>
                  </a:lnTo>
                  <a:lnTo>
                    <a:pt x="923" y="1161"/>
                  </a:lnTo>
                  <a:lnTo>
                    <a:pt x="923" y="1140"/>
                  </a:lnTo>
                  <a:lnTo>
                    <a:pt x="925" y="1118"/>
                  </a:lnTo>
                  <a:lnTo>
                    <a:pt x="933" y="1097"/>
                  </a:lnTo>
                  <a:lnTo>
                    <a:pt x="944" y="1077"/>
                  </a:lnTo>
                  <a:lnTo>
                    <a:pt x="959" y="1058"/>
                  </a:lnTo>
                  <a:lnTo>
                    <a:pt x="969" y="1050"/>
                  </a:lnTo>
                  <a:lnTo>
                    <a:pt x="980" y="1040"/>
                  </a:lnTo>
                  <a:lnTo>
                    <a:pt x="990" y="1032"/>
                  </a:lnTo>
                  <a:lnTo>
                    <a:pt x="1004" y="1027"/>
                  </a:lnTo>
                  <a:lnTo>
                    <a:pt x="1016" y="1020"/>
                  </a:lnTo>
                  <a:lnTo>
                    <a:pt x="1031" y="1014"/>
                  </a:lnTo>
                  <a:lnTo>
                    <a:pt x="1047" y="1009"/>
                  </a:lnTo>
                  <a:lnTo>
                    <a:pt x="1063" y="1005"/>
                  </a:lnTo>
                  <a:lnTo>
                    <a:pt x="1080" y="1001"/>
                  </a:lnTo>
                  <a:lnTo>
                    <a:pt x="1099" y="999"/>
                  </a:lnTo>
                  <a:lnTo>
                    <a:pt x="1121" y="997"/>
                  </a:lnTo>
                  <a:lnTo>
                    <a:pt x="1142" y="997"/>
                  </a:lnTo>
                  <a:lnTo>
                    <a:pt x="1165" y="997"/>
                  </a:lnTo>
                  <a:lnTo>
                    <a:pt x="1186" y="999"/>
                  </a:lnTo>
                  <a:lnTo>
                    <a:pt x="1206" y="1003"/>
                  </a:lnTo>
                  <a:lnTo>
                    <a:pt x="1225" y="1007"/>
                  </a:lnTo>
                  <a:lnTo>
                    <a:pt x="1241" y="1012"/>
                  </a:lnTo>
                  <a:lnTo>
                    <a:pt x="1258" y="1018"/>
                  </a:lnTo>
                  <a:lnTo>
                    <a:pt x="1272" y="1025"/>
                  </a:lnTo>
                  <a:lnTo>
                    <a:pt x="1284" y="1032"/>
                  </a:lnTo>
                  <a:lnTo>
                    <a:pt x="1296" y="1040"/>
                  </a:lnTo>
                  <a:lnTo>
                    <a:pt x="1305" y="1050"/>
                  </a:lnTo>
                  <a:lnTo>
                    <a:pt x="1315" y="1060"/>
                  </a:lnTo>
                  <a:lnTo>
                    <a:pt x="1323" y="1069"/>
                  </a:lnTo>
                  <a:lnTo>
                    <a:pt x="1334" y="1093"/>
                  </a:lnTo>
                  <a:lnTo>
                    <a:pt x="1341" y="1114"/>
                  </a:lnTo>
                  <a:lnTo>
                    <a:pt x="1344" y="1137"/>
                  </a:lnTo>
                  <a:lnTo>
                    <a:pt x="1344" y="1161"/>
                  </a:lnTo>
                  <a:lnTo>
                    <a:pt x="1339" y="1184"/>
                  </a:lnTo>
                  <a:lnTo>
                    <a:pt x="1331" y="1208"/>
                  </a:lnTo>
                  <a:lnTo>
                    <a:pt x="1323" y="1228"/>
                  </a:lnTo>
                  <a:lnTo>
                    <a:pt x="1313" y="1245"/>
                  </a:lnTo>
                  <a:lnTo>
                    <a:pt x="1299" y="1260"/>
                  </a:lnTo>
                  <a:lnTo>
                    <a:pt x="1284" y="1273"/>
                  </a:lnTo>
                  <a:lnTo>
                    <a:pt x="1269" y="1282"/>
                  </a:lnTo>
                  <a:lnTo>
                    <a:pt x="1256" y="1296"/>
                  </a:lnTo>
                  <a:lnTo>
                    <a:pt x="1246" y="1310"/>
                  </a:lnTo>
                  <a:lnTo>
                    <a:pt x="1237" y="1326"/>
                  </a:lnTo>
                  <a:lnTo>
                    <a:pt x="1230" y="1341"/>
                  </a:lnTo>
                  <a:lnTo>
                    <a:pt x="1225" y="1358"/>
                  </a:lnTo>
                  <a:lnTo>
                    <a:pt x="1222" y="1377"/>
                  </a:lnTo>
                  <a:lnTo>
                    <a:pt x="1222" y="1396"/>
                  </a:lnTo>
                  <a:lnTo>
                    <a:pt x="1227" y="1413"/>
                  </a:lnTo>
                  <a:lnTo>
                    <a:pt x="1235" y="1430"/>
                  </a:lnTo>
                  <a:lnTo>
                    <a:pt x="1243" y="1449"/>
                  </a:lnTo>
                  <a:lnTo>
                    <a:pt x="1258" y="1466"/>
                  </a:lnTo>
                  <a:lnTo>
                    <a:pt x="1277" y="1482"/>
                  </a:lnTo>
                  <a:lnTo>
                    <a:pt x="1299" y="1496"/>
                  </a:lnTo>
                  <a:lnTo>
                    <a:pt x="1325" y="1509"/>
                  </a:lnTo>
                  <a:lnTo>
                    <a:pt x="1356" y="1521"/>
                  </a:lnTo>
                  <a:lnTo>
                    <a:pt x="1370" y="1523"/>
                  </a:lnTo>
                  <a:lnTo>
                    <a:pt x="1405" y="1529"/>
                  </a:lnTo>
                  <a:lnTo>
                    <a:pt x="1457" y="1536"/>
                  </a:lnTo>
                  <a:lnTo>
                    <a:pt x="1526" y="1545"/>
                  </a:lnTo>
                  <a:lnTo>
                    <a:pt x="1565" y="1549"/>
                  </a:lnTo>
                  <a:lnTo>
                    <a:pt x="1602" y="1551"/>
                  </a:lnTo>
                  <a:lnTo>
                    <a:pt x="1643" y="1553"/>
                  </a:lnTo>
                  <a:lnTo>
                    <a:pt x="1685" y="1553"/>
                  </a:lnTo>
                  <a:lnTo>
                    <a:pt x="1725" y="1553"/>
                  </a:lnTo>
                  <a:lnTo>
                    <a:pt x="1769" y="1551"/>
                  </a:lnTo>
                  <a:lnTo>
                    <a:pt x="1806" y="1545"/>
                  </a:lnTo>
                  <a:lnTo>
                    <a:pt x="1847" y="1539"/>
                  </a:lnTo>
                  <a:lnTo>
                    <a:pt x="1839" y="1523"/>
                  </a:lnTo>
                  <a:lnTo>
                    <a:pt x="1834" y="1505"/>
                  </a:lnTo>
                  <a:lnTo>
                    <a:pt x="1831" y="1485"/>
                  </a:lnTo>
                  <a:lnTo>
                    <a:pt x="1828" y="1464"/>
                  </a:lnTo>
                  <a:lnTo>
                    <a:pt x="1826" y="1417"/>
                  </a:lnTo>
                  <a:lnTo>
                    <a:pt x="1826" y="1367"/>
                  </a:lnTo>
                  <a:lnTo>
                    <a:pt x="1828" y="1315"/>
                  </a:lnTo>
                  <a:lnTo>
                    <a:pt x="1832" y="1265"/>
                  </a:lnTo>
                  <a:lnTo>
                    <a:pt x="1839" y="1218"/>
                  </a:lnTo>
                  <a:lnTo>
                    <a:pt x="1847" y="1177"/>
                  </a:lnTo>
                  <a:lnTo>
                    <a:pt x="1852" y="1159"/>
                  </a:lnTo>
                  <a:lnTo>
                    <a:pt x="1859" y="1145"/>
                  </a:lnTo>
                  <a:lnTo>
                    <a:pt x="1868" y="1134"/>
                  </a:lnTo>
                  <a:lnTo>
                    <a:pt x="1880" y="1124"/>
                  </a:lnTo>
                  <a:lnTo>
                    <a:pt x="1894" y="1118"/>
                  </a:lnTo>
                  <a:lnTo>
                    <a:pt x="1909" y="1114"/>
                  </a:lnTo>
                  <a:lnTo>
                    <a:pt x="1925" y="1110"/>
                  </a:lnTo>
                  <a:lnTo>
                    <a:pt x="1942" y="1110"/>
                  </a:lnTo>
                  <a:lnTo>
                    <a:pt x="1958" y="1112"/>
                  </a:lnTo>
                  <a:lnTo>
                    <a:pt x="1975" y="1116"/>
                  </a:lnTo>
                  <a:lnTo>
                    <a:pt x="1994" y="1122"/>
                  </a:lnTo>
                  <a:lnTo>
                    <a:pt x="2010" y="1130"/>
                  </a:lnTo>
                  <a:lnTo>
                    <a:pt x="2030" y="1137"/>
                  </a:lnTo>
                  <a:lnTo>
                    <a:pt x="2046" y="1147"/>
                  </a:lnTo>
                  <a:lnTo>
                    <a:pt x="2063" y="1159"/>
                  </a:lnTo>
                  <a:lnTo>
                    <a:pt x="2077" y="1173"/>
                  </a:lnTo>
                  <a:lnTo>
                    <a:pt x="2091" y="1184"/>
                  </a:lnTo>
                  <a:lnTo>
                    <a:pt x="2110" y="1195"/>
                  </a:lnTo>
                  <a:lnTo>
                    <a:pt x="2129" y="1202"/>
                  </a:lnTo>
                  <a:lnTo>
                    <a:pt x="2151" y="1208"/>
                  </a:lnTo>
                  <a:lnTo>
                    <a:pt x="2172" y="1210"/>
                  </a:lnTo>
                  <a:lnTo>
                    <a:pt x="2193" y="1212"/>
                  </a:lnTo>
                  <a:lnTo>
                    <a:pt x="2216" y="1210"/>
                  </a:lnTo>
                  <a:lnTo>
                    <a:pt x="2239" y="1207"/>
                  </a:lnTo>
                  <a:lnTo>
                    <a:pt x="2260" y="1200"/>
                  </a:lnTo>
                  <a:lnTo>
                    <a:pt x="2281" y="1190"/>
                  </a:lnTo>
                  <a:lnTo>
                    <a:pt x="2300" y="1179"/>
                  </a:lnTo>
                  <a:lnTo>
                    <a:pt x="2316" y="1165"/>
                  </a:lnTo>
                  <a:lnTo>
                    <a:pt x="2334" y="1150"/>
                  </a:lnTo>
                  <a:lnTo>
                    <a:pt x="2345" y="1130"/>
                  </a:lnTo>
                  <a:lnTo>
                    <a:pt x="2355" y="1109"/>
                  </a:lnTo>
                  <a:lnTo>
                    <a:pt x="2362" y="1083"/>
                  </a:lnTo>
                  <a:lnTo>
                    <a:pt x="2362" y="1069"/>
                  </a:lnTo>
                  <a:lnTo>
                    <a:pt x="2362" y="1058"/>
                  </a:lnTo>
                  <a:lnTo>
                    <a:pt x="2362" y="1044"/>
                  </a:lnTo>
                  <a:lnTo>
                    <a:pt x="2360" y="1032"/>
                  </a:lnTo>
                  <a:lnTo>
                    <a:pt x="2355" y="1020"/>
                  </a:lnTo>
                  <a:lnTo>
                    <a:pt x="2350" y="1009"/>
                  </a:lnTo>
                  <a:lnTo>
                    <a:pt x="2343" y="999"/>
                  </a:lnTo>
                  <a:lnTo>
                    <a:pt x="2335" y="989"/>
                  </a:lnTo>
                  <a:lnTo>
                    <a:pt x="2319" y="970"/>
                  </a:lnTo>
                  <a:lnTo>
                    <a:pt x="2300" y="954"/>
                  </a:lnTo>
                  <a:lnTo>
                    <a:pt x="2276" y="940"/>
                  </a:lnTo>
                  <a:lnTo>
                    <a:pt x="2252" y="931"/>
                  </a:lnTo>
                  <a:lnTo>
                    <a:pt x="2226" y="921"/>
                  </a:lnTo>
                  <a:lnTo>
                    <a:pt x="2200" y="917"/>
                  </a:lnTo>
                  <a:lnTo>
                    <a:pt x="2174" y="912"/>
                  </a:lnTo>
                  <a:lnTo>
                    <a:pt x="2148" y="915"/>
                  </a:lnTo>
                  <a:lnTo>
                    <a:pt x="2125" y="918"/>
                  </a:lnTo>
                  <a:lnTo>
                    <a:pt x="2103" y="927"/>
                  </a:lnTo>
                  <a:lnTo>
                    <a:pt x="2094" y="931"/>
                  </a:lnTo>
                  <a:lnTo>
                    <a:pt x="2084" y="937"/>
                  </a:lnTo>
                  <a:lnTo>
                    <a:pt x="2077" y="944"/>
                  </a:lnTo>
                  <a:lnTo>
                    <a:pt x="2068" y="952"/>
                  </a:lnTo>
                  <a:lnTo>
                    <a:pt x="2053" y="967"/>
                  </a:lnTo>
                  <a:lnTo>
                    <a:pt x="2037" y="980"/>
                  </a:lnTo>
                  <a:lnTo>
                    <a:pt x="2020" y="987"/>
                  </a:lnTo>
                  <a:lnTo>
                    <a:pt x="2001" y="993"/>
                  </a:lnTo>
                  <a:lnTo>
                    <a:pt x="1984" y="995"/>
                  </a:lnTo>
                  <a:lnTo>
                    <a:pt x="1965" y="997"/>
                  </a:lnTo>
                  <a:lnTo>
                    <a:pt x="1947" y="995"/>
                  </a:lnTo>
                  <a:lnTo>
                    <a:pt x="1930" y="991"/>
                  </a:lnTo>
                  <a:lnTo>
                    <a:pt x="1914" y="986"/>
                  </a:lnTo>
                  <a:lnTo>
                    <a:pt x="1896" y="980"/>
                  </a:lnTo>
                  <a:lnTo>
                    <a:pt x="1883" y="972"/>
                  </a:lnTo>
                  <a:lnTo>
                    <a:pt x="1870" y="961"/>
                  </a:lnTo>
                  <a:lnTo>
                    <a:pt x="1861" y="952"/>
                  </a:lnTo>
                  <a:lnTo>
                    <a:pt x="1852" y="942"/>
                  </a:lnTo>
                  <a:lnTo>
                    <a:pt x="1847" y="933"/>
                  </a:lnTo>
                  <a:lnTo>
                    <a:pt x="1847" y="923"/>
                  </a:lnTo>
                  <a:lnTo>
                    <a:pt x="1847" y="889"/>
                  </a:lnTo>
                  <a:lnTo>
                    <a:pt x="1847" y="837"/>
                  </a:lnTo>
                  <a:lnTo>
                    <a:pt x="1847" y="768"/>
                  </a:lnTo>
                  <a:lnTo>
                    <a:pt x="1847" y="692"/>
                  </a:lnTo>
                  <a:lnTo>
                    <a:pt x="1847" y="614"/>
                  </a:lnTo>
                  <a:lnTo>
                    <a:pt x="1847" y="536"/>
                  </a:lnTo>
                  <a:lnTo>
                    <a:pt x="1847" y="466"/>
                  </a:lnTo>
                  <a:lnTo>
                    <a:pt x="1847" y="411"/>
                  </a:lnTo>
                  <a:lnTo>
                    <a:pt x="1823" y="422"/>
                  </a:lnTo>
                  <a:lnTo>
                    <a:pt x="1795" y="432"/>
                  </a:lnTo>
                  <a:lnTo>
                    <a:pt x="1766" y="442"/>
                  </a:lnTo>
                  <a:lnTo>
                    <a:pt x="1733" y="447"/>
                  </a:lnTo>
                  <a:lnTo>
                    <a:pt x="1700" y="451"/>
                  </a:lnTo>
                  <a:lnTo>
                    <a:pt x="1664" y="453"/>
                  </a:lnTo>
                  <a:lnTo>
                    <a:pt x="1625" y="455"/>
                  </a:lnTo>
                  <a:lnTo>
                    <a:pt x="1591" y="455"/>
                  </a:lnTo>
                  <a:lnTo>
                    <a:pt x="1553" y="453"/>
                  </a:lnTo>
                  <a:lnTo>
                    <a:pt x="1514" y="449"/>
                  </a:lnTo>
                  <a:lnTo>
                    <a:pt x="1478" y="445"/>
                  </a:lnTo>
                  <a:lnTo>
                    <a:pt x="1444" y="440"/>
                  </a:lnTo>
                  <a:lnTo>
                    <a:pt x="1410" y="434"/>
                  </a:lnTo>
                  <a:lnTo>
                    <a:pt x="1379" y="426"/>
                  </a:lnTo>
                  <a:lnTo>
                    <a:pt x="1351" y="418"/>
                  </a:lnTo>
                  <a:lnTo>
                    <a:pt x="1325" y="411"/>
                  </a:lnTo>
                  <a:lnTo>
                    <a:pt x="1305" y="402"/>
                  </a:lnTo>
                  <a:lnTo>
                    <a:pt x="1289" y="395"/>
                  </a:lnTo>
                  <a:lnTo>
                    <a:pt x="1274" y="387"/>
                  </a:lnTo>
                  <a:lnTo>
                    <a:pt x="1263" y="379"/>
                  </a:lnTo>
                  <a:lnTo>
                    <a:pt x="1253" y="371"/>
                  </a:lnTo>
                  <a:lnTo>
                    <a:pt x="1246" y="364"/>
                  </a:lnTo>
                  <a:lnTo>
                    <a:pt x="1243" y="354"/>
                  </a:lnTo>
                  <a:lnTo>
                    <a:pt x="1241" y="345"/>
                  </a:lnTo>
                  <a:lnTo>
                    <a:pt x="1241" y="337"/>
                  </a:lnTo>
                  <a:lnTo>
                    <a:pt x="1243" y="326"/>
                  </a:lnTo>
                  <a:lnTo>
                    <a:pt x="1251" y="315"/>
                  </a:lnTo>
                  <a:lnTo>
                    <a:pt x="1258" y="303"/>
                  </a:lnTo>
                  <a:lnTo>
                    <a:pt x="1279" y="277"/>
                  </a:lnTo>
                  <a:lnTo>
                    <a:pt x="1310" y="250"/>
                  </a:lnTo>
                  <a:lnTo>
                    <a:pt x="1327" y="232"/>
                  </a:lnTo>
                  <a:lnTo>
                    <a:pt x="1339" y="215"/>
                  </a:lnTo>
                  <a:lnTo>
                    <a:pt x="1349" y="196"/>
                  </a:lnTo>
                  <a:lnTo>
                    <a:pt x="1356" y="174"/>
                  </a:lnTo>
                  <a:lnTo>
                    <a:pt x="1360" y="154"/>
                  </a:lnTo>
                  <a:lnTo>
                    <a:pt x="1360" y="133"/>
                  </a:lnTo>
                  <a:lnTo>
                    <a:pt x="1356" y="112"/>
                  </a:lnTo>
                  <a:lnTo>
                    <a:pt x="1349" y="92"/>
                  </a:lnTo>
                  <a:lnTo>
                    <a:pt x="1339" y="73"/>
                  </a:lnTo>
                  <a:lnTo>
                    <a:pt x="1323" y="55"/>
                  </a:lnTo>
                  <a:lnTo>
                    <a:pt x="1313" y="47"/>
                  </a:lnTo>
                  <a:lnTo>
                    <a:pt x="1303" y="39"/>
                  </a:lnTo>
                  <a:lnTo>
                    <a:pt x="1291" y="31"/>
                  </a:lnTo>
                  <a:lnTo>
                    <a:pt x="1279" y="25"/>
                  </a:lnTo>
                  <a:lnTo>
                    <a:pt x="1265" y="20"/>
                  </a:lnTo>
                  <a:lnTo>
                    <a:pt x="1251" y="14"/>
                  </a:lnTo>
                  <a:lnTo>
                    <a:pt x="1235" y="10"/>
                  </a:lnTo>
                  <a:lnTo>
                    <a:pt x="1217" y="6"/>
                  </a:lnTo>
                  <a:lnTo>
                    <a:pt x="1199" y="2"/>
                  </a:lnTo>
                  <a:lnTo>
                    <a:pt x="1180" y="0"/>
                  </a:lnTo>
                  <a:lnTo>
                    <a:pt x="1160" y="0"/>
                  </a:lnTo>
                  <a:lnTo>
                    <a:pt x="1137" y="0"/>
                  </a:lnTo>
                  <a:lnTo>
                    <a:pt x="1121" y="0"/>
                  </a:lnTo>
                  <a:lnTo>
                    <a:pt x="1101" y="2"/>
                  </a:lnTo>
                  <a:lnTo>
                    <a:pt x="1088" y="4"/>
                  </a:lnTo>
                  <a:lnTo>
                    <a:pt x="1070" y="8"/>
                  </a:lnTo>
                  <a:lnTo>
                    <a:pt x="1059" y="14"/>
                  </a:lnTo>
                  <a:lnTo>
                    <a:pt x="1044" y="18"/>
                  </a:lnTo>
                  <a:lnTo>
                    <a:pt x="1033" y="25"/>
                  </a:lnTo>
                  <a:lnTo>
                    <a:pt x="1023" y="31"/>
                  </a:lnTo>
                  <a:lnTo>
                    <a:pt x="1013" y="39"/>
                  </a:lnTo>
                  <a:lnTo>
                    <a:pt x="1004" y="47"/>
                  </a:lnTo>
                  <a:lnTo>
                    <a:pt x="997" y="55"/>
                  </a:lnTo>
                  <a:lnTo>
                    <a:pt x="990" y="65"/>
                  </a:lnTo>
                  <a:lnTo>
                    <a:pt x="980" y="84"/>
                  </a:lnTo>
                  <a:lnTo>
                    <a:pt x="974" y="105"/>
                  </a:lnTo>
                  <a:lnTo>
                    <a:pt x="971" y="127"/>
                  </a:lnTo>
                  <a:lnTo>
                    <a:pt x="971" y="150"/>
                  </a:lnTo>
                  <a:lnTo>
                    <a:pt x="974" y="174"/>
                  </a:lnTo>
                  <a:lnTo>
                    <a:pt x="980" y="196"/>
                  </a:lnTo>
                  <a:lnTo>
                    <a:pt x="990" y="219"/>
                  </a:lnTo>
                  <a:lnTo>
                    <a:pt x="1002" y="241"/>
                  </a:lnTo>
                  <a:lnTo>
                    <a:pt x="1016" y="260"/>
                  </a:lnTo>
                  <a:lnTo>
                    <a:pt x="1034" y="277"/>
                  </a:lnTo>
                  <a:lnTo>
                    <a:pt x="1047" y="292"/>
                  </a:lnTo>
                  <a:lnTo>
                    <a:pt x="1057" y="305"/>
                  </a:lnTo>
                  <a:lnTo>
                    <a:pt x="1063" y="319"/>
                  </a:lnTo>
                  <a:lnTo>
                    <a:pt x="1068" y="332"/>
                  </a:lnTo>
                  <a:lnTo>
                    <a:pt x="1068" y="345"/>
                  </a:lnTo>
                  <a:lnTo>
                    <a:pt x="1065" y="360"/>
                  </a:lnTo>
                  <a:lnTo>
                    <a:pt x="1061" y="373"/>
                  </a:lnTo>
                  <a:lnTo>
                    <a:pt x="1052" y="385"/>
                  </a:lnTo>
                  <a:lnTo>
                    <a:pt x="1042" y="395"/>
                  </a:lnTo>
                  <a:lnTo>
                    <a:pt x="1028" y="402"/>
                  </a:lnTo>
                  <a:lnTo>
                    <a:pt x="1008" y="409"/>
                  </a:lnTo>
                  <a:lnTo>
                    <a:pt x="990" y="413"/>
                  </a:lnTo>
                  <a:lnTo>
                    <a:pt x="966" y="413"/>
                  </a:lnTo>
                  <a:lnTo>
                    <a:pt x="938" y="411"/>
                  </a:lnTo>
                  <a:lnTo>
                    <a:pt x="910" y="405"/>
                  </a:lnTo>
                  <a:lnTo>
                    <a:pt x="876" y="395"/>
                  </a:lnTo>
                  <a:lnTo>
                    <a:pt x="856" y="389"/>
                  </a:lnTo>
                  <a:lnTo>
                    <a:pt x="835" y="385"/>
                  </a:lnTo>
                  <a:lnTo>
                    <a:pt x="812" y="381"/>
                  </a:lnTo>
                  <a:lnTo>
                    <a:pt x="791" y="379"/>
                  </a:lnTo>
                  <a:lnTo>
                    <a:pt x="737" y="379"/>
                  </a:lnTo>
                  <a:lnTo>
                    <a:pt x="686" y="381"/>
                  </a:lnTo>
                  <a:lnTo>
                    <a:pt x="631" y="385"/>
                  </a:lnTo>
                  <a:lnTo>
                    <a:pt x="575" y="393"/>
                  </a:lnTo>
                  <a:lnTo>
                    <a:pt x="517" y="400"/>
                  </a:lnTo>
                  <a:lnTo>
                    <a:pt x="463" y="411"/>
                  </a:lnTo>
                  <a:lnTo>
                    <a:pt x="458" y="422"/>
                  </a:lnTo>
                  <a:lnTo>
                    <a:pt x="458" y="443"/>
                  </a:lnTo>
                  <a:lnTo>
                    <a:pt x="458" y="469"/>
                  </a:lnTo>
                  <a:lnTo>
                    <a:pt x="461" y="498"/>
                  </a:lnTo>
                  <a:lnTo>
                    <a:pt x="470" y="568"/>
                  </a:lnTo>
                  <a:lnTo>
                    <a:pt x="479" y="647"/>
                  </a:lnTo>
                  <a:lnTo>
                    <a:pt x="484" y="687"/>
                  </a:lnTo>
                  <a:lnTo>
                    <a:pt x="487" y="725"/>
                  </a:lnTo>
                  <a:lnTo>
                    <a:pt x="489" y="763"/>
                  </a:lnTo>
                  <a:lnTo>
                    <a:pt x="491" y="795"/>
                  </a:lnTo>
                  <a:lnTo>
                    <a:pt x="489" y="827"/>
                  </a:lnTo>
                  <a:lnTo>
                    <a:pt x="484" y="852"/>
                  </a:lnTo>
                  <a:lnTo>
                    <a:pt x="479" y="863"/>
                  </a:lnTo>
                  <a:lnTo>
                    <a:pt x="474" y="874"/>
                  </a:lnTo>
                  <a:lnTo>
                    <a:pt x="470" y="882"/>
                  </a:lnTo>
                  <a:lnTo>
                    <a:pt x="463" y="887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64" name="path"/>
            <p:cNvSpPr/>
            <p:nvPr/>
          </p:nvSpPr>
          <p:spPr>
            <a:xfrm>
              <a:off x="0" y="0"/>
              <a:ext cx="1529333" cy="1015238"/>
            </a:xfrm>
            <a:custGeom>
              <a:avLst/>
              <a:gdLst/>
              <a:ahLst/>
              <a:cxnLst/>
              <a:rect l="0" t="0" r="0" b="0"/>
              <a:pathLst>
                <a:path w="2408" h="1598">
                  <a:moveTo>
                    <a:pt x="486" y="910"/>
                  </a:moveTo>
                  <a:lnTo>
                    <a:pt x="474" y="918"/>
                  </a:lnTo>
                  <a:lnTo>
                    <a:pt x="460" y="926"/>
                  </a:lnTo>
                  <a:lnTo>
                    <a:pt x="448" y="930"/>
                  </a:lnTo>
                  <a:lnTo>
                    <a:pt x="434" y="934"/>
                  </a:lnTo>
                  <a:lnTo>
                    <a:pt x="419" y="934"/>
                  </a:lnTo>
                  <a:lnTo>
                    <a:pt x="407" y="934"/>
                  </a:lnTo>
                  <a:lnTo>
                    <a:pt x="393" y="932"/>
                  </a:lnTo>
                  <a:lnTo>
                    <a:pt x="381" y="928"/>
                  </a:lnTo>
                  <a:lnTo>
                    <a:pt x="352" y="920"/>
                  </a:lnTo>
                  <a:lnTo>
                    <a:pt x="327" y="909"/>
                  </a:lnTo>
                  <a:lnTo>
                    <a:pt x="298" y="895"/>
                  </a:lnTo>
                  <a:lnTo>
                    <a:pt x="272" y="883"/>
                  </a:lnTo>
                  <a:lnTo>
                    <a:pt x="244" y="871"/>
                  </a:lnTo>
                  <a:lnTo>
                    <a:pt x="215" y="861"/>
                  </a:lnTo>
                  <a:lnTo>
                    <a:pt x="200" y="860"/>
                  </a:lnTo>
                  <a:lnTo>
                    <a:pt x="187" y="858"/>
                  </a:lnTo>
                  <a:lnTo>
                    <a:pt x="172" y="858"/>
                  </a:lnTo>
                  <a:lnTo>
                    <a:pt x="158" y="858"/>
                  </a:lnTo>
                  <a:lnTo>
                    <a:pt x="144" y="860"/>
                  </a:lnTo>
                  <a:lnTo>
                    <a:pt x="127" y="865"/>
                  </a:lnTo>
                  <a:lnTo>
                    <a:pt x="113" y="871"/>
                  </a:lnTo>
                  <a:lnTo>
                    <a:pt x="99" y="881"/>
                  </a:lnTo>
                  <a:lnTo>
                    <a:pt x="82" y="891"/>
                  </a:lnTo>
                  <a:lnTo>
                    <a:pt x="68" y="905"/>
                  </a:lnTo>
                  <a:lnTo>
                    <a:pt x="51" y="922"/>
                  </a:lnTo>
                  <a:lnTo>
                    <a:pt x="37" y="941"/>
                  </a:lnTo>
                  <a:lnTo>
                    <a:pt x="30" y="954"/>
                  </a:lnTo>
                  <a:lnTo>
                    <a:pt x="25" y="967"/>
                  </a:lnTo>
                  <a:lnTo>
                    <a:pt x="22" y="984"/>
                  </a:lnTo>
                  <a:lnTo>
                    <a:pt x="22" y="1003"/>
                  </a:lnTo>
                  <a:lnTo>
                    <a:pt x="25" y="1020"/>
                  </a:lnTo>
                  <a:lnTo>
                    <a:pt x="32" y="1039"/>
                  </a:lnTo>
                  <a:lnTo>
                    <a:pt x="42" y="1057"/>
                  </a:lnTo>
                  <a:lnTo>
                    <a:pt x="53" y="1075"/>
                  </a:lnTo>
                  <a:lnTo>
                    <a:pt x="70" y="1090"/>
                  </a:lnTo>
                  <a:lnTo>
                    <a:pt x="89" y="1104"/>
                  </a:lnTo>
                  <a:lnTo>
                    <a:pt x="101" y="1109"/>
                  </a:lnTo>
                  <a:lnTo>
                    <a:pt x="113" y="1116"/>
                  </a:lnTo>
                  <a:lnTo>
                    <a:pt x="125" y="1120"/>
                  </a:lnTo>
                  <a:lnTo>
                    <a:pt x="140" y="1124"/>
                  </a:lnTo>
                  <a:lnTo>
                    <a:pt x="153" y="1126"/>
                  </a:lnTo>
                  <a:lnTo>
                    <a:pt x="169" y="1128"/>
                  </a:lnTo>
                  <a:lnTo>
                    <a:pt x="187" y="1128"/>
                  </a:lnTo>
                  <a:lnTo>
                    <a:pt x="205" y="1128"/>
                  </a:lnTo>
                  <a:lnTo>
                    <a:pt x="225" y="1126"/>
                  </a:lnTo>
                  <a:lnTo>
                    <a:pt x="244" y="1124"/>
                  </a:lnTo>
                  <a:lnTo>
                    <a:pt x="265" y="1118"/>
                  </a:lnTo>
                  <a:lnTo>
                    <a:pt x="287" y="1111"/>
                  </a:lnTo>
                  <a:lnTo>
                    <a:pt x="322" y="1102"/>
                  </a:lnTo>
                  <a:lnTo>
                    <a:pt x="350" y="1094"/>
                  </a:lnTo>
                  <a:lnTo>
                    <a:pt x="378" y="1088"/>
                  </a:lnTo>
                  <a:lnTo>
                    <a:pt x="405" y="1086"/>
                  </a:lnTo>
                  <a:lnTo>
                    <a:pt x="417" y="1088"/>
                  </a:lnTo>
                  <a:lnTo>
                    <a:pt x="429" y="1090"/>
                  </a:lnTo>
                  <a:lnTo>
                    <a:pt x="438" y="1094"/>
                  </a:lnTo>
                  <a:lnTo>
                    <a:pt x="450" y="1100"/>
                  </a:lnTo>
                  <a:lnTo>
                    <a:pt x="460" y="1107"/>
                  </a:lnTo>
                  <a:lnTo>
                    <a:pt x="469" y="1118"/>
                  </a:lnTo>
                  <a:lnTo>
                    <a:pt x="479" y="1130"/>
                  </a:lnTo>
                  <a:lnTo>
                    <a:pt x="486" y="1145"/>
                  </a:lnTo>
                  <a:lnTo>
                    <a:pt x="495" y="1162"/>
                  </a:lnTo>
                  <a:lnTo>
                    <a:pt x="502" y="1182"/>
                  </a:lnTo>
                  <a:lnTo>
                    <a:pt x="507" y="1204"/>
                  </a:lnTo>
                  <a:lnTo>
                    <a:pt x="514" y="1225"/>
                  </a:lnTo>
                  <a:lnTo>
                    <a:pt x="519" y="1251"/>
                  </a:lnTo>
                  <a:lnTo>
                    <a:pt x="522" y="1276"/>
                  </a:lnTo>
                  <a:lnTo>
                    <a:pt x="523" y="1304"/>
                  </a:lnTo>
                  <a:lnTo>
                    <a:pt x="523" y="1330"/>
                  </a:lnTo>
                  <a:lnTo>
                    <a:pt x="523" y="1358"/>
                  </a:lnTo>
                  <a:lnTo>
                    <a:pt x="523" y="1387"/>
                  </a:lnTo>
                  <a:lnTo>
                    <a:pt x="519" y="1415"/>
                  </a:lnTo>
                  <a:lnTo>
                    <a:pt x="514" y="1442"/>
                  </a:lnTo>
                  <a:lnTo>
                    <a:pt x="510" y="1470"/>
                  </a:lnTo>
                  <a:lnTo>
                    <a:pt x="500" y="1495"/>
                  </a:lnTo>
                  <a:lnTo>
                    <a:pt x="491" y="1521"/>
                  </a:lnTo>
                  <a:lnTo>
                    <a:pt x="481" y="1544"/>
                  </a:lnTo>
                  <a:lnTo>
                    <a:pt x="540" y="1544"/>
                  </a:lnTo>
                  <a:lnTo>
                    <a:pt x="597" y="1544"/>
                  </a:lnTo>
                  <a:lnTo>
                    <a:pt x="654" y="1544"/>
                  </a:lnTo>
                  <a:lnTo>
                    <a:pt x="704" y="1544"/>
                  </a:lnTo>
                  <a:lnTo>
                    <a:pt x="752" y="1544"/>
                  </a:lnTo>
                  <a:lnTo>
                    <a:pt x="794" y="1544"/>
                  </a:lnTo>
                  <a:lnTo>
                    <a:pt x="832" y="1544"/>
                  </a:lnTo>
                  <a:lnTo>
                    <a:pt x="860" y="1544"/>
                  </a:lnTo>
                  <a:lnTo>
                    <a:pt x="899" y="1534"/>
                  </a:lnTo>
                  <a:lnTo>
                    <a:pt x="930" y="1525"/>
                  </a:lnTo>
                  <a:lnTo>
                    <a:pt x="958" y="1510"/>
                  </a:lnTo>
                  <a:lnTo>
                    <a:pt x="984" y="1497"/>
                  </a:lnTo>
                  <a:lnTo>
                    <a:pt x="1003" y="1481"/>
                  </a:lnTo>
                  <a:lnTo>
                    <a:pt x="1023" y="1464"/>
                  </a:lnTo>
                  <a:lnTo>
                    <a:pt x="1034" y="1446"/>
                  </a:lnTo>
                  <a:lnTo>
                    <a:pt x="1044" y="1428"/>
                  </a:lnTo>
                  <a:lnTo>
                    <a:pt x="1051" y="1409"/>
                  </a:lnTo>
                  <a:lnTo>
                    <a:pt x="1054" y="1389"/>
                  </a:lnTo>
                  <a:lnTo>
                    <a:pt x="1054" y="1370"/>
                  </a:lnTo>
                  <a:lnTo>
                    <a:pt x="1049" y="1353"/>
                  </a:lnTo>
                  <a:lnTo>
                    <a:pt x="1041" y="1332"/>
                  </a:lnTo>
                  <a:lnTo>
                    <a:pt x="1029" y="1315"/>
                  </a:lnTo>
                  <a:lnTo>
                    <a:pt x="1018" y="1298"/>
                  </a:lnTo>
                  <a:lnTo>
                    <a:pt x="998" y="1281"/>
                  </a:lnTo>
                  <a:lnTo>
                    <a:pt x="982" y="1264"/>
                  </a:lnTo>
                  <a:lnTo>
                    <a:pt x="967" y="1247"/>
                  </a:lnTo>
                  <a:lnTo>
                    <a:pt x="958" y="1227"/>
                  </a:lnTo>
                  <a:lnTo>
                    <a:pt x="948" y="1206"/>
                  </a:lnTo>
                  <a:lnTo>
                    <a:pt x="946" y="1184"/>
                  </a:lnTo>
                  <a:lnTo>
                    <a:pt x="946" y="1162"/>
                  </a:lnTo>
                  <a:lnTo>
                    <a:pt x="948" y="1141"/>
                  </a:lnTo>
                  <a:lnTo>
                    <a:pt x="956" y="1120"/>
                  </a:lnTo>
                  <a:lnTo>
                    <a:pt x="967" y="1100"/>
                  </a:lnTo>
                  <a:lnTo>
                    <a:pt x="982" y="1081"/>
                  </a:lnTo>
                  <a:lnTo>
                    <a:pt x="992" y="1073"/>
                  </a:lnTo>
                  <a:lnTo>
                    <a:pt x="1003" y="1063"/>
                  </a:lnTo>
                  <a:lnTo>
                    <a:pt x="1013" y="1055"/>
                  </a:lnTo>
                  <a:lnTo>
                    <a:pt x="1026" y="1049"/>
                  </a:lnTo>
                  <a:lnTo>
                    <a:pt x="1039" y="1043"/>
                  </a:lnTo>
                  <a:lnTo>
                    <a:pt x="1054" y="1037"/>
                  </a:lnTo>
                  <a:lnTo>
                    <a:pt x="1070" y="1032"/>
                  </a:lnTo>
                  <a:lnTo>
                    <a:pt x="1085" y="1028"/>
                  </a:lnTo>
                  <a:lnTo>
                    <a:pt x="1103" y="1024"/>
                  </a:lnTo>
                  <a:lnTo>
                    <a:pt x="1122" y="1022"/>
                  </a:lnTo>
                  <a:lnTo>
                    <a:pt x="1144" y="1020"/>
                  </a:lnTo>
                  <a:lnTo>
                    <a:pt x="1165" y="1020"/>
                  </a:lnTo>
                  <a:lnTo>
                    <a:pt x="1188" y="1020"/>
                  </a:lnTo>
                  <a:lnTo>
                    <a:pt x="1209" y="1022"/>
                  </a:lnTo>
                  <a:lnTo>
                    <a:pt x="1229" y="1026"/>
                  </a:lnTo>
                  <a:lnTo>
                    <a:pt x="1248" y="1030"/>
                  </a:lnTo>
                  <a:lnTo>
                    <a:pt x="1264" y="1035"/>
                  </a:lnTo>
                  <a:lnTo>
                    <a:pt x="1281" y="1041"/>
                  </a:lnTo>
                  <a:lnTo>
                    <a:pt x="1295" y="1047"/>
                  </a:lnTo>
                  <a:lnTo>
                    <a:pt x="1307" y="1055"/>
                  </a:lnTo>
                  <a:lnTo>
                    <a:pt x="1319" y="1063"/>
                  </a:lnTo>
                  <a:lnTo>
                    <a:pt x="1328" y="1073"/>
                  </a:lnTo>
                  <a:lnTo>
                    <a:pt x="1338" y="1083"/>
                  </a:lnTo>
                  <a:lnTo>
                    <a:pt x="1345" y="1092"/>
                  </a:lnTo>
                  <a:lnTo>
                    <a:pt x="1356" y="1116"/>
                  </a:lnTo>
                  <a:lnTo>
                    <a:pt x="1364" y="1137"/>
                  </a:lnTo>
                  <a:lnTo>
                    <a:pt x="1366" y="1160"/>
                  </a:lnTo>
                  <a:lnTo>
                    <a:pt x="1366" y="1184"/>
                  </a:lnTo>
                  <a:lnTo>
                    <a:pt x="1361" y="1207"/>
                  </a:lnTo>
                  <a:lnTo>
                    <a:pt x="1354" y="1231"/>
                  </a:lnTo>
                  <a:lnTo>
                    <a:pt x="1345" y="1251"/>
                  </a:lnTo>
                  <a:lnTo>
                    <a:pt x="1335" y="1268"/>
                  </a:lnTo>
                  <a:lnTo>
                    <a:pt x="1322" y="1283"/>
                  </a:lnTo>
                  <a:lnTo>
                    <a:pt x="1307" y="1296"/>
                  </a:lnTo>
                  <a:lnTo>
                    <a:pt x="1292" y="1305"/>
                  </a:lnTo>
                  <a:lnTo>
                    <a:pt x="1279" y="1319"/>
                  </a:lnTo>
                  <a:lnTo>
                    <a:pt x="1269" y="1332"/>
                  </a:lnTo>
                  <a:lnTo>
                    <a:pt x="1260" y="1349"/>
                  </a:lnTo>
                  <a:lnTo>
                    <a:pt x="1253" y="1364"/>
                  </a:lnTo>
                  <a:lnTo>
                    <a:pt x="1248" y="1381"/>
                  </a:lnTo>
                  <a:lnTo>
                    <a:pt x="1245" y="1399"/>
                  </a:lnTo>
                  <a:lnTo>
                    <a:pt x="1245" y="1419"/>
                  </a:lnTo>
                  <a:lnTo>
                    <a:pt x="1250" y="1436"/>
                  </a:lnTo>
                  <a:lnTo>
                    <a:pt x="1258" y="1453"/>
                  </a:lnTo>
                  <a:lnTo>
                    <a:pt x="1266" y="1472"/>
                  </a:lnTo>
                  <a:lnTo>
                    <a:pt x="1281" y="1489"/>
                  </a:lnTo>
                  <a:lnTo>
                    <a:pt x="1300" y="1504"/>
                  </a:lnTo>
                  <a:lnTo>
                    <a:pt x="1322" y="1519"/>
                  </a:lnTo>
                  <a:lnTo>
                    <a:pt x="1348" y="1532"/>
                  </a:lnTo>
                  <a:lnTo>
                    <a:pt x="1379" y="1544"/>
                  </a:lnTo>
                  <a:lnTo>
                    <a:pt x="1392" y="1546"/>
                  </a:lnTo>
                  <a:lnTo>
                    <a:pt x="1428" y="1552"/>
                  </a:lnTo>
                  <a:lnTo>
                    <a:pt x="1480" y="1559"/>
                  </a:lnTo>
                  <a:lnTo>
                    <a:pt x="1549" y="1567"/>
                  </a:lnTo>
                  <a:lnTo>
                    <a:pt x="1588" y="1571"/>
                  </a:lnTo>
                  <a:lnTo>
                    <a:pt x="1625" y="1574"/>
                  </a:lnTo>
                  <a:lnTo>
                    <a:pt x="1665" y="1576"/>
                  </a:lnTo>
                  <a:lnTo>
                    <a:pt x="1708" y="1576"/>
                  </a:lnTo>
                  <a:lnTo>
                    <a:pt x="1748" y="1576"/>
                  </a:lnTo>
                  <a:lnTo>
                    <a:pt x="1791" y="1574"/>
                  </a:lnTo>
                  <a:lnTo>
                    <a:pt x="1829" y="1567"/>
                  </a:lnTo>
                  <a:lnTo>
                    <a:pt x="1870" y="1561"/>
                  </a:lnTo>
                  <a:lnTo>
                    <a:pt x="1862" y="1546"/>
                  </a:lnTo>
                  <a:lnTo>
                    <a:pt x="1857" y="1528"/>
                  </a:lnTo>
                  <a:lnTo>
                    <a:pt x="1854" y="1508"/>
                  </a:lnTo>
                  <a:lnTo>
                    <a:pt x="1851" y="1487"/>
                  </a:lnTo>
                  <a:lnTo>
                    <a:pt x="1849" y="1440"/>
                  </a:lnTo>
                  <a:lnTo>
                    <a:pt x="1849" y="1389"/>
                  </a:lnTo>
                  <a:lnTo>
                    <a:pt x="1851" y="1338"/>
                  </a:lnTo>
                  <a:lnTo>
                    <a:pt x="1855" y="1288"/>
                  </a:lnTo>
                  <a:lnTo>
                    <a:pt x="1862" y="1241"/>
                  </a:lnTo>
                  <a:lnTo>
                    <a:pt x="1870" y="1200"/>
                  </a:lnTo>
                  <a:lnTo>
                    <a:pt x="1875" y="1182"/>
                  </a:lnTo>
                  <a:lnTo>
                    <a:pt x="1882" y="1168"/>
                  </a:lnTo>
                  <a:lnTo>
                    <a:pt x="1890" y="1157"/>
                  </a:lnTo>
                  <a:lnTo>
                    <a:pt x="1903" y="1147"/>
                  </a:lnTo>
                  <a:lnTo>
                    <a:pt x="1916" y="1141"/>
                  </a:lnTo>
                  <a:lnTo>
                    <a:pt x="1931" y="1137"/>
                  </a:lnTo>
                  <a:lnTo>
                    <a:pt x="1947" y="1133"/>
                  </a:lnTo>
                  <a:lnTo>
                    <a:pt x="1965" y="1133"/>
                  </a:lnTo>
                  <a:lnTo>
                    <a:pt x="1981" y="1135"/>
                  </a:lnTo>
                  <a:lnTo>
                    <a:pt x="1998" y="1139"/>
                  </a:lnTo>
                  <a:lnTo>
                    <a:pt x="2017" y="1145"/>
                  </a:lnTo>
                  <a:lnTo>
                    <a:pt x="2033" y="1153"/>
                  </a:lnTo>
                  <a:lnTo>
                    <a:pt x="2053" y="1160"/>
                  </a:lnTo>
                  <a:lnTo>
                    <a:pt x="2069" y="1170"/>
                  </a:lnTo>
                  <a:lnTo>
                    <a:pt x="2086" y="1182"/>
                  </a:lnTo>
                  <a:lnTo>
                    <a:pt x="2100" y="1196"/>
                  </a:lnTo>
                  <a:lnTo>
                    <a:pt x="2114" y="1207"/>
                  </a:lnTo>
                  <a:lnTo>
                    <a:pt x="2133" y="1217"/>
                  </a:lnTo>
                  <a:lnTo>
                    <a:pt x="2151" y="1225"/>
                  </a:lnTo>
                  <a:lnTo>
                    <a:pt x="2174" y="1231"/>
                  </a:lnTo>
                  <a:lnTo>
                    <a:pt x="2195" y="1233"/>
                  </a:lnTo>
                  <a:lnTo>
                    <a:pt x="2216" y="1235"/>
                  </a:lnTo>
                  <a:lnTo>
                    <a:pt x="2239" y="1233"/>
                  </a:lnTo>
                  <a:lnTo>
                    <a:pt x="2261" y="1229"/>
                  </a:lnTo>
                  <a:lnTo>
                    <a:pt x="2283" y="1223"/>
                  </a:lnTo>
                  <a:lnTo>
                    <a:pt x="2304" y="1213"/>
                  </a:lnTo>
                  <a:lnTo>
                    <a:pt x="2323" y="1202"/>
                  </a:lnTo>
                  <a:lnTo>
                    <a:pt x="2339" y="1188"/>
                  </a:lnTo>
                  <a:lnTo>
                    <a:pt x="2357" y="1173"/>
                  </a:lnTo>
                  <a:lnTo>
                    <a:pt x="2368" y="1153"/>
                  </a:lnTo>
                  <a:lnTo>
                    <a:pt x="2378" y="1132"/>
                  </a:lnTo>
                  <a:lnTo>
                    <a:pt x="2385" y="1106"/>
                  </a:lnTo>
                  <a:lnTo>
                    <a:pt x="2385" y="1092"/>
                  </a:lnTo>
                  <a:lnTo>
                    <a:pt x="2385" y="1081"/>
                  </a:lnTo>
                  <a:lnTo>
                    <a:pt x="2385" y="1067"/>
                  </a:lnTo>
                  <a:lnTo>
                    <a:pt x="2383" y="1055"/>
                  </a:lnTo>
                  <a:lnTo>
                    <a:pt x="2378" y="1043"/>
                  </a:lnTo>
                  <a:lnTo>
                    <a:pt x="2373" y="1032"/>
                  </a:lnTo>
                  <a:lnTo>
                    <a:pt x="2365" y="1022"/>
                  </a:lnTo>
                  <a:lnTo>
                    <a:pt x="2358" y="1012"/>
                  </a:lnTo>
                  <a:lnTo>
                    <a:pt x="2342" y="992"/>
                  </a:lnTo>
                  <a:lnTo>
                    <a:pt x="2323" y="977"/>
                  </a:lnTo>
                  <a:lnTo>
                    <a:pt x="2299" y="963"/>
                  </a:lnTo>
                  <a:lnTo>
                    <a:pt x="2275" y="954"/>
                  </a:lnTo>
                  <a:lnTo>
                    <a:pt x="2249" y="944"/>
                  </a:lnTo>
                  <a:lnTo>
                    <a:pt x="2223" y="939"/>
                  </a:lnTo>
                  <a:lnTo>
                    <a:pt x="2197" y="935"/>
                  </a:lnTo>
                  <a:lnTo>
                    <a:pt x="2171" y="937"/>
                  </a:lnTo>
                  <a:lnTo>
                    <a:pt x="2148" y="941"/>
                  </a:lnTo>
                  <a:lnTo>
                    <a:pt x="2125" y="950"/>
                  </a:lnTo>
                  <a:lnTo>
                    <a:pt x="2117" y="954"/>
                  </a:lnTo>
                  <a:lnTo>
                    <a:pt x="2107" y="960"/>
                  </a:lnTo>
                  <a:lnTo>
                    <a:pt x="2100" y="967"/>
                  </a:lnTo>
                  <a:lnTo>
                    <a:pt x="2091" y="975"/>
                  </a:lnTo>
                  <a:lnTo>
                    <a:pt x="2076" y="990"/>
                  </a:lnTo>
                  <a:lnTo>
                    <a:pt x="2060" y="1003"/>
                  </a:lnTo>
                  <a:lnTo>
                    <a:pt x="2043" y="1010"/>
                  </a:lnTo>
                  <a:lnTo>
                    <a:pt x="2024" y="1016"/>
                  </a:lnTo>
                  <a:lnTo>
                    <a:pt x="2007" y="1018"/>
                  </a:lnTo>
                  <a:lnTo>
                    <a:pt x="1988" y="1020"/>
                  </a:lnTo>
                  <a:lnTo>
                    <a:pt x="1970" y="1018"/>
                  </a:lnTo>
                  <a:lnTo>
                    <a:pt x="1952" y="1014"/>
                  </a:lnTo>
                  <a:lnTo>
                    <a:pt x="1936" y="1009"/>
                  </a:lnTo>
                  <a:lnTo>
                    <a:pt x="1919" y="1003"/>
                  </a:lnTo>
                  <a:lnTo>
                    <a:pt x="1905" y="994"/>
                  </a:lnTo>
                  <a:lnTo>
                    <a:pt x="1893" y="984"/>
                  </a:lnTo>
                  <a:lnTo>
                    <a:pt x="1884" y="975"/>
                  </a:lnTo>
                  <a:lnTo>
                    <a:pt x="1875" y="965"/>
                  </a:lnTo>
                  <a:lnTo>
                    <a:pt x="1870" y="956"/>
                  </a:lnTo>
                  <a:lnTo>
                    <a:pt x="1870" y="946"/>
                  </a:lnTo>
                  <a:lnTo>
                    <a:pt x="1870" y="912"/>
                  </a:lnTo>
                  <a:lnTo>
                    <a:pt x="1870" y="860"/>
                  </a:lnTo>
                  <a:lnTo>
                    <a:pt x="1870" y="791"/>
                  </a:lnTo>
                  <a:lnTo>
                    <a:pt x="1870" y="714"/>
                  </a:lnTo>
                  <a:lnTo>
                    <a:pt x="1870" y="637"/>
                  </a:lnTo>
                  <a:lnTo>
                    <a:pt x="1870" y="559"/>
                  </a:lnTo>
                  <a:lnTo>
                    <a:pt x="1870" y="489"/>
                  </a:lnTo>
                  <a:lnTo>
                    <a:pt x="1870" y="434"/>
                  </a:lnTo>
                  <a:lnTo>
                    <a:pt x="1846" y="445"/>
                  </a:lnTo>
                  <a:lnTo>
                    <a:pt x="1818" y="455"/>
                  </a:lnTo>
                  <a:lnTo>
                    <a:pt x="1789" y="465"/>
                  </a:lnTo>
                  <a:lnTo>
                    <a:pt x="1756" y="470"/>
                  </a:lnTo>
                  <a:lnTo>
                    <a:pt x="1722" y="474"/>
                  </a:lnTo>
                  <a:lnTo>
                    <a:pt x="1686" y="476"/>
                  </a:lnTo>
                  <a:lnTo>
                    <a:pt x="1648" y="478"/>
                  </a:lnTo>
                  <a:lnTo>
                    <a:pt x="1614" y="478"/>
                  </a:lnTo>
                  <a:lnTo>
                    <a:pt x="1575" y="476"/>
                  </a:lnTo>
                  <a:lnTo>
                    <a:pt x="1537" y="472"/>
                  </a:lnTo>
                  <a:lnTo>
                    <a:pt x="1501" y="468"/>
                  </a:lnTo>
                  <a:lnTo>
                    <a:pt x="1466" y="463"/>
                  </a:lnTo>
                  <a:lnTo>
                    <a:pt x="1433" y="457"/>
                  </a:lnTo>
                  <a:lnTo>
                    <a:pt x="1402" y="449"/>
                  </a:lnTo>
                  <a:lnTo>
                    <a:pt x="1374" y="441"/>
                  </a:lnTo>
                  <a:lnTo>
                    <a:pt x="1348" y="434"/>
                  </a:lnTo>
                  <a:lnTo>
                    <a:pt x="1328" y="425"/>
                  </a:lnTo>
                  <a:lnTo>
                    <a:pt x="1312" y="417"/>
                  </a:lnTo>
                  <a:lnTo>
                    <a:pt x="1297" y="410"/>
                  </a:lnTo>
                  <a:lnTo>
                    <a:pt x="1286" y="402"/>
                  </a:lnTo>
                  <a:lnTo>
                    <a:pt x="1276" y="394"/>
                  </a:lnTo>
                  <a:lnTo>
                    <a:pt x="1269" y="387"/>
                  </a:lnTo>
                  <a:lnTo>
                    <a:pt x="1266" y="377"/>
                  </a:lnTo>
                  <a:lnTo>
                    <a:pt x="1264" y="368"/>
                  </a:lnTo>
                  <a:lnTo>
                    <a:pt x="1264" y="359"/>
                  </a:lnTo>
                  <a:lnTo>
                    <a:pt x="1266" y="349"/>
                  </a:lnTo>
                  <a:lnTo>
                    <a:pt x="1274" y="338"/>
                  </a:lnTo>
                  <a:lnTo>
                    <a:pt x="1281" y="326"/>
                  </a:lnTo>
                  <a:lnTo>
                    <a:pt x="1302" y="300"/>
                  </a:lnTo>
                  <a:lnTo>
                    <a:pt x="1333" y="273"/>
                  </a:lnTo>
                  <a:lnTo>
                    <a:pt x="1350" y="255"/>
                  </a:lnTo>
                  <a:lnTo>
                    <a:pt x="1361" y="238"/>
                  </a:lnTo>
                  <a:lnTo>
                    <a:pt x="1371" y="219"/>
                  </a:lnTo>
                  <a:lnTo>
                    <a:pt x="1379" y="196"/>
                  </a:lnTo>
                  <a:lnTo>
                    <a:pt x="1382" y="177"/>
                  </a:lnTo>
                  <a:lnTo>
                    <a:pt x="1382" y="156"/>
                  </a:lnTo>
                  <a:lnTo>
                    <a:pt x="1379" y="134"/>
                  </a:lnTo>
                  <a:lnTo>
                    <a:pt x="1371" y="115"/>
                  </a:lnTo>
                  <a:lnTo>
                    <a:pt x="1361" y="96"/>
                  </a:lnTo>
                  <a:lnTo>
                    <a:pt x="1345" y="77"/>
                  </a:lnTo>
                  <a:lnTo>
                    <a:pt x="1335" y="70"/>
                  </a:lnTo>
                  <a:lnTo>
                    <a:pt x="1325" y="62"/>
                  </a:lnTo>
                  <a:lnTo>
                    <a:pt x="1314" y="54"/>
                  </a:lnTo>
                  <a:lnTo>
                    <a:pt x="1302" y="48"/>
                  </a:lnTo>
                  <a:lnTo>
                    <a:pt x="1288" y="43"/>
                  </a:lnTo>
                  <a:lnTo>
                    <a:pt x="1274" y="37"/>
                  </a:lnTo>
                  <a:lnTo>
                    <a:pt x="1258" y="33"/>
                  </a:lnTo>
                  <a:lnTo>
                    <a:pt x="1240" y="29"/>
                  </a:lnTo>
                  <a:lnTo>
                    <a:pt x="1222" y="24"/>
                  </a:lnTo>
                  <a:lnTo>
                    <a:pt x="1203" y="22"/>
                  </a:lnTo>
                  <a:lnTo>
                    <a:pt x="1183" y="22"/>
                  </a:lnTo>
                  <a:lnTo>
                    <a:pt x="1160" y="22"/>
                  </a:lnTo>
                  <a:lnTo>
                    <a:pt x="1144" y="22"/>
                  </a:lnTo>
                  <a:lnTo>
                    <a:pt x="1124" y="24"/>
                  </a:lnTo>
                  <a:lnTo>
                    <a:pt x="1110" y="26"/>
                  </a:lnTo>
                  <a:lnTo>
                    <a:pt x="1093" y="31"/>
                  </a:lnTo>
                  <a:lnTo>
                    <a:pt x="1082" y="37"/>
                  </a:lnTo>
                  <a:lnTo>
                    <a:pt x="1067" y="41"/>
                  </a:lnTo>
                  <a:lnTo>
                    <a:pt x="1056" y="48"/>
                  </a:lnTo>
                  <a:lnTo>
                    <a:pt x="1046" y="54"/>
                  </a:lnTo>
                  <a:lnTo>
                    <a:pt x="1036" y="62"/>
                  </a:lnTo>
                  <a:lnTo>
                    <a:pt x="1026" y="70"/>
                  </a:lnTo>
                  <a:lnTo>
                    <a:pt x="1020" y="77"/>
                  </a:lnTo>
                  <a:lnTo>
                    <a:pt x="1013" y="88"/>
                  </a:lnTo>
                  <a:lnTo>
                    <a:pt x="1003" y="107"/>
                  </a:lnTo>
                  <a:lnTo>
                    <a:pt x="997" y="128"/>
                  </a:lnTo>
                  <a:lnTo>
                    <a:pt x="994" y="150"/>
                  </a:lnTo>
                  <a:lnTo>
                    <a:pt x="994" y="173"/>
                  </a:lnTo>
                  <a:lnTo>
                    <a:pt x="997" y="196"/>
                  </a:lnTo>
                  <a:lnTo>
                    <a:pt x="1003" y="219"/>
                  </a:lnTo>
                  <a:lnTo>
                    <a:pt x="1013" y="242"/>
                  </a:lnTo>
                  <a:lnTo>
                    <a:pt x="1025" y="264"/>
                  </a:lnTo>
                  <a:lnTo>
                    <a:pt x="1039" y="283"/>
                  </a:lnTo>
                  <a:lnTo>
                    <a:pt x="1057" y="300"/>
                  </a:lnTo>
                  <a:lnTo>
                    <a:pt x="1070" y="315"/>
                  </a:lnTo>
                  <a:lnTo>
                    <a:pt x="1080" y="328"/>
                  </a:lnTo>
                  <a:lnTo>
                    <a:pt x="1085" y="342"/>
                  </a:lnTo>
                  <a:lnTo>
                    <a:pt x="1090" y="355"/>
                  </a:lnTo>
                  <a:lnTo>
                    <a:pt x="1090" y="368"/>
                  </a:lnTo>
                  <a:lnTo>
                    <a:pt x="1088" y="383"/>
                  </a:lnTo>
                  <a:lnTo>
                    <a:pt x="1084" y="396"/>
                  </a:lnTo>
                  <a:lnTo>
                    <a:pt x="1075" y="408"/>
                  </a:lnTo>
                  <a:lnTo>
                    <a:pt x="1065" y="417"/>
                  </a:lnTo>
                  <a:lnTo>
                    <a:pt x="1051" y="425"/>
                  </a:lnTo>
                  <a:lnTo>
                    <a:pt x="1031" y="432"/>
                  </a:lnTo>
                  <a:lnTo>
                    <a:pt x="1013" y="436"/>
                  </a:lnTo>
                  <a:lnTo>
                    <a:pt x="989" y="436"/>
                  </a:lnTo>
                  <a:lnTo>
                    <a:pt x="961" y="434"/>
                  </a:lnTo>
                  <a:lnTo>
                    <a:pt x="932" y="427"/>
                  </a:lnTo>
                  <a:lnTo>
                    <a:pt x="899" y="417"/>
                  </a:lnTo>
                  <a:lnTo>
                    <a:pt x="879" y="412"/>
                  </a:lnTo>
                  <a:lnTo>
                    <a:pt x="858" y="408"/>
                  </a:lnTo>
                  <a:lnTo>
                    <a:pt x="835" y="404"/>
                  </a:lnTo>
                  <a:lnTo>
                    <a:pt x="814" y="402"/>
                  </a:lnTo>
                  <a:lnTo>
                    <a:pt x="760" y="402"/>
                  </a:lnTo>
                  <a:lnTo>
                    <a:pt x="709" y="404"/>
                  </a:lnTo>
                  <a:lnTo>
                    <a:pt x="654" y="408"/>
                  </a:lnTo>
                  <a:lnTo>
                    <a:pt x="597" y="416"/>
                  </a:lnTo>
                  <a:lnTo>
                    <a:pt x="540" y="423"/>
                  </a:lnTo>
                  <a:lnTo>
                    <a:pt x="486" y="434"/>
                  </a:lnTo>
                  <a:lnTo>
                    <a:pt x="481" y="445"/>
                  </a:lnTo>
                  <a:lnTo>
                    <a:pt x="481" y="466"/>
                  </a:lnTo>
                  <a:lnTo>
                    <a:pt x="481" y="492"/>
                  </a:lnTo>
                  <a:lnTo>
                    <a:pt x="484" y="521"/>
                  </a:lnTo>
                  <a:lnTo>
                    <a:pt x="493" y="591"/>
                  </a:lnTo>
                  <a:lnTo>
                    <a:pt x="502" y="670"/>
                  </a:lnTo>
                  <a:lnTo>
                    <a:pt x="507" y="709"/>
                  </a:lnTo>
                  <a:lnTo>
                    <a:pt x="510" y="748"/>
                  </a:lnTo>
                  <a:lnTo>
                    <a:pt x="512" y="786"/>
                  </a:lnTo>
                  <a:lnTo>
                    <a:pt x="514" y="818"/>
                  </a:lnTo>
                  <a:lnTo>
                    <a:pt x="512" y="850"/>
                  </a:lnTo>
                  <a:lnTo>
                    <a:pt x="507" y="875"/>
                  </a:lnTo>
                  <a:lnTo>
                    <a:pt x="502" y="886"/>
                  </a:lnTo>
                  <a:lnTo>
                    <a:pt x="497" y="897"/>
                  </a:lnTo>
                  <a:lnTo>
                    <a:pt x="493" y="905"/>
                  </a:lnTo>
                  <a:lnTo>
                    <a:pt x="486" y="910"/>
                  </a:lnTo>
                  <a:close/>
                </a:path>
              </a:pathLst>
            </a:custGeom>
            <a:noFill/>
            <a:ln w="28955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766" name="textbox 2766"/>
          <p:cNvSpPr/>
          <p:nvPr/>
        </p:nvSpPr>
        <p:spPr>
          <a:xfrm>
            <a:off x="2174684" y="3577526"/>
            <a:ext cx="2781935" cy="6203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•市场需求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400"/>
              </a:spcBef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•业务专家负责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      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768" name="textbox 2768"/>
          <p:cNvSpPr/>
          <p:nvPr/>
        </p:nvSpPr>
        <p:spPr>
          <a:xfrm>
            <a:off x="5609386" y="3342259"/>
            <a:ext cx="1512569" cy="924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整合、折中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770" name="picture 27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34987" y="3354959"/>
            <a:ext cx="371347" cy="866520"/>
          </a:xfrm>
          <a:prstGeom prst="rect">
            <a:avLst/>
          </a:prstGeom>
        </p:spPr>
      </p:pic>
      <p:grpSp>
        <p:nvGrpSpPr>
          <p:cNvPr id="524" name="group 524"/>
          <p:cNvGrpSpPr/>
          <p:nvPr/>
        </p:nvGrpSpPr>
        <p:grpSpPr>
          <a:xfrm rot="21600000">
            <a:off x="2196845" y="2623439"/>
            <a:ext cx="1549209" cy="785748"/>
            <a:chOff x="0" y="0"/>
            <a:chExt cx="1549209" cy="785748"/>
          </a:xfrm>
        </p:grpSpPr>
        <p:sp>
          <p:nvSpPr>
            <p:cNvPr id="2772" name="path"/>
            <p:cNvSpPr/>
            <p:nvPr/>
          </p:nvSpPr>
          <p:spPr>
            <a:xfrm>
              <a:off x="14477" y="14477"/>
              <a:ext cx="1520317" cy="756792"/>
            </a:xfrm>
            <a:custGeom>
              <a:avLst/>
              <a:gdLst/>
              <a:ahLst/>
              <a:cxnLst/>
              <a:rect l="0" t="0" r="0" b="0"/>
              <a:pathLst>
                <a:path w="2394" h="1191">
                  <a:moveTo>
                    <a:pt x="1033" y="1142"/>
                  </a:moveTo>
                  <a:lnTo>
                    <a:pt x="1051" y="1142"/>
                  </a:lnTo>
                  <a:lnTo>
                    <a:pt x="1069" y="1138"/>
                  </a:lnTo>
                  <a:lnTo>
                    <a:pt x="1083" y="1134"/>
                  </a:lnTo>
                  <a:lnTo>
                    <a:pt x="1095" y="1128"/>
                  </a:lnTo>
                  <a:lnTo>
                    <a:pt x="1105" y="1120"/>
                  </a:lnTo>
                  <a:lnTo>
                    <a:pt x="1111" y="1112"/>
                  </a:lnTo>
                  <a:lnTo>
                    <a:pt x="1116" y="1102"/>
                  </a:lnTo>
                  <a:lnTo>
                    <a:pt x="1119" y="1091"/>
                  </a:lnTo>
                  <a:lnTo>
                    <a:pt x="1119" y="1079"/>
                  </a:lnTo>
                  <a:lnTo>
                    <a:pt x="1116" y="1066"/>
                  </a:lnTo>
                  <a:lnTo>
                    <a:pt x="1111" y="1049"/>
                  </a:lnTo>
                  <a:lnTo>
                    <a:pt x="1105" y="1036"/>
                  </a:lnTo>
                  <a:lnTo>
                    <a:pt x="1093" y="1021"/>
                  </a:lnTo>
                  <a:lnTo>
                    <a:pt x="1080" y="1002"/>
                  </a:lnTo>
                  <a:lnTo>
                    <a:pt x="1064" y="985"/>
                  </a:lnTo>
                  <a:lnTo>
                    <a:pt x="1045" y="967"/>
                  </a:lnTo>
                  <a:lnTo>
                    <a:pt x="1035" y="957"/>
                  </a:lnTo>
                  <a:lnTo>
                    <a:pt x="1028" y="948"/>
                  </a:lnTo>
                  <a:lnTo>
                    <a:pt x="1022" y="938"/>
                  </a:lnTo>
                  <a:lnTo>
                    <a:pt x="1014" y="927"/>
                  </a:lnTo>
                  <a:lnTo>
                    <a:pt x="1007" y="906"/>
                  </a:lnTo>
                  <a:lnTo>
                    <a:pt x="1004" y="885"/>
                  </a:lnTo>
                  <a:lnTo>
                    <a:pt x="1004" y="863"/>
                  </a:lnTo>
                  <a:lnTo>
                    <a:pt x="1012" y="842"/>
                  </a:lnTo>
                  <a:lnTo>
                    <a:pt x="1019" y="820"/>
                  </a:lnTo>
                  <a:lnTo>
                    <a:pt x="1033" y="799"/>
                  </a:lnTo>
                  <a:lnTo>
                    <a:pt x="1048" y="780"/>
                  </a:lnTo>
                  <a:lnTo>
                    <a:pt x="1066" y="761"/>
                  </a:lnTo>
                  <a:lnTo>
                    <a:pt x="1088" y="746"/>
                  </a:lnTo>
                  <a:lnTo>
                    <a:pt x="1111" y="731"/>
                  </a:lnTo>
                  <a:lnTo>
                    <a:pt x="1136" y="720"/>
                  </a:lnTo>
                  <a:lnTo>
                    <a:pt x="1165" y="712"/>
                  </a:lnTo>
                  <a:lnTo>
                    <a:pt x="1193" y="706"/>
                  </a:lnTo>
                  <a:lnTo>
                    <a:pt x="1222" y="705"/>
                  </a:lnTo>
                  <a:lnTo>
                    <a:pt x="1253" y="706"/>
                  </a:lnTo>
                  <a:lnTo>
                    <a:pt x="1282" y="712"/>
                  </a:lnTo>
                  <a:lnTo>
                    <a:pt x="1308" y="722"/>
                  </a:lnTo>
                  <a:lnTo>
                    <a:pt x="1332" y="733"/>
                  </a:lnTo>
                  <a:lnTo>
                    <a:pt x="1353" y="748"/>
                  </a:lnTo>
                  <a:lnTo>
                    <a:pt x="1372" y="763"/>
                  </a:lnTo>
                  <a:lnTo>
                    <a:pt x="1387" y="780"/>
                  </a:lnTo>
                  <a:lnTo>
                    <a:pt x="1402" y="801"/>
                  </a:lnTo>
                  <a:lnTo>
                    <a:pt x="1410" y="822"/>
                  </a:lnTo>
                  <a:lnTo>
                    <a:pt x="1418" y="844"/>
                  </a:lnTo>
                  <a:lnTo>
                    <a:pt x="1420" y="863"/>
                  </a:lnTo>
                  <a:lnTo>
                    <a:pt x="1420" y="885"/>
                  </a:lnTo>
                  <a:lnTo>
                    <a:pt x="1415" y="906"/>
                  </a:lnTo>
                  <a:lnTo>
                    <a:pt x="1408" y="926"/>
                  </a:lnTo>
                  <a:lnTo>
                    <a:pt x="1399" y="944"/>
                  </a:lnTo>
                  <a:lnTo>
                    <a:pt x="1382" y="959"/>
                  </a:lnTo>
                  <a:lnTo>
                    <a:pt x="1351" y="989"/>
                  </a:lnTo>
                  <a:lnTo>
                    <a:pt x="1322" y="1017"/>
                  </a:lnTo>
                  <a:lnTo>
                    <a:pt x="1311" y="1028"/>
                  </a:lnTo>
                  <a:lnTo>
                    <a:pt x="1301" y="1040"/>
                  </a:lnTo>
                  <a:lnTo>
                    <a:pt x="1293" y="1051"/>
                  </a:lnTo>
                  <a:lnTo>
                    <a:pt x="1288" y="1062"/>
                  </a:lnTo>
                  <a:lnTo>
                    <a:pt x="1285" y="1073"/>
                  </a:lnTo>
                  <a:lnTo>
                    <a:pt x="1285" y="1083"/>
                  </a:lnTo>
                  <a:lnTo>
                    <a:pt x="1285" y="1093"/>
                  </a:lnTo>
                  <a:lnTo>
                    <a:pt x="1286" y="1102"/>
                  </a:lnTo>
                  <a:lnTo>
                    <a:pt x="1293" y="1112"/>
                  </a:lnTo>
                  <a:lnTo>
                    <a:pt x="1303" y="1122"/>
                  </a:lnTo>
                  <a:lnTo>
                    <a:pt x="1313" y="1132"/>
                  </a:lnTo>
                  <a:lnTo>
                    <a:pt x="1329" y="1142"/>
                  </a:lnTo>
                  <a:lnTo>
                    <a:pt x="1348" y="1151"/>
                  </a:lnTo>
                  <a:lnTo>
                    <a:pt x="1372" y="1162"/>
                  </a:lnTo>
                  <a:lnTo>
                    <a:pt x="1399" y="1169"/>
                  </a:lnTo>
                  <a:lnTo>
                    <a:pt x="1432" y="1175"/>
                  </a:lnTo>
                  <a:lnTo>
                    <a:pt x="1468" y="1181"/>
                  </a:lnTo>
                  <a:lnTo>
                    <a:pt x="1504" y="1187"/>
                  </a:lnTo>
                  <a:lnTo>
                    <a:pt x="1545" y="1189"/>
                  </a:lnTo>
                  <a:lnTo>
                    <a:pt x="1585" y="1191"/>
                  </a:lnTo>
                  <a:lnTo>
                    <a:pt x="1626" y="1191"/>
                  </a:lnTo>
                  <a:lnTo>
                    <a:pt x="1666" y="1191"/>
                  </a:lnTo>
                  <a:lnTo>
                    <a:pt x="1707" y="1187"/>
                  </a:lnTo>
                  <a:lnTo>
                    <a:pt x="1745" y="1183"/>
                  </a:lnTo>
                  <a:lnTo>
                    <a:pt x="1783" y="1175"/>
                  </a:lnTo>
                  <a:lnTo>
                    <a:pt x="1819" y="1168"/>
                  </a:lnTo>
                  <a:lnTo>
                    <a:pt x="1850" y="1156"/>
                  </a:lnTo>
                  <a:lnTo>
                    <a:pt x="1877" y="1142"/>
                  </a:lnTo>
                  <a:lnTo>
                    <a:pt x="1884" y="1132"/>
                  </a:lnTo>
                  <a:lnTo>
                    <a:pt x="1889" y="1120"/>
                  </a:lnTo>
                  <a:lnTo>
                    <a:pt x="1894" y="1109"/>
                  </a:lnTo>
                  <a:lnTo>
                    <a:pt x="1897" y="1095"/>
                  </a:lnTo>
                  <a:lnTo>
                    <a:pt x="1898" y="1067"/>
                  </a:lnTo>
                  <a:lnTo>
                    <a:pt x="1898" y="1040"/>
                  </a:lnTo>
                  <a:lnTo>
                    <a:pt x="1897" y="1008"/>
                  </a:lnTo>
                  <a:lnTo>
                    <a:pt x="1892" y="977"/>
                  </a:lnTo>
                  <a:lnTo>
                    <a:pt x="1887" y="946"/>
                  </a:lnTo>
                  <a:lnTo>
                    <a:pt x="1879" y="912"/>
                  </a:lnTo>
                  <a:lnTo>
                    <a:pt x="1863" y="850"/>
                  </a:lnTo>
                  <a:lnTo>
                    <a:pt x="1850" y="789"/>
                  </a:lnTo>
                  <a:lnTo>
                    <a:pt x="1848" y="763"/>
                  </a:lnTo>
                  <a:lnTo>
                    <a:pt x="1845" y="737"/>
                  </a:lnTo>
                  <a:lnTo>
                    <a:pt x="1848" y="716"/>
                  </a:lnTo>
                  <a:lnTo>
                    <a:pt x="1855" y="699"/>
                  </a:lnTo>
                  <a:lnTo>
                    <a:pt x="1863" y="680"/>
                  </a:lnTo>
                  <a:lnTo>
                    <a:pt x="1874" y="665"/>
                  </a:lnTo>
                  <a:lnTo>
                    <a:pt x="1889" y="652"/>
                  </a:lnTo>
                  <a:lnTo>
                    <a:pt x="1903" y="639"/>
                  </a:lnTo>
                  <a:lnTo>
                    <a:pt x="1920" y="628"/>
                  </a:lnTo>
                  <a:lnTo>
                    <a:pt x="1936" y="618"/>
                  </a:lnTo>
                  <a:lnTo>
                    <a:pt x="1956" y="610"/>
                  </a:lnTo>
                  <a:lnTo>
                    <a:pt x="1975" y="605"/>
                  </a:lnTo>
                  <a:lnTo>
                    <a:pt x="1994" y="599"/>
                  </a:lnTo>
                  <a:lnTo>
                    <a:pt x="2014" y="597"/>
                  </a:lnTo>
                  <a:lnTo>
                    <a:pt x="2032" y="597"/>
                  </a:lnTo>
                  <a:lnTo>
                    <a:pt x="2051" y="601"/>
                  </a:lnTo>
                  <a:lnTo>
                    <a:pt x="2068" y="605"/>
                  </a:lnTo>
                  <a:lnTo>
                    <a:pt x="2085" y="612"/>
                  </a:lnTo>
                  <a:lnTo>
                    <a:pt x="2102" y="622"/>
                  </a:lnTo>
                  <a:lnTo>
                    <a:pt x="2116" y="635"/>
                  </a:lnTo>
                  <a:lnTo>
                    <a:pt x="2131" y="650"/>
                  </a:lnTo>
                  <a:lnTo>
                    <a:pt x="2150" y="659"/>
                  </a:lnTo>
                  <a:lnTo>
                    <a:pt x="2168" y="667"/>
                  </a:lnTo>
                  <a:lnTo>
                    <a:pt x="2192" y="673"/>
                  </a:lnTo>
                  <a:lnTo>
                    <a:pt x="2214" y="673"/>
                  </a:lnTo>
                  <a:lnTo>
                    <a:pt x="2238" y="673"/>
                  </a:lnTo>
                  <a:lnTo>
                    <a:pt x="2262" y="669"/>
                  </a:lnTo>
                  <a:lnTo>
                    <a:pt x="2283" y="663"/>
                  </a:lnTo>
                  <a:lnTo>
                    <a:pt x="2305" y="656"/>
                  </a:lnTo>
                  <a:lnTo>
                    <a:pt x="2326" y="646"/>
                  </a:lnTo>
                  <a:lnTo>
                    <a:pt x="2345" y="633"/>
                  </a:lnTo>
                  <a:lnTo>
                    <a:pt x="2362" y="620"/>
                  </a:lnTo>
                  <a:lnTo>
                    <a:pt x="2374" y="607"/>
                  </a:lnTo>
                  <a:lnTo>
                    <a:pt x="2386" y="588"/>
                  </a:lnTo>
                  <a:lnTo>
                    <a:pt x="2391" y="571"/>
                  </a:lnTo>
                  <a:lnTo>
                    <a:pt x="2394" y="554"/>
                  </a:lnTo>
                  <a:lnTo>
                    <a:pt x="2391" y="526"/>
                  </a:lnTo>
                  <a:lnTo>
                    <a:pt x="2386" y="500"/>
                  </a:lnTo>
                  <a:lnTo>
                    <a:pt x="2374" y="479"/>
                  </a:lnTo>
                  <a:lnTo>
                    <a:pt x="2362" y="460"/>
                  </a:lnTo>
                  <a:lnTo>
                    <a:pt x="2345" y="441"/>
                  </a:lnTo>
                  <a:lnTo>
                    <a:pt x="2326" y="428"/>
                  </a:lnTo>
                  <a:lnTo>
                    <a:pt x="2305" y="416"/>
                  </a:lnTo>
                  <a:lnTo>
                    <a:pt x="2283" y="406"/>
                  </a:lnTo>
                  <a:lnTo>
                    <a:pt x="2262" y="400"/>
                  </a:lnTo>
                  <a:lnTo>
                    <a:pt x="2238" y="394"/>
                  </a:lnTo>
                  <a:lnTo>
                    <a:pt x="2214" y="392"/>
                  </a:lnTo>
                  <a:lnTo>
                    <a:pt x="2192" y="394"/>
                  </a:lnTo>
                  <a:lnTo>
                    <a:pt x="2168" y="396"/>
                  </a:lnTo>
                  <a:lnTo>
                    <a:pt x="2150" y="402"/>
                  </a:lnTo>
                  <a:lnTo>
                    <a:pt x="2131" y="410"/>
                  </a:lnTo>
                  <a:lnTo>
                    <a:pt x="2116" y="422"/>
                  </a:lnTo>
                  <a:lnTo>
                    <a:pt x="2102" y="432"/>
                  </a:lnTo>
                  <a:lnTo>
                    <a:pt x="2082" y="439"/>
                  </a:lnTo>
                  <a:lnTo>
                    <a:pt x="2063" y="447"/>
                  </a:lnTo>
                  <a:lnTo>
                    <a:pt x="2042" y="451"/>
                  </a:lnTo>
                  <a:lnTo>
                    <a:pt x="2020" y="453"/>
                  </a:lnTo>
                  <a:lnTo>
                    <a:pt x="1999" y="455"/>
                  </a:lnTo>
                  <a:lnTo>
                    <a:pt x="1977" y="455"/>
                  </a:lnTo>
                  <a:lnTo>
                    <a:pt x="1956" y="451"/>
                  </a:lnTo>
                  <a:lnTo>
                    <a:pt x="1934" y="447"/>
                  </a:lnTo>
                  <a:lnTo>
                    <a:pt x="1912" y="441"/>
                  </a:lnTo>
                  <a:lnTo>
                    <a:pt x="1894" y="436"/>
                  </a:lnTo>
                  <a:lnTo>
                    <a:pt x="1877" y="426"/>
                  </a:lnTo>
                  <a:lnTo>
                    <a:pt x="1863" y="416"/>
                  </a:lnTo>
                  <a:lnTo>
                    <a:pt x="1850" y="406"/>
                  </a:lnTo>
                  <a:lnTo>
                    <a:pt x="1843" y="392"/>
                  </a:lnTo>
                  <a:lnTo>
                    <a:pt x="1839" y="379"/>
                  </a:lnTo>
                  <a:lnTo>
                    <a:pt x="1837" y="355"/>
                  </a:lnTo>
                  <a:lnTo>
                    <a:pt x="1837" y="315"/>
                  </a:lnTo>
                  <a:lnTo>
                    <a:pt x="1840" y="268"/>
                  </a:lnTo>
                  <a:lnTo>
                    <a:pt x="1845" y="214"/>
                  </a:lnTo>
                  <a:lnTo>
                    <a:pt x="1853" y="161"/>
                  </a:lnTo>
                  <a:lnTo>
                    <a:pt x="1860" y="108"/>
                  </a:lnTo>
                  <a:lnTo>
                    <a:pt x="1869" y="63"/>
                  </a:lnTo>
                  <a:lnTo>
                    <a:pt x="1877" y="27"/>
                  </a:lnTo>
                  <a:lnTo>
                    <a:pt x="1874" y="27"/>
                  </a:lnTo>
                  <a:lnTo>
                    <a:pt x="1872" y="27"/>
                  </a:lnTo>
                  <a:lnTo>
                    <a:pt x="1798" y="25"/>
                  </a:lnTo>
                  <a:lnTo>
                    <a:pt x="1728" y="22"/>
                  </a:lnTo>
                  <a:lnTo>
                    <a:pt x="1665" y="18"/>
                  </a:lnTo>
                  <a:lnTo>
                    <a:pt x="1605" y="14"/>
                  </a:lnTo>
                  <a:lnTo>
                    <a:pt x="1551" y="8"/>
                  </a:lnTo>
                  <a:lnTo>
                    <a:pt x="1506" y="4"/>
                  </a:lnTo>
                  <a:lnTo>
                    <a:pt x="1473" y="0"/>
                  </a:lnTo>
                  <a:lnTo>
                    <a:pt x="1449" y="0"/>
                  </a:lnTo>
                  <a:lnTo>
                    <a:pt x="1434" y="0"/>
                  </a:lnTo>
                  <a:lnTo>
                    <a:pt x="1420" y="6"/>
                  </a:lnTo>
                  <a:lnTo>
                    <a:pt x="1405" y="14"/>
                  </a:lnTo>
                  <a:lnTo>
                    <a:pt x="1394" y="23"/>
                  </a:lnTo>
                  <a:lnTo>
                    <a:pt x="1382" y="35"/>
                  </a:lnTo>
                  <a:lnTo>
                    <a:pt x="1372" y="49"/>
                  </a:lnTo>
                  <a:lnTo>
                    <a:pt x="1366" y="65"/>
                  </a:lnTo>
                  <a:lnTo>
                    <a:pt x="1361" y="82"/>
                  </a:lnTo>
                  <a:lnTo>
                    <a:pt x="1356" y="100"/>
                  </a:lnTo>
                  <a:lnTo>
                    <a:pt x="1353" y="120"/>
                  </a:lnTo>
                  <a:lnTo>
                    <a:pt x="1356" y="137"/>
                  </a:lnTo>
                  <a:lnTo>
                    <a:pt x="1361" y="157"/>
                  </a:lnTo>
                  <a:lnTo>
                    <a:pt x="1368" y="176"/>
                  </a:lnTo>
                  <a:lnTo>
                    <a:pt x="1377" y="194"/>
                  </a:lnTo>
                  <a:lnTo>
                    <a:pt x="1389" y="212"/>
                  </a:lnTo>
                  <a:lnTo>
                    <a:pt x="1408" y="227"/>
                  </a:lnTo>
                  <a:lnTo>
                    <a:pt x="1428" y="245"/>
                  </a:lnTo>
                  <a:lnTo>
                    <a:pt x="1442" y="265"/>
                  </a:lnTo>
                  <a:lnTo>
                    <a:pt x="1454" y="287"/>
                  </a:lnTo>
                  <a:lnTo>
                    <a:pt x="1460" y="306"/>
                  </a:lnTo>
                  <a:lnTo>
                    <a:pt x="1465" y="327"/>
                  </a:lnTo>
                  <a:lnTo>
                    <a:pt x="1463" y="349"/>
                  </a:lnTo>
                  <a:lnTo>
                    <a:pt x="1460" y="369"/>
                  </a:lnTo>
                  <a:lnTo>
                    <a:pt x="1452" y="388"/>
                  </a:lnTo>
                  <a:lnTo>
                    <a:pt x="1442" y="406"/>
                  </a:lnTo>
                  <a:lnTo>
                    <a:pt x="1425" y="424"/>
                  </a:lnTo>
                  <a:lnTo>
                    <a:pt x="1405" y="439"/>
                  </a:lnTo>
                  <a:lnTo>
                    <a:pt x="1384" y="453"/>
                  </a:lnTo>
                  <a:lnTo>
                    <a:pt x="1361" y="465"/>
                  </a:lnTo>
                  <a:lnTo>
                    <a:pt x="1332" y="475"/>
                  </a:lnTo>
                  <a:lnTo>
                    <a:pt x="1298" y="481"/>
                  </a:lnTo>
                  <a:lnTo>
                    <a:pt x="1265" y="483"/>
                  </a:lnTo>
                  <a:lnTo>
                    <a:pt x="1246" y="483"/>
                  </a:lnTo>
                  <a:lnTo>
                    <a:pt x="1228" y="483"/>
                  </a:lnTo>
                  <a:lnTo>
                    <a:pt x="1215" y="481"/>
                  </a:lnTo>
                  <a:lnTo>
                    <a:pt x="1197" y="477"/>
                  </a:lnTo>
                  <a:lnTo>
                    <a:pt x="1183" y="473"/>
                  </a:lnTo>
                  <a:lnTo>
                    <a:pt x="1171" y="469"/>
                  </a:lnTo>
                  <a:lnTo>
                    <a:pt x="1158" y="462"/>
                  </a:lnTo>
                  <a:lnTo>
                    <a:pt x="1145" y="455"/>
                  </a:lnTo>
                  <a:lnTo>
                    <a:pt x="1124" y="441"/>
                  </a:lnTo>
                  <a:lnTo>
                    <a:pt x="1108" y="424"/>
                  </a:lnTo>
                  <a:lnTo>
                    <a:pt x="1093" y="404"/>
                  </a:lnTo>
                  <a:lnTo>
                    <a:pt x="1080" y="383"/>
                  </a:lnTo>
                  <a:lnTo>
                    <a:pt x="1074" y="361"/>
                  </a:lnTo>
                  <a:lnTo>
                    <a:pt x="1069" y="340"/>
                  </a:lnTo>
                  <a:lnTo>
                    <a:pt x="1066" y="315"/>
                  </a:lnTo>
                  <a:lnTo>
                    <a:pt x="1069" y="294"/>
                  </a:lnTo>
                  <a:lnTo>
                    <a:pt x="1076" y="272"/>
                  </a:lnTo>
                  <a:lnTo>
                    <a:pt x="1085" y="253"/>
                  </a:lnTo>
                  <a:lnTo>
                    <a:pt x="1098" y="236"/>
                  </a:lnTo>
                  <a:lnTo>
                    <a:pt x="1111" y="219"/>
                  </a:lnTo>
                  <a:lnTo>
                    <a:pt x="1126" y="208"/>
                  </a:lnTo>
                  <a:lnTo>
                    <a:pt x="1139" y="196"/>
                  </a:lnTo>
                  <a:lnTo>
                    <a:pt x="1148" y="182"/>
                  </a:lnTo>
                  <a:lnTo>
                    <a:pt x="1155" y="169"/>
                  </a:lnTo>
                  <a:lnTo>
                    <a:pt x="1160" y="155"/>
                  </a:lnTo>
                  <a:lnTo>
                    <a:pt x="1162" y="142"/>
                  </a:lnTo>
                  <a:lnTo>
                    <a:pt x="1160" y="127"/>
                  </a:lnTo>
                  <a:lnTo>
                    <a:pt x="1155" y="116"/>
                  </a:lnTo>
                  <a:lnTo>
                    <a:pt x="1148" y="102"/>
                  </a:lnTo>
                  <a:lnTo>
                    <a:pt x="1136" y="89"/>
                  </a:lnTo>
                  <a:lnTo>
                    <a:pt x="1121" y="76"/>
                  </a:lnTo>
                  <a:lnTo>
                    <a:pt x="1100" y="65"/>
                  </a:lnTo>
                  <a:lnTo>
                    <a:pt x="1076" y="53"/>
                  </a:lnTo>
                  <a:lnTo>
                    <a:pt x="1048" y="44"/>
                  </a:lnTo>
                  <a:lnTo>
                    <a:pt x="1014" y="35"/>
                  </a:lnTo>
                  <a:lnTo>
                    <a:pt x="975" y="27"/>
                  </a:lnTo>
                  <a:lnTo>
                    <a:pt x="934" y="23"/>
                  </a:lnTo>
                  <a:lnTo>
                    <a:pt x="882" y="22"/>
                  </a:lnTo>
                  <a:lnTo>
                    <a:pt x="817" y="22"/>
                  </a:lnTo>
                  <a:lnTo>
                    <a:pt x="751" y="23"/>
                  </a:lnTo>
                  <a:lnTo>
                    <a:pt x="681" y="27"/>
                  </a:lnTo>
                  <a:lnTo>
                    <a:pt x="617" y="33"/>
                  </a:lnTo>
                  <a:lnTo>
                    <a:pt x="562" y="39"/>
                  </a:lnTo>
                  <a:lnTo>
                    <a:pt x="519" y="46"/>
                  </a:lnTo>
                  <a:lnTo>
                    <a:pt x="533" y="84"/>
                  </a:lnTo>
                  <a:lnTo>
                    <a:pt x="553" y="136"/>
                  </a:lnTo>
                  <a:lnTo>
                    <a:pt x="569" y="194"/>
                  </a:lnTo>
                  <a:lnTo>
                    <a:pt x="583" y="255"/>
                  </a:lnTo>
                  <a:lnTo>
                    <a:pt x="588" y="285"/>
                  </a:lnTo>
                  <a:lnTo>
                    <a:pt x="593" y="314"/>
                  </a:lnTo>
                  <a:lnTo>
                    <a:pt x="595" y="343"/>
                  </a:lnTo>
                  <a:lnTo>
                    <a:pt x="595" y="369"/>
                  </a:lnTo>
                  <a:lnTo>
                    <a:pt x="590" y="392"/>
                  </a:lnTo>
                  <a:lnTo>
                    <a:pt x="585" y="412"/>
                  </a:lnTo>
                  <a:lnTo>
                    <a:pt x="582" y="422"/>
                  </a:lnTo>
                  <a:lnTo>
                    <a:pt x="577" y="430"/>
                  </a:lnTo>
                  <a:lnTo>
                    <a:pt x="572" y="436"/>
                  </a:lnTo>
                  <a:lnTo>
                    <a:pt x="564" y="441"/>
                  </a:lnTo>
                  <a:lnTo>
                    <a:pt x="551" y="451"/>
                  </a:lnTo>
                  <a:lnTo>
                    <a:pt x="533" y="460"/>
                  </a:lnTo>
                  <a:lnTo>
                    <a:pt x="519" y="467"/>
                  </a:lnTo>
                  <a:lnTo>
                    <a:pt x="502" y="473"/>
                  </a:lnTo>
                  <a:lnTo>
                    <a:pt x="486" y="477"/>
                  </a:lnTo>
                  <a:lnTo>
                    <a:pt x="468" y="479"/>
                  </a:lnTo>
                  <a:lnTo>
                    <a:pt x="450" y="481"/>
                  </a:lnTo>
                  <a:lnTo>
                    <a:pt x="433" y="481"/>
                  </a:lnTo>
                  <a:lnTo>
                    <a:pt x="416" y="479"/>
                  </a:lnTo>
                  <a:lnTo>
                    <a:pt x="402" y="477"/>
                  </a:lnTo>
                  <a:lnTo>
                    <a:pt x="385" y="475"/>
                  </a:lnTo>
                  <a:lnTo>
                    <a:pt x="371" y="471"/>
                  </a:lnTo>
                  <a:lnTo>
                    <a:pt x="356" y="465"/>
                  </a:lnTo>
                  <a:lnTo>
                    <a:pt x="342" y="457"/>
                  </a:lnTo>
                  <a:lnTo>
                    <a:pt x="330" y="451"/>
                  </a:lnTo>
                  <a:lnTo>
                    <a:pt x="320" y="441"/>
                  </a:lnTo>
                  <a:lnTo>
                    <a:pt x="304" y="430"/>
                  </a:lnTo>
                  <a:lnTo>
                    <a:pt x="285" y="420"/>
                  </a:lnTo>
                  <a:lnTo>
                    <a:pt x="263" y="412"/>
                  </a:lnTo>
                  <a:lnTo>
                    <a:pt x="236" y="408"/>
                  </a:lnTo>
                  <a:lnTo>
                    <a:pt x="213" y="406"/>
                  </a:lnTo>
                  <a:lnTo>
                    <a:pt x="184" y="406"/>
                  </a:lnTo>
                  <a:lnTo>
                    <a:pt x="158" y="408"/>
                  </a:lnTo>
                  <a:lnTo>
                    <a:pt x="132" y="414"/>
                  </a:lnTo>
                  <a:lnTo>
                    <a:pt x="106" y="422"/>
                  </a:lnTo>
                  <a:lnTo>
                    <a:pt x="82" y="434"/>
                  </a:lnTo>
                  <a:lnTo>
                    <a:pt x="57" y="449"/>
                  </a:lnTo>
                  <a:lnTo>
                    <a:pt x="38" y="467"/>
                  </a:lnTo>
                  <a:lnTo>
                    <a:pt x="31" y="477"/>
                  </a:lnTo>
                  <a:lnTo>
                    <a:pt x="22" y="488"/>
                  </a:lnTo>
                  <a:lnTo>
                    <a:pt x="17" y="500"/>
                  </a:lnTo>
                  <a:lnTo>
                    <a:pt x="10" y="512"/>
                  </a:lnTo>
                  <a:lnTo>
                    <a:pt x="5" y="526"/>
                  </a:lnTo>
                  <a:lnTo>
                    <a:pt x="2" y="541"/>
                  </a:lnTo>
                  <a:lnTo>
                    <a:pt x="0" y="557"/>
                  </a:lnTo>
                  <a:lnTo>
                    <a:pt x="0" y="573"/>
                  </a:lnTo>
                  <a:lnTo>
                    <a:pt x="0" y="586"/>
                  </a:lnTo>
                  <a:lnTo>
                    <a:pt x="2" y="601"/>
                  </a:lnTo>
                  <a:lnTo>
                    <a:pt x="5" y="612"/>
                  </a:lnTo>
                  <a:lnTo>
                    <a:pt x="10" y="624"/>
                  </a:lnTo>
                  <a:lnTo>
                    <a:pt x="15" y="635"/>
                  </a:lnTo>
                  <a:lnTo>
                    <a:pt x="22" y="646"/>
                  </a:lnTo>
                  <a:lnTo>
                    <a:pt x="28" y="656"/>
                  </a:lnTo>
                  <a:lnTo>
                    <a:pt x="38" y="665"/>
                  </a:lnTo>
                  <a:lnTo>
                    <a:pt x="56" y="680"/>
                  </a:lnTo>
                  <a:lnTo>
                    <a:pt x="77" y="695"/>
                  </a:lnTo>
                  <a:lnTo>
                    <a:pt x="101" y="705"/>
                  </a:lnTo>
                  <a:lnTo>
                    <a:pt x="124" y="712"/>
                  </a:lnTo>
                  <a:lnTo>
                    <a:pt x="151" y="718"/>
                  </a:lnTo>
                  <a:lnTo>
                    <a:pt x="174" y="722"/>
                  </a:lnTo>
                  <a:lnTo>
                    <a:pt x="202" y="722"/>
                  </a:lnTo>
                  <a:lnTo>
                    <a:pt x="225" y="720"/>
                  </a:lnTo>
                  <a:lnTo>
                    <a:pt x="246" y="716"/>
                  </a:lnTo>
                  <a:lnTo>
                    <a:pt x="265" y="710"/>
                  </a:lnTo>
                  <a:lnTo>
                    <a:pt x="283" y="701"/>
                  </a:lnTo>
                  <a:lnTo>
                    <a:pt x="294" y="691"/>
                  </a:lnTo>
                  <a:lnTo>
                    <a:pt x="306" y="680"/>
                  </a:lnTo>
                  <a:lnTo>
                    <a:pt x="320" y="673"/>
                  </a:lnTo>
                  <a:lnTo>
                    <a:pt x="337" y="667"/>
                  </a:lnTo>
                  <a:lnTo>
                    <a:pt x="353" y="663"/>
                  </a:lnTo>
                  <a:lnTo>
                    <a:pt x="373" y="663"/>
                  </a:lnTo>
                  <a:lnTo>
                    <a:pt x="392" y="663"/>
                  </a:lnTo>
                  <a:lnTo>
                    <a:pt x="408" y="667"/>
                  </a:lnTo>
                  <a:lnTo>
                    <a:pt x="428" y="671"/>
                  </a:lnTo>
                  <a:lnTo>
                    <a:pt x="447" y="677"/>
                  </a:lnTo>
                  <a:lnTo>
                    <a:pt x="465" y="684"/>
                  </a:lnTo>
                  <a:lnTo>
                    <a:pt x="478" y="692"/>
                  </a:lnTo>
                  <a:lnTo>
                    <a:pt x="493" y="703"/>
                  </a:lnTo>
                  <a:lnTo>
                    <a:pt x="502" y="714"/>
                  </a:lnTo>
                  <a:lnTo>
                    <a:pt x="512" y="726"/>
                  </a:lnTo>
                  <a:lnTo>
                    <a:pt x="517" y="737"/>
                  </a:lnTo>
                  <a:lnTo>
                    <a:pt x="519" y="750"/>
                  </a:lnTo>
                  <a:lnTo>
                    <a:pt x="517" y="782"/>
                  </a:lnTo>
                  <a:lnTo>
                    <a:pt x="512" y="824"/>
                  </a:lnTo>
                  <a:lnTo>
                    <a:pt x="507" y="876"/>
                  </a:lnTo>
                  <a:lnTo>
                    <a:pt x="504" y="927"/>
                  </a:lnTo>
                  <a:lnTo>
                    <a:pt x="502" y="985"/>
                  </a:lnTo>
                  <a:lnTo>
                    <a:pt x="502" y="1042"/>
                  </a:lnTo>
                  <a:lnTo>
                    <a:pt x="504" y="1070"/>
                  </a:lnTo>
                  <a:lnTo>
                    <a:pt x="507" y="1095"/>
                  </a:lnTo>
                  <a:lnTo>
                    <a:pt x="512" y="1120"/>
                  </a:lnTo>
                  <a:lnTo>
                    <a:pt x="519" y="1142"/>
                  </a:lnTo>
                  <a:lnTo>
                    <a:pt x="533" y="1147"/>
                  </a:lnTo>
                  <a:lnTo>
                    <a:pt x="554" y="1151"/>
                  </a:lnTo>
                  <a:lnTo>
                    <a:pt x="579" y="1156"/>
                  </a:lnTo>
                  <a:lnTo>
                    <a:pt x="603" y="1157"/>
                  </a:lnTo>
                  <a:lnTo>
                    <a:pt x="665" y="1157"/>
                  </a:lnTo>
                  <a:lnTo>
                    <a:pt x="731" y="1156"/>
                  </a:lnTo>
                  <a:lnTo>
                    <a:pt x="806" y="1151"/>
                  </a:lnTo>
                  <a:lnTo>
                    <a:pt x="882" y="1147"/>
                  </a:lnTo>
                  <a:lnTo>
                    <a:pt x="959" y="1143"/>
                  </a:lnTo>
                  <a:lnTo>
                    <a:pt x="1033" y="1142"/>
                  </a:lnTo>
                  <a:close/>
                </a:path>
              </a:pathLst>
            </a:custGeom>
            <a:solidFill>
              <a:srgbClr val="CCCC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74" name="path"/>
            <p:cNvSpPr/>
            <p:nvPr/>
          </p:nvSpPr>
          <p:spPr>
            <a:xfrm>
              <a:off x="0" y="0"/>
              <a:ext cx="1549209" cy="785748"/>
            </a:xfrm>
            <a:custGeom>
              <a:avLst/>
              <a:gdLst/>
              <a:ahLst/>
              <a:cxnLst/>
              <a:rect l="0" t="0" r="0" b="0"/>
              <a:pathLst>
                <a:path w="2439" h="1237">
                  <a:moveTo>
                    <a:pt x="1056" y="1165"/>
                  </a:moveTo>
                  <a:lnTo>
                    <a:pt x="1074" y="1165"/>
                  </a:lnTo>
                  <a:lnTo>
                    <a:pt x="1092" y="1161"/>
                  </a:lnTo>
                  <a:lnTo>
                    <a:pt x="1106" y="1157"/>
                  </a:lnTo>
                  <a:lnTo>
                    <a:pt x="1118" y="1151"/>
                  </a:lnTo>
                  <a:lnTo>
                    <a:pt x="1128" y="1142"/>
                  </a:lnTo>
                  <a:lnTo>
                    <a:pt x="1134" y="1135"/>
                  </a:lnTo>
                  <a:lnTo>
                    <a:pt x="1139" y="1125"/>
                  </a:lnTo>
                  <a:lnTo>
                    <a:pt x="1142" y="1114"/>
                  </a:lnTo>
                  <a:lnTo>
                    <a:pt x="1142" y="1102"/>
                  </a:lnTo>
                  <a:lnTo>
                    <a:pt x="1139" y="1088"/>
                  </a:lnTo>
                  <a:lnTo>
                    <a:pt x="1134" y="1072"/>
                  </a:lnTo>
                  <a:lnTo>
                    <a:pt x="1128" y="1059"/>
                  </a:lnTo>
                  <a:lnTo>
                    <a:pt x="1115" y="1043"/>
                  </a:lnTo>
                  <a:lnTo>
                    <a:pt x="1103" y="1025"/>
                  </a:lnTo>
                  <a:lnTo>
                    <a:pt x="1087" y="1007"/>
                  </a:lnTo>
                  <a:lnTo>
                    <a:pt x="1068" y="990"/>
                  </a:lnTo>
                  <a:lnTo>
                    <a:pt x="1058" y="980"/>
                  </a:lnTo>
                  <a:lnTo>
                    <a:pt x="1051" y="971"/>
                  </a:lnTo>
                  <a:lnTo>
                    <a:pt x="1044" y="960"/>
                  </a:lnTo>
                  <a:lnTo>
                    <a:pt x="1037" y="950"/>
                  </a:lnTo>
                  <a:lnTo>
                    <a:pt x="1029" y="929"/>
                  </a:lnTo>
                  <a:lnTo>
                    <a:pt x="1027" y="907"/>
                  </a:lnTo>
                  <a:lnTo>
                    <a:pt x="1027" y="886"/>
                  </a:lnTo>
                  <a:lnTo>
                    <a:pt x="1034" y="865"/>
                  </a:lnTo>
                  <a:lnTo>
                    <a:pt x="1042" y="843"/>
                  </a:lnTo>
                  <a:lnTo>
                    <a:pt x="1056" y="821"/>
                  </a:lnTo>
                  <a:lnTo>
                    <a:pt x="1071" y="803"/>
                  </a:lnTo>
                  <a:lnTo>
                    <a:pt x="1089" y="784"/>
                  </a:lnTo>
                  <a:lnTo>
                    <a:pt x="1111" y="768"/>
                  </a:lnTo>
                  <a:lnTo>
                    <a:pt x="1134" y="754"/>
                  </a:lnTo>
                  <a:lnTo>
                    <a:pt x="1159" y="743"/>
                  </a:lnTo>
                  <a:lnTo>
                    <a:pt x="1188" y="735"/>
                  </a:lnTo>
                  <a:lnTo>
                    <a:pt x="1216" y="728"/>
                  </a:lnTo>
                  <a:lnTo>
                    <a:pt x="1245" y="727"/>
                  </a:lnTo>
                  <a:lnTo>
                    <a:pt x="1276" y="728"/>
                  </a:lnTo>
                  <a:lnTo>
                    <a:pt x="1305" y="735"/>
                  </a:lnTo>
                  <a:lnTo>
                    <a:pt x="1331" y="745"/>
                  </a:lnTo>
                  <a:lnTo>
                    <a:pt x="1355" y="756"/>
                  </a:lnTo>
                  <a:lnTo>
                    <a:pt x="1376" y="770"/>
                  </a:lnTo>
                  <a:lnTo>
                    <a:pt x="1395" y="786"/>
                  </a:lnTo>
                  <a:lnTo>
                    <a:pt x="1410" y="803"/>
                  </a:lnTo>
                  <a:lnTo>
                    <a:pt x="1425" y="824"/>
                  </a:lnTo>
                  <a:lnTo>
                    <a:pt x="1433" y="845"/>
                  </a:lnTo>
                  <a:lnTo>
                    <a:pt x="1441" y="866"/>
                  </a:lnTo>
                  <a:lnTo>
                    <a:pt x="1443" y="886"/>
                  </a:lnTo>
                  <a:lnTo>
                    <a:pt x="1443" y="907"/>
                  </a:lnTo>
                  <a:lnTo>
                    <a:pt x="1438" y="929"/>
                  </a:lnTo>
                  <a:lnTo>
                    <a:pt x="1431" y="948"/>
                  </a:lnTo>
                  <a:lnTo>
                    <a:pt x="1422" y="967"/>
                  </a:lnTo>
                  <a:lnTo>
                    <a:pt x="1405" y="982"/>
                  </a:lnTo>
                  <a:lnTo>
                    <a:pt x="1373" y="1012"/>
                  </a:lnTo>
                  <a:lnTo>
                    <a:pt x="1345" y="1039"/>
                  </a:lnTo>
                  <a:lnTo>
                    <a:pt x="1333" y="1050"/>
                  </a:lnTo>
                  <a:lnTo>
                    <a:pt x="1323" y="1063"/>
                  </a:lnTo>
                  <a:lnTo>
                    <a:pt x="1316" y="1074"/>
                  </a:lnTo>
                  <a:lnTo>
                    <a:pt x="1311" y="1084"/>
                  </a:lnTo>
                  <a:lnTo>
                    <a:pt x="1307" y="1095"/>
                  </a:lnTo>
                  <a:lnTo>
                    <a:pt x="1307" y="1106"/>
                  </a:lnTo>
                  <a:lnTo>
                    <a:pt x="1307" y="1116"/>
                  </a:lnTo>
                  <a:lnTo>
                    <a:pt x="1308" y="1125"/>
                  </a:lnTo>
                  <a:lnTo>
                    <a:pt x="1316" y="1135"/>
                  </a:lnTo>
                  <a:lnTo>
                    <a:pt x="1326" y="1145"/>
                  </a:lnTo>
                  <a:lnTo>
                    <a:pt x="1336" y="1155"/>
                  </a:lnTo>
                  <a:lnTo>
                    <a:pt x="1352" y="1165"/>
                  </a:lnTo>
                  <a:lnTo>
                    <a:pt x="1371" y="1174"/>
                  </a:lnTo>
                  <a:lnTo>
                    <a:pt x="1395" y="1184"/>
                  </a:lnTo>
                  <a:lnTo>
                    <a:pt x="1422" y="1191"/>
                  </a:lnTo>
                  <a:lnTo>
                    <a:pt x="1454" y="1198"/>
                  </a:lnTo>
                  <a:lnTo>
                    <a:pt x="1491" y="1204"/>
                  </a:lnTo>
                  <a:lnTo>
                    <a:pt x="1527" y="1210"/>
                  </a:lnTo>
                  <a:lnTo>
                    <a:pt x="1568" y="1212"/>
                  </a:lnTo>
                  <a:lnTo>
                    <a:pt x="1608" y="1214"/>
                  </a:lnTo>
                  <a:lnTo>
                    <a:pt x="1649" y="1214"/>
                  </a:lnTo>
                  <a:lnTo>
                    <a:pt x="1689" y="1214"/>
                  </a:lnTo>
                  <a:lnTo>
                    <a:pt x="1730" y="1210"/>
                  </a:lnTo>
                  <a:lnTo>
                    <a:pt x="1768" y="1206"/>
                  </a:lnTo>
                  <a:lnTo>
                    <a:pt x="1806" y="1198"/>
                  </a:lnTo>
                  <a:lnTo>
                    <a:pt x="1842" y="1190"/>
                  </a:lnTo>
                  <a:lnTo>
                    <a:pt x="1873" y="1178"/>
                  </a:lnTo>
                  <a:lnTo>
                    <a:pt x="1899" y="1165"/>
                  </a:lnTo>
                  <a:lnTo>
                    <a:pt x="1907" y="1155"/>
                  </a:lnTo>
                  <a:lnTo>
                    <a:pt x="1912" y="1142"/>
                  </a:lnTo>
                  <a:lnTo>
                    <a:pt x="1917" y="1131"/>
                  </a:lnTo>
                  <a:lnTo>
                    <a:pt x="1919" y="1118"/>
                  </a:lnTo>
                  <a:lnTo>
                    <a:pt x="1921" y="1090"/>
                  </a:lnTo>
                  <a:lnTo>
                    <a:pt x="1921" y="1063"/>
                  </a:lnTo>
                  <a:lnTo>
                    <a:pt x="1919" y="1031"/>
                  </a:lnTo>
                  <a:lnTo>
                    <a:pt x="1914" y="1000"/>
                  </a:lnTo>
                  <a:lnTo>
                    <a:pt x="1909" y="969"/>
                  </a:lnTo>
                  <a:lnTo>
                    <a:pt x="1902" y="935"/>
                  </a:lnTo>
                  <a:lnTo>
                    <a:pt x="1886" y="873"/>
                  </a:lnTo>
                  <a:lnTo>
                    <a:pt x="1873" y="811"/>
                  </a:lnTo>
                  <a:lnTo>
                    <a:pt x="1871" y="786"/>
                  </a:lnTo>
                  <a:lnTo>
                    <a:pt x="1868" y="760"/>
                  </a:lnTo>
                  <a:lnTo>
                    <a:pt x="1871" y="739"/>
                  </a:lnTo>
                  <a:lnTo>
                    <a:pt x="1878" y="721"/>
                  </a:lnTo>
                  <a:lnTo>
                    <a:pt x="1886" y="703"/>
                  </a:lnTo>
                  <a:lnTo>
                    <a:pt x="1897" y="688"/>
                  </a:lnTo>
                  <a:lnTo>
                    <a:pt x="1912" y="674"/>
                  </a:lnTo>
                  <a:lnTo>
                    <a:pt x="1926" y="662"/>
                  </a:lnTo>
                  <a:lnTo>
                    <a:pt x="1943" y="651"/>
                  </a:lnTo>
                  <a:lnTo>
                    <a:pt x="1959" y="641"/>
                  </a:lnTo>
                  <a:lnTo>
                    <a:pt x="1979" y="632"/>
                  </a:lnTo>
                  <a:lnTo>
                    <a:pt x="1998" y="627"/>
                  </a:lnTo>
                  <a:lnTo>
                    <a:pt x="2016" y="621"/>
                  </a:lnTo>
                  <a:lnTo>
                    <a:pt x="2036" y="619"/>
                  </a:lnTo>
                  <a:lnTo>
                    <a:pt x="2055" y="619"/>
                  </a:lnTo>
                  <a:lnTo>
                    <a:pt x="2074" y="623"/>
                  </a:lnTo>
                  <a:lnTo>
                    <a:pt x="2091" y="627"/>
                  </a:lnTo>
                  <a:lnTo>
                    <a:pt x="2108" y="635"/>
                  </a:lnTo>
                  <a:lnTo>
                    <a:pt x="2125" y="645"/>
                  </a:lnTo>
                  <a:lnTo>
                    <a:pt x="2138" y="658"/>
                  </a:lnTo>
                  <a:lnTo>
                    <a:pt x="2153" y="672"/>
                  </a:lnTo>
                  <a:lnTo>
                    <a:pt x="2172" y="681"/>
                  </a:lnTo>
                  <a:lnTo>
                    <a:pt x="2191" y="690"/>
                  </a:lnTo>
                  <a:lnTo>
                    <a:pt x="2215" y="696"/>
                  </a:lnTo>
                  <a:lnTo>
                    <a:pt x="2237" y="696"/>
                  </a:lnTo>
                  <a:lnTo>
                    <a:pt x="2261" y="696"/>
                  </a:lnTo>
                  <a:lnTo>
                    <a:pt x="2284" y="692"/>
                  </a:lnTo>
                  <a:lnTo>
                    <a:pt x="2306" y="686"/>
                  </a:lnTo>
                  <a:lnTo>
                    <a:pt x="2328" y="678"/>
                  </a:lnTo>
                  <a:lnTo>
                    <a:pt x="2349" y="668"/>
                  </a:lnTo>
                  <a:lnTo>
                    <a:pt x="2368" y="656"/>
                  </a:lnTo>
                  <a:lnTo>
                    <a:pt x="2385" y="643"/>
                  </a:lnTo>
                  <a:lnTo>
                    <a:pt x="2397" y="630"/>
                  </a:lnTo>
                  <a:lnTo>
                    <a:pt x="2409" y="611"/>
                  </a:lnTo>
                  <a:lnTo>
                    <a:pt x="2414" y="594"/>
                  </a:lnTo>
                  <a:lnTo>
                    <a:pt x="2417" y="576"/>
                  </a:lnTo>
                  <a:lnTo>
                    <a:pt x="2414" y="549"/>
                  </a:lnTo>
                  <a:lnTo>
                    <a:pt x="2409" y="523"/>
                  </a:lnTo>
                  <a:lnTo>
                    <a:pt x="2397" y="502"/>
                  </a:lnTo>
                  <a:lnTo>
                    <a:pt x="2385" y="482"/>
                  </a:lnTo>
                  <a:lnTo>
                    <a:pt x="2368" y="464"/>
                  </a:lnTo>
                  <a:lnTo>
                    <a:pt x="2349" y="450"/>
                  </a:lnTo>
                  <a:lnTo>
                    <a:pt x="2328" y="438"/>
                  </a:lnTo>
                  <a:lnTo>
                    <a:pt x="2306" y="429"/>
                  </a:lnTo>
                  <a:lnTo>
                    <a:pt x="2284" y="423"/>
                  </a:lnTo>
                  <a:lnTo>
                    <a:pt x="2261" y="417"/>
                  </a:lnTo>
                  <a:lnTo>
                    <a:pt x="2237" y="415"/>
                  </a:lnTo>
                  <a:lnTo>
                    <a:pt x="2215" y="417"/>
                  </a:lnTo>
                  <a:lnTo>
                    <a:pt x="2191" y="419"/>
                  </a:lnTo>
                  <a:lnTo>
                    <a:pt x="2172" y="425"/>
                  </a:lnTo>
                  <a:lnTo>
                    <a:pt x="2153" y="433"/>
                  </a:lnTo>
                  <a:lnTo>
                    <a:pt x="2138" y="444"/>
                  </a:lnTo>
                  <a:lnTo>
                    <a:pt x="2125" y="455"/>
                  </a:lnTo>
                  <a:lnTo>
                    <a:pt x="2105" y="462"/>
                  </a:lnTo>
                  <a:lnTo>
                    <a:pt x="2086" y="470"/>
                  </a:lnTo>
                  <a:lnTo>
                    <a:pt x="2065" y="474"/>
                  </a:lnTo>
                  <a:lnTo>
                    <a:pt x="2043" y="476"/>
                  </a:lnTo>
                  <a:lnTo>
                    <a:pt x="2021" y="478"/>
                  </a:lnTo>
                  <a:lnTo>
                    <a:pt x="2000" y="478"/>
                  </a:lnTo>
                  <a:lnTo>
                    <a:pt x="1979" y="474"/>
                  </a:lnTo>
                  <a:lnTo>
                    <a:pt x="1956" y="470"/>
                  </a:lnTo>
                  <a:lnTo>
                    <a:pt x="1935" y="464"/>
                  </a:lnTo>
                  <a:lnTo>
                    <a:pt x="1917" y="459"/>
                  </a:lnTo>
                  <a:lnTo>
                    <a:pt x="1899" y="448"/>
                  </a:lnTo>
                  <a:lnTo>
                    <a:pt x="1886" y="438"/>
                  </a:lnTo>
                  <a:lnTo>
                    <a:pt x="1873" y="429"/>
                  </a:lnTo>
                  <a:lnTo>
                    <a:pt x="1866" y="415"/>
                  </a:lnTo>
                  <a:lnTo>
                    <a:pt x="1862" y="401"/>
                  </a:lnTo>
                  <a:lnTo>
                    <a:pt x="1859" y="378"/>
                  </a:lnTo>
                  <a:lnTo>
                    <a:pt x="1859" y="338"/>
                  </a:lnTo>
                  <a:lnTo>
                    <a:pt x="1863" y="291"/>
                  </a:lnTo>
                  <a:lnTo>
                    <a:pt x="1868" y="237"/>
                  </a:lnTo>
                  <a:lnTo>
                    <a:pt x="1876" y="184"/>
                  </a:lnTo>
                  <a:lnTo>
                    <a:pt x="1883" y="131"/>
                  </a:lnTo>
                  <a:lnTo>
                    <a:pt x="1892" y="86"/>
                  </a:lnTo>
                  <a:lnTo>
                    <a:pt x="1899" y="50"/>
                  </a:lnTo>
                  <a:lnTo>
                    <a:pt x="1897" y="50"/>
                  </a:lnTo>
                  <a:lnTo>
                    <a:pt x="1894" y="50"/>
                  </a:lnTo>
                  <a:lnTo>
                    <a:pt x="1821" y="48"/>
                  </a:lnTo>
                  <a:lnTo>
                    <a:pt x="1751" y="45"/>
                  </a:lnTo>
                  <a:lnTo>
                    <a:pt x="1687" y="41"/>
                  </a:lnTo>
                  <a:lnTo>
                    <a:pt x="1628" y="37"/>
                  </a:lnTo>
                  <a:lnTo>
                    <a:pt x="1574" y="30"/>
                  </a:lnTo>
                  <a:lnTo>
                    <a:pt x="1529" y="26"/>
                  </a:lnTo>
                  <a:lnTo>
                    <a:pt x="1496" y="22"/>
                  </a:lnTo>
                  <a:lnTo>
                    <a:pt x="1472" y="22"/>
                  </a:lnTo>
                  <a:lnTo>
                    <a:pt x="1457" y="22"/>
                  </a:lnTo>
                  <a:lnTo>
                    <a:pt x="1443" y="28"/>
                  </a:lnTo>
                  <a:lnTo>
                    <a:pt x="1428" y="37"/>
                  </a:lnTo>
                  <a:lnTo>
                    <a:pt x="1417" y="46"/>
                  </a:lnTo>
                  <a:lnTo>
                    <a:pt x="1405" y="58"/>
                  </a:lnTo>
                  <a:lnTo>
                    <a:pt x="1395" y="71"/>
                  </a:lnTo>
                  <a:lnTo>
                    <a:pt x="1388" y="88"/>
                  </a:lnTo>
                  <a:lnTo>
                    <a:pt x="1383" y="105"/>
                  </a:lnTo>
                  <a:lnTo>
                    <a:pt x="1378" y="122"/>
                  </a:lnTo>
                  <a:lnTo>
                    <a:pt x="1376" y="143"/>
                  </a:lnTo>
                  <a:lnTo>
                    <a:pt x="1378" y="160"/>
                  </a:lnTo>
                  <a:lnTo>
                    <a:pt x="1383" y="180"/>
                  </a:lnTo>
                  <a:lnTo>
                    <a:pt x="1391" y="199"/>
                  </a:lnTo>
                  <a:lnTo>
                    <a:pt x="1400" y="216"/>
                  </a:lnTo>
                  <a:lnTo>
                    <a:pt x="1412" y="235"/>
                  </a:lnTo>
                  <a:lnTo>
                    <a:pt x="1431" y="250"/>
                  </a:lnTo>
                  <a:lnTo>
                    <a:pt x="1451" y="267"/>
                  </a:lnTo>
                  <a:lnTo>
                    <a:pt x="1464" y="288"/>
                  </a:lnTo>
                  <a:lnTo>
                    <a:pt x="1477" y="310"/>
                  </a:lnTo>
                  <a:lnTo>
                    <a:pt x="1483" y="329"/>
                  </a:lnTo>
                  <a:lnTo>
                    <a:pt x="1488" y="350"/>
                  </a:lnTo>
                  <a:lnTo>
                    <a:pt x="1486" y="372"/>
                  </a:lnTo>
                  <a:lnTo>
                    <a:pt x="1483" y="391"/>
                  </a:lnTo>
                  <a:lnTo>
                    <a:pt x="1474" y="411"/>
                  </a:lnTo>
                  <a:lnTo>
                    <a:pt x="1464" y="429"/>
                  </a:lnTo>
                  <a:lnTo>
                    <a:pt x="1448" y="446"/>
                  </a:lnTo>
                  <a:lnTo>
                    <a:pt x="1428" y="462"/>
                  </a:lnTo>
                  <a:lnTo>
                    <a:pt x="1407" y="476"/>
                  </a:lnTo>
                  <a:lnTo>
                    <a:pt x="1383" y="487"/>
                  </a:lnTo>
                  <a:lnTo>
                    <a:pt x="1355" y="497"/>
                  </a:lnTo>
                  <a:lnTo>
                    <a:pt x="1321" y="504"/>
                  </a:lnTo>
                  <a:lnTo>
                    <a:pt x="1287" y="506"/>
                  </a:lnTo>
                  <a:lnTo>
                    <a:pt x="1269" y="506"/>
                  </a:lnTo>
                  <a:lnTo>
                    <a:pt x="1251" y="506"/>
                  </a:lnTo>
                  <a:lnTo>
                    <a:pt x="1238" y="504"/>
                  </a:lnTo>
                  <a:lnTo>
                    <a:pt x="1220" y="500"/>
                  </a:lnTo>
                  <a:lnTo>
                    <a:pt x="1206" y="495"/>
                  </a:lnTo>
                  <a:lnTo>
                    <a:pt x="1194" y="491"/>
                  </a:lnTo>
                  <a:lnTo>
                    <a:pt x="1180" y="485"/>
                  </a:lnTo>
                  <a:lnTo>
                    <a:pt x="1168" y="478"/>
                  </a:lnTo>
                  <a:lnTo>
                    <a:pt x="1147" y="464"/>
                  </a:lnTo>
                  <a:lnTo>
                    <a:pt x="1130" y="446"/>
                  </a:lnTo>
                  <a:lnTo>
                    <a:pt x="1115" y="427"/>
                  </a:lnTo>
                  <a:lnTo>
                    <a:pt x="1103" y="405"/>
                  </a:lnTo>
                  <a:lnTo>
                    <a:pt x="1097" y="384"/>
                  </a:lnTo>
                  <a:lnTo>
                    <a:pt x="1092" y="363"/>
                  </a:lnTo>
                  <a:lnTo>
                    <a:pt x="1089" y="338"/>
                  </a:lnTo>
                  <a:lnTo>
                    <a:pt x="1092" y="317"/>
                  </a:lnTo>
                  <a:lnTo>
                    <a:pt x="1099" y="295"/>
                  </a:lnTo>
                  <a:lnTo>
                    <a:pt x="1108" y="276"/>
                  </a:lnTo>
                  <a:lnTo>
                    <a:pt x="1120" y="258"/>
                  </a:lnTo>
                  <a:lnTo>
                    <a:pt x="1134" y="242"/>
                  </a:lnTo>
                  <a:lnTo>
                    <a:pt x="1149" y="231"/>
                  </a:lnTo>
                  <a:lnTo>
                    <a:pt x="1162" y="218"/>
                  </a:lnTo>
                  <a:lnTo>
                    <a:pt x="1170" y="205"/>
                  </a:lnTo>
                  <a:lnTo>
                    <a:pt x="1178" y="192"/>
                  </a:lnTo>
                  <a:lnTo>
                    <a:pt x="1183" y="178"/>
                  </a:lnTo>
                  <a:lnTo>
                    <a:pt x="1185" y="164"/>
                  </a:lnTo>
                  <a:lnTo>
                    <a:pt x="1183" y="150"/>
                  </a:lnTo>
                  <a:lnTo>
                    <a:pt x="1178" y="139"/>
                  </a:lnTo>
                  <a:lnTo>
                    <a:pt x="1170" y="125"/>
                  </a:lnTo>
                  <a:lnTo>
                    <a:pt x="1159" y="111"/>
                  </a:lnTo>
                  <a:lnTo>
                    <a:pt x="1144" y="99"/>
                  </a:lnTo>
                  <a:lnTo>
                    <a:pt x="1123" y="88"/>
                  </a:lnTo>
                  <a:lnTo>
                    <a:pt x="1099" y="75"/>
                  </a:lnTo>
                  <a:lnTo>
                    <a:pt x="1071" y="66"/>
                  </a:lnTo>
                  <a:lnTo>
                    <a:pt x="1037" y="58"/>
                  </a:lnTo>
                  <a:lnTo>
                    <a:pt x="998" y="50"/>
                  </a:lnTo>
                  <a:lnTo>
                    <a:pt x="957" y="46"/>
                  </a:lnTo>
                  <a:lnTo>
                    <a:pt x="905" y="45"/>
                  </a:lnTo>
                  <a:lnTo>
                    <a:pt x="840" y="45"/>
                  </a:lnTo>
                  <a:lnTo>
                    <a:pt x="774" y="46"/>
                  </a:lnTo>
                  <a:lnTo>
                    <a:pt x="704" y="50"/>
                  </a:lnTo>
                  <a:lnTo>
                    <a:pt x="639" y="56"/>
                  </a:lnTo>
                  <a:lnTo>
                    <a:pt x="585" y="62"/>
                  </a:lnTo>
                  <a:lnTo>
                    <a:pt x="542" y="68"/>
                  </a:lnTo>
                  <a:lnTo>
                    <a:pt x="556" y="107"/>
                  </a:lnTo>
                  <a:lnTo>
                    <a:pt x="576" y="158"/>
                  </a:lnTo>
                  <a:lnTo>
                    <a:pt x="592" y="216"/>
                  </a:lnTo>
                  <a:lnTo>
                    <a:pt x="606" y="278"/>
                  </a:lnTo>
                  <a:lnTo>
                    <a:pt x="611" y="307"/>
                  </a:lnTo>
                  <a:lnTo>
                    <a:pt x="616" y="337"/>
                  </a:lnTo>
                  <a:lnTo>
                    <a:pt x="618" y="366"/>
                  </a:lnTo>
                  <a:lnTo>
                    <a:pt x="618" y="391"/>
                  </a:lnTo>
                  <a:lnTo>
                    <a:pt x="613" y="415"/>
                  </a:lnTo>
                  <a:lnTo>
                    <a:pt x="608" y="435"/>
                  </a:lnTo>
                  <a:lnTo>
                    <a:pt x="604" y="444"/>
                  </a:lnTo>
                  <a:lnTo>
                    <a:pt x="599" y="452"/>
                  </a:lnTo>
                  <a:lnTo>
                    <a:pt x="595" y="459"/>
                  </a:lnTo>
                  <a:lnTo>
                    <a:pt x="587" y="464"/>
                  </a:lnTo>
                  <a:lnTo>
                    <a:pt x="573" y="474"/>
                  </a:lnTo>
                  <a:lnTo>
                    <a:pt x="556" y="482"/>
                  </a:lnTo>
                  <a:lnTo>
                    <a:pt x="542" y="489"/>
                  </a:lnTo>
                  <a:lnTo>
                    <a:pt x="525" y="495"/>
                  </a:lnTo>
                  <a:lnTo>
                    <a:pt x="508" y="500"/>
                  </a:lnTo>
                  <a:lnTo>
                    <a:pt x="491" y="502"/>
                  </a:lnTo>
                  <a:lnTo>
                    <a:pt x="472" y="504"/>
                  </a:lnTo>
                  <a:lnTo>
                    <a:pt x="456" y="504"/>
                  </a:lnTo>
                  <a:lnTo>
                    <a:pt x="439" y="502"/>
                  </a:lnTo>
                  <a:lnTo>
                    <a:pt x="425" y="500"/>
                  </a:lnTo>
                  <a:lnTo>
                    <a:pt x="408" y="497"/>
                  </a:lnTo>
                  <a:lnTo>
                    <a:pt x="394" y="493"/>
                  </a:lnTo>
                  <a:lnTo>
                    <a:pt x="379" y="487"/>
                  </a:lnTo>
                  <a:lnTo>
                    <a:pt x="365" y="480"/>
                  </a:lnTo>
                  <a:lnTo>
                    <a:pt x="353" y="474"/>
                  </a:lnTo>
                  <a:lnTo>
                    <a:pt x="343" y="464"/>
                  </a:lnTo>
                  <a:lnTo>
                    <a:pt x="327" y="452"/>
                  </a:lnTo>
                  <a:lnTo>
                    <a:pt x="308" y="442"/>
                  </a:lnTo>
                  <a:lnTo>
                    <a:pt x="285" y="435"/>
                  </a:lnTo>
                  <a:lnTo>
                    <a:pt x="259" y="431"/>
                  </a:lnTo>
                  <a:lnTo>
                    <a:pt x="236" y="429"/>
                  </a:lnTo>
                  <a:lnTo>
                    <a:pt x="207" y="429"/>
                  </a:lnTo>
                  <a:lnTo>
                    <a:pt x="181" y="431"/>
                  </a:lnTo>
                  <a:lnTo>
                    <a:pt x="155" y="436"/>
                  </a:lnTo>
                  <a:lnTo>
                    <a:pt x="128" y="444"/>
                  </a:lnTo>
                  <a:lnTo>
                    <a:pt x="105" y="457"/>
                  </a:lnTo>
                  <a:lnTo>
                    <a:pt x="80" y="472"/>
                  </a:lnTo>
                  <a:lnTo>
                    <a:pt x="61" y="489"/>
                  </a:lnTo>
                  <a:lnTo>
                    <a:pt x="53" y="500"/>
                  </a:lnTo>
                  <a:lnTo>
                    <a:pt x="45" y="511"/>
                  </a:lnTo>
                  <a:lnTo>
                    <a:pt x="40" y="523"/>
                  </a:lnTo>
                  <a:lnTo>
                    <a:pt x="32" y="534"/>
                  </a:lnTo>
                  <a:lnTo>
                    <a:pt x="27" y="549"/>
                  </a:lnTo>
                  <a:lnTo>
                    <a:pt x="25" y="564"/>
                  </a:lnTo>
                  <a:lnTo>
                    <a:pt x="22" y="580"/>
                  </a:lnTo>
                  <a:lnTo>
                    <a:pt x="22" y="596"/>
                  </a:lnTo>
                  <a:lnTo>
                    <a:pt x="22" y="609"/>
                  </a:lnTo>
                  <a:lnTo>
                    <a:pt x="25" y="623"/>
                  </a:lnTo>
                  <a:lnTo>
                    <a:pt x="27" y="635"/>
                  </a:lnTo>
                  <a:lnTo>
                    <a:pt x="32" y="647"/>
                  </a:lnTo>
                  <a:lnTo>
                    <a:pt x="37" y="658"/>
                  </a:lnTo>
                  <a:lnTo>
                    <a:pt x="45" y="668"/>
                  </a:lnTo>
                  <a:lnTo>
                    <a:pt x="51" y="678"/>
                  </a:lnTo>
                  <a:lnTo>
                    <a:pt x="61" y="688"/>
                  </a:lnTo>
                  <a:lnTo>
                    <a:pt x="78" y="703"/>
                  </a:lnTo>
                  <a:lnTo>
                    <a:pt x="100" y="717"/>
                  </a:lnTo>
                  <a:lnTo>
                    <a:pt x="123" y="727"/>
                  </a:lnTo>
                  <a:lnTo>
                    <a:pt x="147" y="735"/>
                  </a:lnTo>
                  <a:lnTo>
                    <a:pt x="173" y="741"/>
                  </a:lnTo>
                  <a:lnTo>
                    <a:pt x="197" y="745"/>
                  </a:lnTo>
                  <a:lnTo>
                    <a:pt x="224" y="745"/>
                  </a:lnTo>
                  <a:lnTo>
                    <a:pt x="248" y="743"/>
                  </a:lnTo>
                  <a:lnTo>
                    <a:pt x="269" y="739"/>
                  </a:lnTo>
                  <a:lnTo>
                    <a:pt x="288" y="733"/>
                  </a:lnTo>
                  <a:lnTo>
                    <a:pt x="305" y="723"/>
                  </a:lnTo>
                  <a:lnTo>
                    <a:pt x="317" y="713"/>
                  </a:lnTo>
                  <a:lnTo>
                    <a:pt x="329" y="703"/>
                  </a:lnTo>
                  <a:lnTo>
                    <a:pt x="343" y="696"/>
                  </a:lnTo>
                  <a:lnTo>
                    <a:pt x="360" y="690"/>
                  </a:lnTo>
                  <a:lnTo>
                    <a:pt x="376" y="686"/>
                  </a:lnTo>
                  <a:lnTo>
                    <a:pt x="396" y="686"/>
                  </a:lnTo>
                  <a:lnTo>
                    <a:pt x="415" y="686"/>
                  </a:lnTo>
                  <a:lnTo>
                    <a:pt x="431" y="690"/>
                  </a:lnTo>
                  <a:lnTo>
                    <a:pt x="451" y="694"/>
                  </a:lnTo>
                  <a:lnTo>
                    <a:pt x="470" y="700"/>
                  </a:lnTo>
                  <a:lnTo>
                    <a:pt x="487" y="707"/>
                  </a:lnTo>
                  <a:lnTo>
                    <a:pt x="501" y="715"/>
                  </a:lnTo>
                  <a:lnTo>
                    <a:pt x="516" y="725"/>
                  </a:lnTo>
                  <a:lnTo>
                    <a:pt x="525" y="737"/>
                  </a:lnTo>
                  <a:lnTo>
                    <a:pt x="535" y="749"/>
                  </a:lnTo>
                  <a:lnTo>
                    <a:pt x="540" y="760"/>
                  </a:lnTo>
                  <a:lnTo>
                    <a:pt x="542" y="772"/>
                  </a:lnTo>
                  <a:lnTo>
                    <a:pt x="540" y="805"/>
                  </a:lnTo>
                  <a:lnTo>
                    <a:pt x="535" y="847"/>
                  </a:lnTo>
                  <a:lnTo>
                    <a:pt x="530" y="898"/>
                  </a:lnTo>
                  <a:lnTo>
                    <a:pt x="527" y="950"/>
                  </a:lnTo>
                  <a:lnTo>
                    <a:pt x="525" y="1007"/>
                  </a:lnTo>
                  <a:lnTo>
                    <a:pt x="525" y="1065"/>
                  </a:lnTo>
                  <a:lnTo>
                    <a:pt x="527" y="1092"/>
                  </a:lnTo>
                  <a:lnTo>
                    <a:pt x="530" y="1118"/>
                  </a:lnTo>
                  <a:lnTo>
                    <a:pt x="535" y="1142"/>
                  </a:lnTo>
                  <a:lnTo>
                    <a:pt x="542" y="1165"/>
                  </a:lnTo>
                  <a:lnTo>
                    <a:pt x="556" y="1170"/>
                  </a:lnTo>
                  <a:lnTo>
                    <a:pt x="577" y="1174"/>
                  </a:lnTo>
                  <a:lnTo>
                    <a:pt x="602" y="1178"/>
                  </a:lnTo>
                  <a:lnTo>
                    <a:pt x="626" y="1180"/>
                  </a:lnTo>
                  <a:lnTo>
                    <a:pt x="688" y="1180"/>
                  </a:lnTo>
                  <a:lnTo>
                    <a:pt x="754" y="1178"/>
                  </a:lnTo>
                  <a:lnTo>
                    <a:pt x="829" y="1174"/>
                  </a:lnTo>
                  <a:lnTo>
                    <a:pt x="905" y="1170"/>
                  </a:lnTo>
                  <a:lnTo>
                    <a:pt x="982" y="1166"/>
                  </a:lnTo>
                  <a:lnTo>
                    <a:pt x="1056" y="1165"/>
                  </a:lnTo>
                  <a:close/>
                </a:path>
              </a:pathLst>
            </a:custGeom>
            <a:noFill/>
            <a:ln w="28955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26" name="group 526"/>
          <p:cNvGrpSpPr/>
          <p:nvPr/>
        </p:nvGrpSpPr>
        <p:grpSpPr>
          <a:xfrm rot="21600000">
            <a:off x="8967343" y="2120518"/>
            <a:ext cx="928751" cy="1295527"/>
            <a:chOff x="0" y="0"/>
            <a:chExt cx="928751" cy="1295527"/>
          </a:xfrm>
        </p:grpSpPr>
        <p:sp>
          <p:nvSpPr>
            <p:cNvPr id="2776" name="path"/>
            <p:cNvSpPr/>
            <p:nvPr/>
          </p:nvSpPr>
          <p:spPr>
            <a:xfrm>
              <a:off x="14478" y="14478"/>
              <a:ext cx="899794" cy="1266571"/>
            </a:xfrm>
            <a:custGeom>
              <a:avLst/>
              <a:gdLst/>
              <a:ahLst/>
              <a:cxnLst/>
              <a:rect l="0" t="0" r="0" b="0"/>
              <a:pathLst>
                <a:path w="1416" h="1994">
                  <a:moveTo>
                    <a:pt x="243" y="974"/>
                  </a:moveTo>
                  <a:lnTo>
                    <a:pt x="251" y="967"/>
                  </a:lnTo>
                  <a:lnTo>
                    <a:pt x="261" y="959"/>
                  </a:lnTo>
                  <a:lnTo>
                    <a:pt x="270" y="953"/>
                  </a:lnTo>
                  <a:lnTo>
                    <a:pt x="280" y="949"/>
                  </a:lnTo>
                  <a:lnTo>
                    <a:pt x="300" y="942"/>
                  </a:lnTo>
                  <a:lnTo>
                    <a:pt x="324" y="937"/>
                  </a:lnTo>
                  <a:lnTo>
                    <a:pt x="351" y="935"/>
                  </a:lnTo>
                  <a:lnTo>
                    <a:pt x="378" y="937"/>
                  </a:lnTo>
                  <a:lnTo>
                    <a:pt x="404" y="944"/>
                  </a:lnTo>
                  <a:lnTo>
                    <a:pt x="430" y="951"/>
                  </a:lnTo>
                  <a:lnTo>
                    <a:pt x="454" y="963"/>
                  </a:lnTo>
                  <a:lnTo>
                    <a:pt x="477" y="976"/>
                  </a:lnTo>
                  <a:lnTo>
                    <a:pt x="497" y="992"/>
                  </a:lnTo>
                  <a:lnTo>
                    <a:pt x="513" y="1012"/>
                  </a:lnTo>
                  <a:lnTo>
                    <a:pt x="521" y="1021"/>
                  </a:lnTo>
                  <a:lnTo>
                    <a:pt x="528" y="1031"/>
                  </a:lnTo>
                  <a:lnTo>
                    <a:pt x="532" y="1043"/>
                  </a:lnTo>
                  <a:lnTo>
                    <a:pt x="537" y="1054"/>
                  </a:lnTo>
                  <a:lnTo>
                    <a:pt x="540" y="1066"/>
                  </a:lnTo>
                  <a:lnTo>
                    <a:pt x="540" y="1077"/>
                  </a:lnTo>
                  <a:lnTo>
                    <a:pt x="540" y="1092"/>
                  </a:lnTo>
                  <a:lnTo>
                    <a:pt x="540" y="1105"/>
                  </a:lnTo>
                  <a:lnTo>
                    <a:pt x="532" y="1128"/>
                  </a:lnTo>
                  <a:lnTo>
                    <a:pt x="523" y="1152"/>
                  </a:lnTo>
                  <a:lnTo>
                    <a:pt x="511" y="1169"/>
                  </a:lnTo>
                  <a:lnTo>
                    <a:pt x="495" y="1187"/>
                  </a:lnTo>
                  <a:lnTo>
                    <a:pt x="477" y="1200"/>
                  </a:lnTo>
                  <a:lnTo>
                    <a:pt x="459" y="1212"/>
                  </a:lnTo>
                  <a:lnTo>
                    <a:pt x="438" y="1220"/>
                  </a:lnTo>
                  <a:lnTo>
                    <a:pt x="415" y="1228"/>
                  </a:lnTo>
                  <a:lnTo>
                    <a:pt x="394" y="1232"/>
                  </a:lnTo>
                  <a:lnTo>
                    <a:pt x="370" y="1232"/>
                  </a:lnTo>
                  <a:lnTo>
                    <a:pt x="349" y="1232"/>
                  </a:lnTo>
                  <a:lnTo>
                    <a:pt x="327" y="1228"/>
                  </a:lnTo>
                  <a:lnTo>
                    <a:pt x="305" y="1224"/>
                  </a:lnTo>
                  <a:lnTo>
                    <a:pt x="287" y="1215"/>
                  </a:lnTo>
                  <a:lnTo>
                    <a:pt x="267" y="1207"/>
                  </a:lnTo>
                  <a:lnTo>
                    <a:pt x="253" y="1194"/>
                  </a:lnTo>
                  <a:lnTo>
                    <a:pt x="238" y="1181"/>
                  </a:lnTo>
                  <a:lnTo>
                    <a:pt x="222" y="1169"/>
                  </a:lnTo>
                  <a:lnTo>
                    <a:pt x="205" y="1160"/>
                  </a:lnTo>
                  <a:lnTo>
                    <a:pt x="186" y="1152"/>
                  </a:lnTo>
                  <a:lnTo>
                    <a:pt x="170" y="1144"/>
                  </a:lnTo>
                  <a:lnTo>
                    <a:pt x="150" y="1138"/>
                  </a:lnTo>
                  <a:lnTo>
                    <a:pt x="134" y="1134"/>
                  </a:lnTo>
                  <a:lnTo>
                    <a:pt x="116" y="1132"/>
                  </a:lnTo>
                  <a:lnTo>
                    <a:pt x="100" y="1132"/>
                  </a:lnTo>
                  <a:lnTo>
                    <a:pt x="84" y="1134"/>
                  </a:lnTo>
                  <a:lnTo>
                    <a:pt x="69" y="1140"/>
                  </a:lnTo>
                  <a:lnTo>
                    <a:pt x="55" y="1145"/>
                  </a:lnTo>
                  <a:lnTo>
                    <a:pt x="43" y="1156"/>
                  </a:lnTo>
                  <a:lnTo>
                    <a:pt x="33" y="1167"/>
                  </a:lnTo>
                  <a:lnTo>
                    <a:pt x="27" y="1181"/>
                  </a:lnTo>
                  <a:lnTo>
                    <a:pt x="22" y="1198"/>
                  </a:lnTo>
                  <a:lnTo>
                    <a:pt x="15" y="1240"/>
                  </a:lnTo>
                  <a:lnTo>
                    <a:pt x="7" y="1287"/>
                  </a:lnTo>
                  <a:lnTo>
                    <a:pt x="2" y="1337"/>
                  </a:lnTo>
                  <a:lnTo>
                    <a:pt x="0" y="1387"/>
                  </a:lnTo>
                  <a:lnTo>
                    <a:pt x="0" y="1438"/>
                  </a:lnTo>
                  <a:lnTo>
                    <a:pt x="2" y="1485"/>
                  </a:lnTo>
                  <a:lnTo>
                    <a:pt x="5" y="1507"/>
                  </a:lnTo>
                  <a:lnTo>
                    <a:pt x="10" y="1526"/>
                  </a:lnTo>
                  <a:lnTo>
                    <a:pt x="15" y="1544"/>
                  </a:lnTo>
                  <a:lnTo>
                    <a:pt x="22" y="1559"/>
                  </a:lnTo>
                  <a:lnTo>
                    <a:pt x="64" y="1554"/>
                  </a:lnTo>
                  <a:lnTo>
                    <a:pt x="121" y="1545"/>
                  </a:lnTo>
                  <a:lnTo>
                    <a:pt x="186" y="1542"/>
                  </a:lnTo>
                  <a:lnTo>
                    <a:pt x="253" y="1537"/>
                  </a:lnTo>
                  <a:lnTo>
                    <a:pt x="323" y="1535"/>
                  </a:lnTo>
                  <a:lnTo>
                    <a:pt x="384" y="1535"/>
                  </a:lnTo>
                  <a:lnTo>
                    <a:pt x="438" y="1537"/>
                  </a:lnTo>
                  <a:lnTo>
                    <a:pt x="477" y="1542"/>
                  </a:lnTo>
                  <a:lnTo>
                    <a:pt x="516" y="1550"/>
                  </a:lnTo>
                  <a:lnTo>
                    <a:pt x="549" y="1557"/>
                  </a:lnTo>
                  <a:lnTo>
                    <a:pt x="578" y="1567"/>
                  </a:lnTo>
                  <a:lnTo>
                    <a:pt x="604" y="1579"/>
                  </a:lnTo>
                  <a:lnTo>
                    <a:pt x="623" y="1590"/>
                  </a:lnTo>
                  <a:lnTo>
                    <a:pt x="638" y="1602"/>
                  </a:lnTo>
                  <a:lnTo>
                    <a:pt x="649" y="1615"/>
                  </a:lnTo>
                  <a:lnTo>
                    <a:pt x="659" y="1628"/>
                  </a:lnTo>
                  <a:lnTo>
                    <a:pt x="661" y="1641"/>
                  </a:lnTo>
                  <a:lnTo>
                    <a:pt x="664" y="1654"/>
                  </a:lnTo>
                  <a:lnTo>
                    <a:pt x="661" y="1668"/>
                  </a:lnTo>
                  <a:lnTo>
                    <a:pt x="656" y="1682"/>
                  </a:lnTo>
                  <a:lnTo>
                    <a:pt x="649" y="1696"/>
                  </a:lnTo>
                  <a:lnTo>
                    <a:pt x="640" y="1709"/>
                  </a:lnTo>
                  <a:lnTo>
                    <a:pt x="628" y="1721"/>
                  </a:lnTo>
                  <a:lnTo>
                    <a:pt x="614" y="1732"/>
                  </a:lnTo>
                  <a:lnTo>
                    <a:pt x="599" y="1749"/>
                  </a:lnTo>
                  <a:lnTo>
                    <a:pt x="588" y="1766"/>
                  </a:lnTo>
                  <a:lnTo>
                    <a:pt x="578" y="1785"/>
                  </a:lnTo>
                  <a:lnTo>
                    <a:pt x="573" y="1806"/>
                  </a:lnTo>
                  <a:lnTo>
                    <a:pt x="570" y="1828"/>
                  </a:lnTo>
                  <a:lnTo>
                    <a:pt x="570" y="1851"/>
                  </a:lnTo>
                  <a:lnTo>
                    <a:pt x="575" y="1873"/>
                  </a:lnTo>
                  <a:lnTo>
                    <a:pt x="583" y="1895"/>
                  </a:lnTo>
                  <a:lnTo>
                    <a:pt x="594" y="1916"/>
                  </a:lnTo>
                  <a:lnTo>
                    <a:pt x="609" y="1935"/>
                  </a:lnTo>
                  <a:lnTo>
                    <a:pt x="625" y="1950"/>
                  </a:lnTo>
                  <a:lnTo>
                    <a:pt x="648" y="1967"/>
                  </a:lnTo>
                  <a:lnTo>
                    <a:pt x="659" y="1974"/>
                  </a:lnTo>
                  <a:lnTo>
                    <a:pt x="674" y="1980"/>
                  </a:lnTo>
                  <a:lnTo>
                    <a:pt x="685" y="1984"/>
                  </a:lnTo>
                  <a:lnTo>
                    <a:pt x="700" y="1988"/>
                  </a:lnTo>
                  <a:lnTo>
                    <a:pt x="716" y="1992"/>
                  </a:lnTo>
                  <a:lnTo>
                    <a:pt x="731" y="1994"/>
                  </a:lnTo>
                  <a:lnTo>
                    <a:pt x="750" y="1994"/>
                  </a:lnTo>
                  <a:lnTo>
                    <a:pt x="767" y="1994"/>
                  </a:lnTo>
                  <a:lnTo>
                    <a:pt x="800" y="1992"/>
                  </a:lnTo>
                  <a:lnTo>
                    <a:pt x="833" y="1986"/>
                  </a:lnTo>
                  <a:lnTo>
                    <a:pt x="862" y="1976"/>
                  </a:lnTo>
                  <a:lnTo>
                    <a:pt x="885" y="1965"/>
                  </a:lnTo>
                  <a:lnTo>
                    <a:pt x="908" y="1950"/>
                  </a:lnTo>
                  <a:lnTo>
                    <a:pt x="926" y="1935"/>
                  </a:lnTo>
                  <a:lnTo>
                    <a:pt x="944" y="1918"/>
                  </a:lnTo>
                  <a:lnTo>
                    <a:pt x="953" y="1900"/>
                  </a:lnTo>
                  <a:lnTo>
                    <a:pt x="963" y="1880"/>
                  </a:lnTo>
                  <a:lnTo>
                    <a:pt x="965" y="1859"/>
                  </a:lnTo>
                  <a:lnTo>
                    <a:pt x="967" y="1840"/>
                  </a:lnTo>
                  <a:lnTo>
                    <a:pt x="963" y="1819"/>
                  </a:lnTo>
                  <a:lnTo>
                    <a:pt x="955" y="1799"/>
                  </a:lnTo>
                  <a:lnTo>
                    <a:pt x="944" y="1777"/>
                  </a:lnTo>
                  <a:lnTo>
                    <a:pt x="929" y="1758"/>
                  </a:lnTo>
                  <a:lnTo>
                    <a:pt x="910" y="1740"/>
                  </a:lnTo>
                  <a:lnTo>
                    <a:pt x="893" y="1725"/>
                  </a:lnTo>
                  <a:lnTo>
                    <a:pt x="879" y="1707"/>
                  </a:lnTo>
                  <a:lnTo>
                    <a:pt x="869" y="1687"/>
                  </a:lnTo>
                  <a:lnTo>
                    <a:pt x="862" y="1670"/>
                  </a:lnTo>
                  <a:lnTo>
                    <a:pt x="857" y="1651"/>
                  </a:lnTo>
                  <a:lnTo>
                    <a:pt x="857" y="1631"/>
                  </a:lnTo>
                  <a:lnTo>
                    <a:pt x="857" y="1614"/>
                  </a:lnTo>
                  <a:lnTo>
                    <a:pt x="862" y="1596"/>
                  </a:lnTo>
                  <a:lnTo>
                    <a:pt x="867" y="1579"/>
                  </a:lnTo>
                  <a:lnTo>
                    <a:pt x="874" y="1563"/>
                  </a:lnTo>
                  <a:lnTo>
                    <a:pt x="884" y="1550"/>
                  </a:lnTo>
                  <a:lnTo>
                    <a:pt x="895" y="1537"/>
                  </a:lnTo>
                  <a:lnTo>
                    <a:pt x="908" y="1528"/>
                  </a:lnTo>
                  <a:lnTo>
                    <a:pt x="921" y="1520"/>
                  </a:lnTo>
                  <a:lnTo>
                    <a:pt x="936" y="1514"/>
                  </a:lnTo>
                  <a:lnTo>
                    <a:pt x="950" y="1512"/>
                  </a:lnTo>
                  <a:lnTo>
                    <a:pt x="974" y="1514"/>
                  </a:lnTo>
                  <a:lnTo>
                    <a:pt x="1007" y="1518"/>
                  </a:lnTo>
                  <a:lnTo>
                    <a:pt x="1053" y="1522"/>
                  </a:lnTo>
                  <a:lnTo>
                    <a:pt x="1105" y="1528"/>
                  </a:lnTo>
                  <a:lnTo>
                    <a:pt x="1165" y="1532"/>
                  </a:lnTo>
                  <a:lnTo>
                    <a:pt x="1230" y="1535"/>
                  </a:lnTo>
                  <a:lnTo>
                    <a:pt x="1300" y="1539"/>
                  </a:lnTo>
                  <a:lnTo>
                    <a:pt x="1370" y="1542"/>
                  </a:lnTo>
                  <a:lnTo>
                    <a:pt x="1383" y="1518"/>
                  </a:lnTo>
                  <a:lnTo>
                    <a:pt x="1392" y="1493"/>
                  </a:lnTo>
                  <a:lnTo>
                    <a:pt x="1401" y="1467"/>
                  </a:lnTo>
                  <a:lnTo>
                    <a:pt x="1406" y="1440"/>
                  </a:lnTo>
                  <a:lnTo>
                    <a:pt x="1411" y="1412"/>
                  </a:lnTo>
                  <a:lnTo>
                    <a:pt x="1416" y="1384"/>
                  </a:lnTo>
                  <a:lnTo>
                    <a:pt x="1416" y="1357"/>
                  </a:lnTo>
                  <a:lnTo>
                    <a:pt x="1416" y="1329"/>
                  </a:lnTo>
                  <a:lnTo>
                    <a:pt x="1416" y="1302"/>
                  </a:lnTo>
                  <a:lnTo>
                    <a:pt x="1414" y="1275"/>
                  </a:lnTo>
                  <a:lnTo>
                    <a:pt x="1409" y="1249"/>
                  </a:lnTo>
                  <a:lnTo>
                    <a:pt x="1404" y="1224"/>
                  </a:lnTo>
                  <a:lnTo>
                    <a:pt x="1399" y="1200"/>
                  </a:lnTo>
                  <a:lnTo>
                    <a:pt x="1392" y="1179"/>
                  </a:lnTo>
                  <a:lnTo>
                    <a:pt x="1385" y="1160"/>
                  </a:lnTo>
                  <a:lnTo>
                    <a:pt x="1378" y="1144"/>
                  </a:lnTo>
                  <a:lnTo>
                    <a:pt x="1370" y="1128"/>
                  </a:lnTo>
                  <a:lnTo>
                    <a:pt x="1360" y="1117"/>
                  </a:lnTo>
                  <a:lnTo>
                    <a:pt x="1352" y="1107"/>
                  </a:lnTo>
                  <a:lnTo>
                    <a:pt x="1342" y="1099"/>
                  </a:lnTo>
                  <a:lnTo>
                    <a:pt x="1330" y="1094"/>
                  </a:lnTo>
                  <a:lnTo>
                    <a:pt x="1321" y="1090"/>
                  </a:lnTo>
                  <a:lnTo>
                    <a:pt x="1308" y="1088"/>
                  </a:lnTo>
                  <a:lnTo>
                    <a:pt x="1297" y="1085"/>
                  </a:lnTo>
                  <a:lnTo>
                    <a:pt x="1270" y="1088"/>
                  </a:lnTo>
                  <a:lnTo>
                    <a:pt x="1241" y="1094"/>
                  </a:lnTo>
                  <a:lnTo>
                    <a:pt x="1211" y="1101"/>
                  </a:lnTo>
                  <a:lnTo>
                    <a:pt x="1178" y="1111"/>
                  </a:lnTo>
                  <a:lnTo>
                    <a:pt x="1155" y="1117"/>
                  </a:lnTo>
                  <a:lnTo>
                    <a:pt x="1134" y="1122"/>
                  </a:lnTo>
                  <a:lnTo>
                    <a:pt x="1115" y="1124"/>
                  </a:lnTo>
                  <a:lnTo>
                    <a:pt x="1095" y="1126"/>
                  </a:lnTo>
                  <a:lnTo>
                    <a:pt x="1077" y="1126"/>
                  </a:lnTo>
                  <a:lnTo>
                    <a:pt x="1061" y="1126"/>
                  </a:lnTo>
                  <a:lnTo>
                    <a:pt x="1046" y="1124"/>
                  </a:lnTo>
                  <a:lnTo>
                    <a:pt x="1030" y="1122"/>
                  </a:lnTo>
                  <a:lnTo>
                    <a:pt x="1015" y="1118"/>
                  </a:lnTo>
                  <a:lnTo>
                    <a:pt x="1004" y="1115"/>
                  </a:lnTo>
                  <a:lnTo>
                    <a:pt x="991" y="1109"/>
                  </a:lnTo>
                  <a:lnTo>
                    <a:pt x="979" y="1103"/>
                  </a:lnTo>
                  <a:lnTo>
                    <a:pt x="960" y="1090"/>
                  </a:lnTo>
                  <a:lnTo>
                    <a:pt x="944" y="1074"/>
                  </a:lnTo>
                  <a:lnTo>
                    <a:pt x="931" y="1056"/>
                  </a:lnTo>
                  <a:lnTo>
                    <a:pt x="921" y="1039"/>
                  </a:lnTo>
                  <a:lnTo>
                    <a:pt x="916" y="1020"/>
                  </a:lnTo>
                  <a:lnTo>
                    <a:pt x="913" y="1002"/>
                  </a:lnTo>
                  <a:lnTo>
                    <a:pt x="913" y="984"/>
                  </a:lnTo>
                  <a:lnTo>
                    <a:pt x="915" y="967"/>
                  </a:lnTo>
                  <a:lnTo>
                    <a:pt x="919" y="953"/>
                  </a:lnTo>
                  <a:lnTo>
                    <a:pt x="926" y="940"/>
                  </a:lnTo>
                  <a:lnTo>
                    <a:pt x="941" y="920"/>
                  </a:lnTo>
                  <a:lnTo>
                    <a:pt x="958" y="904"/>
                  </a:lnTo>
                  <a:lnTo>
                    <a:pt x="972" y="891"/>
                  </a:lnTo>
                  <a:lnTo>
                    <a:pt x="989" y="879"/>
                  </a:lnTo>
                  <a:lnTo>
                    <a:pt x="1004" y="872"/>
                  </a:lnTo>
                  <a:lnTo>
                    <a:pt x="1017" y="865"/>
                  </a:lnTo>
                  <a:lnTo>
                    <a:pt x="1033" y="859"/>
                  </a:lnTo>
                  <a:lnTo>
                    <a:pt x="1048" y="857"/>
                  </a:lnTo>
                  <a:lnTo>
                    <a:pt x="1063" y="855"/>
                  </a:lnTo>
                  <a:lnTo>
                    <a:pt x="1077" y="857"/>
                  </a:lnTo>
                  <a:lnTo>
                    <a:pt x="1092" y="859"/>
                  </a:lnTo>
                  <a:lnTo>
                    <a:pt x="1105" y="861"/>
                  </a:lnTo>
                  <a:lnTo>
                    <a:pt x="1134" y="872"/>
                  </a:lnTo>
                  <a:lnTo>
                    <a:pt x="1163" y="882"/>
                  </a:lnTo>
                  <a:lnTo>
                    <a:pt x="1189" y="895"/>
                  </a:lnTo>
                  <a:lnTo>
                    <a:pt x="1218" y="908"/>
                  </a:lnTo>
                  <a:lnTo>
                    <a:pt x="1244" y="920"/>
                  </a:lnTo>
                  <a:lnTo>
                    <a:pt x="1272" y="927"/>
                  </a:lnTo>
                  <a:lnTo>
                    <a:pt x="1285" y="931"/>
                  </a:lnTo>
                  <a:lnTo>
                    <a:pt x="1300" y="933"/>
                  </a:lnTo>
                  <a:lnTo>
                    <a:pt x="1311" y="933"/>
                  </a:lnTo>
                  <a:lnTo>
                    <a:pt x="1326" y="931"/>
                  </a:lnTo>
                  <a:lnTo>
                    <a:pt x="1337" y="929"/>
                  </a:lnTo>
                  <a:lnTo>
                    <a:pt x="1352" y="925"/>
                  </a:lnTo>
                  <a:lnTo>
                    <a:pt x="1365" y="918"/>
                  </a:lnTo>
                  <a:lnTo>
                    <a:pt x="1378" y="910"/>
                  </a:lnTo>
                  <a:lnTo>
                    <a:pt x="1385" y="904"/>
                  </a:lnTo>
                  <a:lnTo>
                    <a:pt x="1389" y="897"/>
                  </a:lnTo>
                  <a:lnTo>
                    <a:pt x="1394" y="887"/>
                  </a:lnTo>
                  <a:lnTo>
                    <a:pt x="1399" y="875"/>
                  </a:lnTo>
                  <a:lnTo>
                    <a:pt x="1404" y="850"/>
                  </a:lnTo>
                  <a:lnTo>
                    <a:pt x="1404" y="819"/>
                  </a:lnTo>
                  <a:lnTo>
                    <a:pt x="1404" y="785"/>
                  </a:lnTo>
                  <a:lnTo>
                    <a:pt x="1401" y="749"/>
                  </a:lnTo>
                  <a:lnTo>
                    <a:pt x="1399" y="709"/>
                  </a:lnTo>
                  <a:lnTo>
                    <a:pt x="1394" y="670"/>
                  </a:lnTo>
                  <a:lnTo>
                    <a:pt x="1385" y="592"/>
                  </a:lnTo>
                  <a:lnTo>
                    <a:pt x="1375" y="522"/>
                  </a:lnTo>
                  <a:lnTo>
                    <a:pt x="1373" y="493"/>
                  </a:lnTo>
                  <a:lnTo>
                    <a:pt x="1373" y="467"/>
                  </a:lnTo>
                  <a:lnTo>
                    <a:pt x="1373" y="446"/>
                  </a:lnTo>
                  <a:lnTo>
                    <a:pt x="1378" y="433"/>
                  </a:lnTo>
                  <a:lnTo>
                    <a:pt x="1352" y="446"/>
                  </a:lnTo>
                  <a:lnTo>
                    <a:pt x="1318" y="458"/>
                  </a:lnTo>
                  <a:lnTo>
                    <a:pt x="1285" y="465"/>
                  </a:lnTo>
                  <a:lnTo>
                    <a:pt x="1246" y="474"/>
                  </a:lnTo>
                  <a:lnTo>
                    <a:pt x="1209" y="477"/>
                  </a:lnTo>
                  <a:lnTo>
                    <a:pt x="1168" y="482"/>
                  </a:lnTo>
                  <a:lnTo>
                    <a:pt x="1127" y="484"/>
                  </a:lnTo>
                  <a:lnTo>
                    <a:pt x="1087" y="484"/>
                  </a:lnTo>
                  <a:lnTo>
                    <a:pt x="1046" y="482"/>
                  </a:lnTo>
                  <a:lnTo>
                    <a:pt x="1005" y="477"/>
                  </a:lnTo>
                  <a:lnTo>
                    <a:pt x="970" y="474"/>
                  </a:lnTo>
                  <a:lnTo>
                    <a:pt x="934" y="467"/>
                  </a:lnTo>
                  <a:lnTo>
                    <a:pt x="900" y="460"/>
                  </a:lnTo>
                  <a:lnTo>
                    <a:pt x="874" y="452"/>
                  </a:lnTo>
                  <a:lnTo>
                    <a:pt x="850" y="442"/>
                  </a:lnTo>
                  <a:lnTo>
                    <a:pt x="830" y="433"/>
                  </a:lnTo>
                  <a:lnTo>
                    <a:pt x="814" y="423"/>
                  </a:lnTo>
                  <a:lnTo>
                    <a:pt x="802" y="413"/>
                  </a:lnTo>
                  <a:lnTo>
                    <a:pt x="796" y="404"/>
                  </a:lnTo>
                  <a:lnTo>
                    <a:pt x="788" y="393"/>
                  </a:lnTo>
                  <a:lnTo>
                    <a:pt x="786" y="384"/>
                  </a:lnTo>
                  <a:lnTo>
                    <a:pt x="783" y="374"/>
                  </a:lnTo>
                  <a:lnTo>
                    <a:pt x="786" y="364"/>
                  </a:lnTo>
                  <a:lnTo>
                    <a:pt x="791" y="355"/>
                  </a:lnTo>
                  <a:lnTo>
                    <a:pt x="796" y="342"/>
                  </a:lnTo>
                  <a:lnTo>
                    <a:pt x="802" y="331"/>
                  </a:lnTo>
                  <a:lnTo>
                    <a:pt x="812" y="319"/>
                  </a:lnTo>
                  <a:lnTo>
                    <a:pt x="824" y="308"/>
                  </a:lnTo>
                  <a:lnTo>
                    <a:pt x="853" y="283"/>
                  </a:lnTo>
                  <a:lnTo>
                    <a:pt x="884" y="253"/>
                  </a:lnTo>
                  <a:lnTo>
                    <a:pt x="900" y="236"/>
                  </a:lnTo>
                  <a:lnTo>
                    <a:pt x="910" y="218"/>
                  </a:lnTo>
                  <a:lnTo>
                    <a:pt x="916" y="199"/>
                  </a:lnTo>
                  <a:lnTo>
                    <a:pt x="921" y="179"/>
                  </a:lnTo>
                  <a:lnTo>
                    <a:pt x="921" y="158"/>
                  </a:lnTo>
                  <a:lnTo>
                    <a:pt x="919" y="137"/>
                  </a:lnTo>
                  <a:lnTo>
                    <a:pt x="913" y="115"/>
                  </a:lnTo>
                  <a:lnTo>
                    <a:pt x="903" y="96"/>
                  </a:lnTo>
                  <a:lnTo>
                    <a:pt x="888" y="75"/>
                  </a:lnTo>
                  <a:lnTo>
                    <a:pt x="874" y="56"/>
                  </a:lnTo>
                  <a:lnTo>
                    <a:pt x="855" y="41"/>
                  </a:lnTo>
                  <a:lnTo>
                    <a:pt x="833" y="27"/>
                  </a:lnTo>
                  <a:lnTo>
                    <a:pt x="809" y="16"/>
                  </a:lnTo>
                  <a:lnTo>
                    <a:pt x="783" y="5"/>
                  </a:lnTo>
                  <a:lnTo>
                    <a:pt x="755" y="2"/>
                  </a:lnTo>
                  <a:lnTo>
                    <a:pt x="724" y="0"/>
                  </a:lnTo>
                  <a:lnTo>
                    <a:pt x="695" y="0"/>
                  </a:lnTo>
                  <a:lnTo>
                    <a:pt x="666" y="5"/>
                  </a:lnTo>
                  <a:lnTo>
                    <a:pt x="640" y="16"/>
                  </a:lnTo>
                  <a:lnTo>
                    <a:pt x="614" y="25"/>
                  </a:lnTo>
                  <a:lnTo>
                    <a:pt x="589" y="41"/>
                  </a:lnTo>
                  <a:lnTo>
                    <a:pt x="568" y="56"/>
                  </a:lnTo>
                  <a:lnTo>
                    <a:pt x="549" y="74"/>
                  </a:lnTo>
                  <a:lnTo>
                    <a:pt x="535" y="94"/>
                  </a:lnTo>
                  <a:lnTo>
                    <a:pt x="523" y="113"/>
                  </a:lnTo>
                  <a:lnTo>
                    <a:pt x="513" y="135"/>
                  </a:lnTo>
                  <a:lnTo>
                    <a:pt x="508" y="156"/>
                  </a:lnTo>
                  <a:lnTo>
                    <a:pt x="506" y="179"/>
                  </a:lnTo>
                  <a:lnTo>
                    <a:pt x="508" y="200"/>
                  </a:lnTo>
                  <a:lnTo>
                    <a:pt x="516" y="220"/>
                  </a:lnTo>
                  <a:lnTo>
                    <a:pt x="523" y="232"/>
                  </a:lnTo>
                  <a:lnTo>
                    <a:pt x="531" y="242"/>
                  </a:lnTo>
                  <a:lnTo>
                    <a:pt x="537" y="251"/>
                  </a:lnTo>
                  <a:lnTo>
                    <a:pt x="547" y="259"/>
                  </a:lnTo>
                  <a:lnTo>
                    <a:pt x="565" y="277"/>
                  </a:lnTo>
                  <a:lnTo>
                    <a:pt x="583" y="294"/>
                  </a:lnTo>
                  <a:lnTo>
                    <a:pt x="594" y="312"/>
                  </a:lnTo>
                  <a:lnTo>
                    <a:pt x="607" y="327"/>
                  </a:lnTo>
                  <a:lnTo>
                    <a:pt x="614" y="342"/>
                  </a:lnTo>
                  <a:lnTo>
                    <a:pt x="619" y="357"/>
                  </a:lnTo>
                  <a:lnTo>
                    <a:pt x="620" y="370"/>
                  </a:lnTo>
                  <a:lnTo>
                    <a:pt x="620" y="382"/>
                  </a:lnTo>
                  <a:lnTo>
                    <a:pt x="619" y="393"/>
                  </a:lnTo>
                  <a:lnTo>
                    <a:pt x="614" y="404"/>
                  </a:lnTo>
                  <a:lnTo>
                    <a:pt x="607" y="413"/>
                  </a:lnTo>
                  <a:lnTo>
                    <a:pt x="597" y="419"/>
                  </a:lnTo>
                  <a:lnTo>
                    <a:pt x="585" y="425"/>
                  </a:lnTo>
                  <a:lnTo>
                    <a:pt x="570" y="431"/>
                  </a:lnTo>
                  <a:lnTo>
                    <a:pt x="554" y="433"/>
                  </a:lnTo>
                  <a:lnTo>
                    <a:pt x="535" y="433"/>
                  </a:lnTo>
                  <a:lnTo>
                    <a:pt x="461" y="435"/>
                  </a:lnTo>
                  <a:lnTo>
                    <a:pt x="384" y="438"/>
                  </a:lnTo>
                  <a:lnTo>
                    <a:pt x="308" y="442"/>
                  </a:lnTo>
                  <a:lnTo>
                    <a:pt x="235" y="446"/>
                  </a:lnTo>
                  <a:lnTo>
                    <a:pt x="168" y="448"/>
                  </a:lnTo>
                  <a:lnTo>
                    <a:pt x="108" y="448"/>
                  </a:lnTo>
                  <a:lnTo>
                    <a:pt x="82" y="446"/>
                  </a:lnTo>
                  <a:lnTo>
                    <a:pt x="57" y="444"/>
                  </a:lnTo>
                  <a:lnTo>
                    <a:pt x="38" y="438"/>
                  </a:lnTo>
                  <a:lnTo>
                    <a:pt x="22" y="433"/>
                  </a:lnTo>
                  <a:lnTo>
                    <a:pt x="22" y="489"/>
                  </a:lnTo>
                  <a:lnTo>
                    <a:pt x="22" y="559"/>
                  </a:lnTo>
                  <a:lnTo>
                    <a:pt x="22" y="635"/>
                  </a:lnTo>
                  <a:lnTo>
                    <a:pt x="22" y="715"/>
                  </a:lnTo>
                  <a:lnTo>
                    <a:pt x="22" y="791"/>
                  </a:lnTo>
                  <a:lnTo>
                    <a:pt x="22" y="859"/>
                  </a:lnTo>
                  <a:lnTo>
                    <a:pt x="22" y="912"/>
                  </a:lnTo>
                  <a:lnTo>
                    <a:pt x="22" y="945"/>
                  </a:lnTo>
                  <a:lnTo>
                    <a:pt x="24" y="955"/>
                  </a:lnTo>
                  <a:lnTo>
                    <a:pt x="28" y="965"/>
                  </a:lnTo>
                  <a:lnTo>
                    <a:pt x="35" y="974"/>
                  </a:lnTo>
                  <a:lnTo>
                    <a:pt x="45" y="984"/>
                  </a:lnTo>
                  <a:lnTo>
                    <a:pt x="57" y="994"/>
                  </a:lnTo>
                  <a:lnTo>
                    <a:pt x="72" y="1002"/>
                  </a:lnTo>
                  <a:lnTo>
                    <a:pt x="88" y="1007"/>
                  </a:lnTo>
                  <a:lnTo>
                    <a:pt x="105" y="1014"/>
                  </a:lnTo>
                  <a:lnTo>
                    <a:pt x="121" y="1018"/>
                  </a:lnTo>
                  <a:lnTo>
                    <a:pt x="141" y="1020"/>
                  </a:lnTo>
                  <a:lnTo>
                    <a:pt x="160" y="1018"/>
                  </a:lnTo>
                  <a:lnTo>
                    <a:pt x="176" y="1015"/>
                  </a:lnTo>
                  <a:lnTo>
                    <a:pt x="196" y="1010"/>
                  </a:lnTo>
                  <a:lnTo>
                    <a:pt x="212" y="1002"/>
                  </a:lnTo>
                  <a:lnTo>
                    <a:pt x="230" y="990"/>
                  </a:lnTo>
                  <a:lnTo>
                    <a:pt x="243" y="974"/>
                  </a:lnTo>
                  <a:close/>
                </a:path>
              </a:pathLst>
            </a:custGeom>
            <a:solidFill>
              <a:srgbClr val="D8EBB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78" name="path"/>
            <p:cNvSpPr/>
            <p:nvPr/>
          </p:nvSpPr>
          <p:spPr>
            <a:xfrm>
              <a:off x="0" y="0"/>
              <a:ext cx="928751" cy="1295527"/>
            </a:xfrm>
            <a:custGeom>
              <a:avLst/>
              <a:gdLst/>
              <a:ahLst/>
              <a:cxnLst/>
              <a:rect l="0" t="0" r="0" b="0"/>
              <a:pathLst>
                <a:path w="1462" h="2040">
                  <a:moveTo>
                    <a:pt x="266" y="997"/>
                  </a:moveTo>
                  <a:lnTo>
                    <a:pt x="274" y="990"/>
                  </a:lnTo>
                  <a:lnTo>
                    <a:pt x="284" y="982"/>
                  </a:lnTo>
                  <a:lnTo>
                    <a:pt x="292" y="976"/>
                  </a:lnTo>
                  <a:lnTo>
                    <a:pt x="302" y="972"/>
                  </a:lnTo>
                  <a:lnTo>
                    <a:pt x="323" y="964"/>
                  </a:lnTo>
                  <a:lnTo>
                    <a:pt x="347" y="960"/>
                  </a:lnTo>
                  <a:lnTo>
                    <a:pt x="374" y="958"/>
                  </a:lnTo>
                  <a:lnTo>
                    <a:pt x="400" y="960"/>
                  </a:lnTo>
                  <a:lnTo>
                    <a:pt x="427" y="966"/>
                  </a:lnTo>
                  <a:lnTo>
                    <a:pt x="453" y="974"/>
                  </a:lnTo>
                  <a:lnTo>
                    <a:pt x="476" y="986"/>
                  </a:lnTo>
                  <a:lnTo>
                    <a:pt x="500" y="999"/>
                  </a:lnTo>
                  <a:lnTo>
                    <a:pt x="520" y="1015"/>
                  </a:lnTo>
                  <a:lnTo>
                    <a:pt x="536" y="1034"/>
                  </a:lnTo>
                  <a:lnTo>
                    <a:pt x="544" y="1044"/>
                  </a:lnTo>
                  <a:lnTo>
                    <a:pt x="551" y="1054"/>
                  </a:lnTo>
                  <a:lnTo>
                    <a:pt x="555" y="1066"/>
                  </a:lnTo>
                  <a:lnTo>
                    <a:pt x="560" y="1077"/>
                  </a:lnTo>
                  <a:lnTo>
                    <a:pt x="562" y="1089"/>
                  </a:lnTo>
                  <a:lnTo>
                    <a:pt x="562" y="1100"/>
                  </a:lnTo>
                  <a:lnTo>
                    <a:pt x="562" y="1115"/>
                  </a:lnTo>
                  <a:lnTo>
                    <a:pt x="562" y="1128"/>
                  </a:lnTo>
                  <a:lnTo>
                    <a:pt x="555" y="1151"/>
                  </a:lnTo>
                  <a:lnTo>
                    <a:pt x="546" y="1175"/>
                  </a:lnTo>
                  <a:lnTo>
                    <a:pt x="534" y="1192"/>
                  </a:lnTo>
                  <a:lnTo>
                    <a:pt x="518" y="1210"/>
                  </a:lnTo>
                  <a:lnTo>
                    <a:pt x="500" y="1223"/>
                  </a:lnTo>
                  <a:lnTo>
                    <a:pt x="481" y="1235"/>
                  </a:lnTo>
                  <a:lnTo>
                    <a:pt x="460" y="1243"/>
                  </a:lnTo>
                  <a:lnTo>
                    <a:pt x="438" y="1251"/>
                  </a:lnTo>
                  <a:lnTo>
                    <a:pt x="417" y="1255"/>
                  </a:lnTo>
                  <a:lnTo>
                    <a:pt x="393" y="1255"/>
                  </a:lnTo>
                  <a:lnTo>
                    <a:pt x="372" y="1255"/>
                  </a:lnTo>
                  <a:lnTo>
                    <a:pt x="350" y="1251"/>
                  </a:lnTo>
                  <a:lnTo>
                    <a:pt x="328" y="1247"/>
                  </a:lnTo>
                  <a:lnTo>
                    <a:pt x="310" y="1238"/>
                  </a:lnTo>
                  <a:lnTo>
                    <a:pt x="290" y="1229"/>
                  </a:lnTo>
                  <a:lnTo>
                    <a:pt x="276" y="1217"/>
                  </a:lnTo>
                  <a:lnTo>
                    <a:pt x="261" y="1204"/>
                  </a:lnTo>
                  <a:lnTo>
                    <a:pt x="245" y="1192"/>
                  </a:lnTo>
                  <a:lnTo>
                    <a:pt x="228" y="1183"/>
                  </a:lnTo>
                  <a:lnTo>
                    <a:pt x="209" y="1175"/>
                  </a:lnTo>
                  <a:lnTo>
                    <a:pt x="193" y="1166"/>
                  </a:lnTo>
                  <a:lnTo>
                    <a:pt x="173" y="1161"/>
                  </a:lnTo>
                  <a:lnTo>
                    <a:pt x="157" y="1157"/>
                  </a:lnTo>
                  <a:lnTo>
                    <a:pt x="139" y="1155"/>
                  </a:lnTo>
                  <a:lnTo>
                    <a:pt x="123" y="1155"/>
                  </a:lnTo>
                  <a:lnTo>
                    <a:pt x="107" y="1157"/>
                  </a:lnTo>
                  <a:lnTo>
                    <a:pt x="92" y="1163"/>
                  </a:lnTo>
                  <a:lnTo>
                    <a:pt x="78" y="1168"/>
                  </a:lnTo>
                  <a:lnTo>
                    <a:pt x="66" y="1179"/>
                  </a:lnTo>
                  <a:lnTo>
                    <a:pt x="56" y="1190"/>
                  </a:lnTo>
                  <a:lnTo>
                    <a:pt x="50" y="1204"/>
                  </a:lnTo>
                  <a:lnTo>
                    <a:pt x="45" y="1221"/>
                  </a:lnTo>
                  <a:lnTo>
                    <a:pt x="37" y="1263"/>
                  </a:lnTo>
                  <a:lnTo>
                    <a:pt x="30" y="1309"/>
                  </a:lnTo>
                  <a:lnTo>
                    <a:pt x="25" y="1360"/>
                  </a:lnTo>
                  <a:lnTo>
                    <a:pt x="22" y="1410"/>
                  </a:lnTo>
                  <a:lnTo>
                    <a:pt x="22" y="1461"/>
                  </a:lnTo>
                  <a:lnTo>
                    <a:pt x="25" y="1507"/>
                  </a:lnTo>
                  <a:lnTo>
                    <a:pt x="27" y="1530"/>
                  </a:lnTo>
                  <a:lnTo>
                    <a:pt x="32" y="1549"/>
                  </a:lnTo>
                  <a:lnTo>
                    <a:pt x="37" y="1566"/>
                  </a:lnTo>
                  <a:lnTo>
                    <a:pt x="45" y="1582"/>
                  </a:lnTo>
                  <a:lnTo>
                    <a:pt x="87" y="1577"/>
                  </a:lnTo>
                  <a:lnTo>
                    <a:pt x="144" y="1568"/>
                  </a:lnTo>
                  <a:lnTo>
                    <a:pt x="209" y="1564"/>
                  </a:lnTo>
                  <a:lnTo>
                    <a:pt x="276" y="1560"/>
                  </a:lnTo>
                  <a:lnTo>
                    <a:pt x="346" y="1558"/>
                  </a:lnTo>
                  <a:lnTo>
                    <a:pt x="407" y="1558"/>
                  </a:lnTo>
                  <a:lnTo>
                    <a:pt x="460" y="1560"/>
                  </a:lnTo>
                  <a:lnTo>
                    <a:pt x="500" y="1564"/>
                  </a:lnTo>
                  <a:lnTo>
                    <a:pt x="539" y="1572"/>
                  </a:lnTo>
                  <a:lnTo>
                    <a:pt x="572" y="1580"/>
                  </a:lnTo>
                  <a:lnTo>
                    <a:pt x="601" y="1590"/>
                  </a:lnTo>
                  <a:lnTo>
                    <a:pt x="627" y="1602"/>
                  </a:lnTo>
                  <a:lnTo>
                    <a:pt x="645" y="1613"/>
                  </a:lnTo>
                  <a:lnTo>
                    <a:pt x="660" y="1625"/>
                  </a:lnTo>
                  <a:lnTo>
                    <a:pt x="672" y="1638"/>
                  </a:lnTo>
                  <a:lnTo>
                    <a:pt x="682" y="1651"/>
                  </a:lnTo>
                  <a:lnTo>
                    <a:pt x="684" y="1664"/>
                  </a:lnTo>
                  <a:lnTo>
                    <a:pt x="687" y="1677"/>
                  </a:lnTo>
                  <a:lnTo>
                    <a:pt x="684" y="1691"/>
                  </a:lnTo>
                  <a:lnTo>
                    <a:pt x="679" y="1704"/>
                  </a:lnTo>
                  <a:lnTo>
                    <a:pt x="672" y="1719"/>
                  </a:lnTo>
                  <a:lnTo>
                    <a:pt x="663" y="1732"/>
                  </a:lnTo>
                  <a:lnTo>
                    <a:pt x="650" y="1744"/>
                  </a:lnTo>
                  <a:lnTo>
                    <a:pt x="637" y="1755"/>
                  </a:lnTo>
                  <a:lnTo>
                    <a:pt x="622" y="1771"/>
                  </a:lnTo>
                  <a:lnTo>
                    <a:pt x="611" y="1789"/>
                  </a:lnTo>
                  <a:lnTo>
                    <a:pt x="601" y="1808"/>
                  </a:lnTo>
                  <a:lnTo>
                    <a:pt x="596" y="1829"/>
                  </a:lnTo>
                  <a:lnTo>
                    <a:pt x="593" y="1851"/>
                  </a:lnTo>
                  <a:lnTo>
                    <a:pt x="593" y="1874"/>
                  </a:lnTo>
                  <a:lnTo>
                    <a:pt x="598" y="1896"/>
                  </a:lnTo>
                  <a:lnTo>
                    <a:pt x="606" y="1918"/>
                  </a:lnTo>
                  <a:lnTo>
                    <a:pt x="617" y="1939"/>
                  </a:lnTo>
                  <a:lnTo>
                    <a:pt x="632" y="1958"/>
                  </a:lnTo>
                  <a:lnTo>
                    <a:pt x="648" y="1973"/>
                  </a:lnTo>
                  <a:lnTo>
                    <a:pt x="670" y="1990"/>
                  </a:lnTo>
                  <a:lnTo>
                    <a:pt x="682" y="1997"/>
                  </a:lnTo>
                  <a:lnTo>
                    <a:pt x="697" y="2003"/>
                  </a:lnTo>
                  <a:lnTo>
                    <a:pt x="708" y="2007"/>
                  </a:lnTo>
                  <a:lnTo>
                    <a:pt x="723" y="2011"/>
                  </a:lnTo>
                  <a:lnTo>
                    <a:pt x="739" y="2015"/>
                  </a:lnTo>
                  <a:lnTo>
                    <a:pt x="754" y="2017"/>
                  </a:lnTo>
                  <a:lnTo>
                    <a:pt x="773" y="2017"/>
                  </a:lnTo>
                  <a:lnTo>
                    <a:pt x="790" y="2017"/>
                  </a:lnTo>
                  <a:lnTo>
                    <a:pt x="822" y="2015"/>
                  </a:lnTo>
                  <a:lnTo>
                    <a:pt x="856" y="2009"/>
                  </a:lnTo>
                  <a:lnTo>
                    <a:pt x="885" y="1999"/>
                  </a:lnTo>
                  <a:lnTo>
                    <a:pt x="908" y="1988"/>
                  </a:lnTo>
                  <a:lnTo>
                    <a:pt x="930" y="1973"/>
                  </a:lnTo>
                  <a:lnTo>
                    <a:pt x="949" y="1958"/>
                  </a:lnTo>
                  <a:lnTo>
                    <a:pt x="967" y="1941"/>
                  </a:lnTo>
                  <a:lnTo>
                    <a:pt x="975" y="1923"/>
                  </a:lnTo>
                  <a:lnTo>
                    <a:pt x="985" y="1903"/>
                  </a:lnTo>
                  <a:lnTo>
                    <a:pt x="988" y="1882"/>
                  </a:lnTo>
                  <a:lnTo>
                    <a:pt x="990" y="1863"/>
                  </a:lnTo>
                  <a:lnTo>
                    <a:pt x="985" y="1841"/>
                  </a:lnTo>
                  <a:lnTo>
                    <a:pt x="978" y="1822"/>
                  </a:lnTo>
                  <a:lnTo>
                    <a:pt x="967" y="1800"/>
                  </a:lnTo>
                  <a:lnTo>
                    <a:pt x="952" y="1781"/>
                  </a:lnTo>
                  <a:lnTo>
                    <a:pt x="933" y="1763"/>
                  </a:lnTo>
                  <a:lnTo>
                    <a:pt x="915" y="1748"/>
                  </a:lnTo>
                  <a:lnTo>
                    <a:pt x="902" y="1730"/>
                  </a:lnTo>
                  <a:lnTo>
                    <a:pt x="892" y="1710"/>
                  </a:lnTo>
                  <a:lnTo>
                    <a:pt x="885" y="1693"/>
                  </a:lnTo>
                  <a:lnTo>
                    <a:pt x="880" y="1674"/>
                  </a:lnTo>
                  <a:lnTo>
                    <a:pt x="880" y="1654"/>
                  </a:lnTo>
                  <a:lnTo>
                    <a:pt x="880" y="1636"/>
                  </a:lnTo>
                  <a:lnTo>
                    <a:pt x="885" y="1619"/>
                  </a:lnTo>
                  <a:lnTo>
                    <a:pt x="890" y="1602"/>
                  </a:lnTo>
                  <a:lnTo>
                    <a:pt x="897" y="1586"/>
                  </a:lnTo>
                  <a:lnTo>
                    <a:pt x="907" y="1572"/>
                  </a:lnTo>
                  <a:lnTo>
                    <a:pt x="918" y="1560"/>
                  </a:lnTo>
                  <a:lnTo>
                    <a:pt x="930" y="1551"/>
                  </a:lnTo>
                  <a:lnTo>
                    <a:pt x="944" y="1543"/>
                  </a:lnTo>
                  <a:lnTo>
                    <a:pt x="959" y="1537"/>
                  </a:lnTo>
                  <a:lnTo>
                    <a:pt x="973" y="1535"/>
                  </a:lnTo>
                  <a:lnTo>
                    <a:pt x="997" y="1537"/>
                  </a:lnTo>
                  <a:lnTo>
                    <a:pt x="1030" y="1541"/>
                  </a:lnTo>
                  <a:lnTo>
                    <a:pt x="1076" y="1545"/>
                  </a:lnTo>
                  <a:lnTo>
                    <a:pt x="1128" y="1551"/>
                  </a:lnTo>
                  <a:lnTo>
                    <a:pt x="1188" y="1555"/>
                  </a:lnTo>
                  <a:lnTo>
                    <a:pt x="1253" y="1558"/>
                  </a:lnTo>
                  <a:lnTo>
                    <a:pt x="1322" y="1562"/>
                  </a:lnTo>
                  <a:lnTo>
                    <a:pt x="1393" y="1564"/>
                  </a:lnTo>
                  <a:lnTo>
                    <a:pt x="1406" y="1541"/>
                  </a:lnTo>
                  <a:lnTo>
                    <a:pt x="1415" y="1516"/>
                  </a:lnTo>
                  <a:lnTo>
                    <a:pt x="1424" y="1490"/>
                  </a:lnTo>
                  <a:lnTo>
                    <a:pt x="1429" y="1463"/>
                  </a:lnTo>
                  <a:lnTo>
                    <a:pt x="1434" y="1435"/>
                  </a:lnTo>
                  <a:lnTo>
                    <a:pt x="1439" y="1407"/>
                  </a:lnTo>
                  <a:lnTo>
                    <a:pt x="1439" y="1380"/>
                  </a:lnTo>
                  <a:lnTo>
                    <a:pt x="1439" y="1352"/>
                  </a:lnTo>
                  <a:lnTo>
                    <a:pt x="1439" y="1325"/>
                  </a:lnTo>
                  <a:lnTo>
                    <a:pt x="1437" y="1297"/>
                  </a:lnTo>
                  <a:lnTo>
                    <a:pt x="1432" y="1272"/>
                  </a:lnTo>
                  <a:lnTo>
                    <a:pt x="1427" y="1247"/>
                  </a:lnTo>
                  <a:lnTo>
                    <a:pt x="1422" y="1223"/>
                  </a:lnTo>
                  <a:lnTo>
                    <a:pt x="1415" y="1202"/>
                  </a:lnTo>
                  <a:lnTo>
                    <a:pt x="1408" y="1183"/>
                  </a:lnTo>
                  <a:lnTo>
                    <a:pt x="1401" y="1166"/>
                  </a:lnTo>
                  <a:lnTo>
                    <a:pt x="1393" y="1151"/>
                  </a:lnTo>
                  <a:lnTo>
                    <a:pt x="1383" y="1140"/>
                  </a:lnTo>
                  <a:lnTo>
                    <a:pt x="1375" y="1130"/>
                  </a:lnTo>
                  <a:lnTo>
                    <a:pt x="1365" y="1122"/>
                  </a:lnTo>
                  <a:lnTo>
                    <a:pt x="1352" y="1117"/>
                  </a:lnTo>
                  <a:lnTo>
                    <a:pt x="1344" y="1113"/>
                  </a:lnTo>
                  <a:lnTo>
                    <a:pt x="1331" y="1111"/>
                  </a:lnTo>
                  <a:lnTo>
                    <a:pt x="1320" y="1108"/>
                  </a:lnTo>
                  <a:lnTo>
                    <a:pt x="1293" y="1111"/>
                  </a:lnTo>
                  <a:lnTo>
                    <a:pt x="1264" y="1117"/>
                  </a:lnTo>
                  <a:lnTo>
                    <a:pt x="1234" y="1124"/>
                  </a:lnTo>
                  <a:lnTo>
                    <a:pt x="1200" y="1134"/>
                  </a:lnTo>
                  <a:lnTo>
                    <a:pt x="1178" y="1140"/>
                  </a:lnTo>
                  <a:lnTo>
                    <a:pt x="1157" y="1145"/>
                  </a:lnTo>
                  <a:lnTo>
                    <a:pt x="1138" y="1147"/>
                  </a:lnTo>
                  <a:lnTo>
                    <a:pt x="1118" y="1149"/>
                  </a:lnTo>
                  <a:lnTo>
                    <a:pt x="1100" y="1149"/>
                  </a:lnTo>
                  <a:lnTo>
                    <a:pt x="1084" y="1149"/>
                  </a:lnTo>
                  <a:lnTo>
                    <a:pt x="1069" y="1147"/>
                  </a:lnTo>
                  <a:lnTo>
                    <a:pt x="1052" y="1145"/>
                  </a:lnTo>
                  <a:lnTo>
                    <a:pt x="1038" y="1141"/>
                  </a:lnTo>
                  <a:lnTo>
                    <a:pt x="1026" y="1138"/>
                  </a:lnTo>
                  <a:lnTo>
                    <a:pt x="1014" y="1132"/>
                  </a:lnTo>
                  <a:lnTo>
                    <a:pt x="1001" y="1126"/>
                  </a:lnTo>
                  <a:lnTo>
                    <a:pt x="983" y="1113"/>
                  </a:lnTo>
                  <a:lnTo>
                    <a:pt x="967" y="1096"/>
                  </a:lnTo>
                  <a:lnTo>
                    <a:pt x="954" y="1079"/>
                  </a:lnTo>
                  <a:lnTo>
                    <a:pt x="944" y="1062"/>
                  </a:lnTo>
                  <a:lnTo>
                    <a:pt x="939" y="1043"/>
                  </a:lnTo>
                  <a:lnTo>
                    <a:pt x="935" y="1024"/>
                  </a:lnTo>
                  <a:lnTo>
                    <a:pt x="935" y="1007"/>
                  </a:lnTo>
                  <a:lnTo>
                    <a:pt x="938" y="990"/>
                  </a:lnTo>
                  <a:lnTo>
                    <a:pt x="942" y="976"/>
                  </a:lnTo>
                  <a:lnTo>
                    <a:pt x="949" y="962"/>
                  </a:lnTo>
                  <a:lnTo>
                    <a:pt x="964" y="943"/>
                  </a:lnTo>
                  <a:lnTo>
                    <a:pt x="980" y="927"/>
                  </a:lnTo>
                  <a:lnTo>
                    <a:pt x="995" y="914"/>
                  </a:lnTo>
                  <a:lnTo>
                    <a:pt x="1011" y="901"/>
                  </a:lnTo>
                  <a:lnTo>
                    <a:pt x="1026" y="894"/>
                  </a:lnTo>
                  <a:lnTo>
                    <a:pt x="1040" y="888"/>
                  </a:lnTo>
                  <a:lnTo>
                    <a:pt x="1056" y="882"/>
                  </a:lnTo>
                  <a:lnTo>
                    <a:pt x="1071" y="880"/>
                  </a:lnTo>
                  <a:lnTo>
                    <a:pt x="1086" y="878"/>
                  </a:lnTo>
                  <a:lnTo>
                    <a:pt x="1100" y="880"/>
                  </a:lnTo>
                  <a:lnTo>
                    <a:pt x="1115" y="882"/>
                  </a:lnTo>
                  <a:lnTo>
                    <a:pt x="1128" y="884"/>
                  </a:lnTo>
                  <a:lnTo>
                    <a:pt x="1157" y="894"/>
                  </a:lnTo>
                  <a:lnTo>
                    <a:pt x="1185" y="905"/>
                  </a:lnTo>
                  <a:lnTo>
                    <a:pt x="1212" y="918"/>
                  </a:lnTo>
                  <a:lnTo>
                    <a:pt x="1240" y="931"/>
                  </a:lnTo>
                  <a:lnTo>
                    <a:pt x="1266" y="943"/>
                  </a:lnTo>
                  <a:lnTo>
                    <a:pt x="1295" y="950"/>
                  </a:lnTo>
                  <a:lnTo>
                    <a:pt x="1308" y="954"/>
                  </a:lnTo>
                  <a:lnTo>
                    <a:pt x="1322" y="956"/>
                  </a:lnTo>
                  <a:lnTo>
                    <a:pt x="1334" y="956"/>
                  </a:lnTo>
                  <a:lnTo>
                    <a:pt x="1349" y="954"/>
                  </a:lnTo>
                  <a:lnTo>
                    <a:pt x="1360" y="952"/>
                  </a:lnTo>
                  <a:lnTo>
                    <a:pt x="1375" y="948"/>
                  </a:lnTo>
                  <a:lnTo>
                    <a:pt x="1388" y="941"/>
                  </a:lnTo>
                  <a:lnTo>
                    <a:pt x="1401" y="933"/>
                  </a:lnTo>
                  <a:lnTo>
                    <a:pt x="1408" y="927"/>
                  </a:lnTo>
                  <a:lnTo>
                    <a:pt x="1412" y="920"/>
                  </a:lnTo>
                  <a:lnTo>
                    <a:pt x="1417" y="910"/>
                  </a:lnTo>
                  <a:lnTo>
                    <a:pt x="1422" y="898"/>
                  </a:lnTo>
                  <a:lnTo>
                    <a:pt x="1427" y="873"/>
                  </a:lnTo>
                  <a:lnTo>
                    <a:pt x="1427" y="842"/>
                  </a:lnTo>
                  <a:lnTo>
                    <a:pt x="1427" y="808"/>
                  </a:lnTo>
                  <a:lnTo>
                    <a:pt x="1424" y="772"/>
                  </a:lnTo>
                  <a:lnTo>
                    <a:pt x="1422" y="732"/>
                  </a:lnTo>
                  <a:lnTo>
                    <a:pt x="1417" y="693"/>
                  </a:lnTo>
                  <a:lnTo>
                    <a:pt x="1408" y="615"/>
                  </a:lnTo>
                  <a:lnTo>
                    <a:pt x="1398" y="545"/>
                  </a:lnTo>
                  <a:lnTo>
                    <a:pt x="1396" y="516"/>
                  </a:lnTo>
                  <a:lnTo>
                    <a:pt x="1396" y="490"/>
                  </a:lnTo>
                  <a:lnTo>
                    <a:pt x="1396" y="469"/>
                  </a:lnTo>
                  <a:lnTo>
                    <a:pt x="1401" y="456"/>
                  </a:lnTo>
                  <a:lnTo>
                    <a:pt x="1375" y="469"/>
                  </a:lnTo>
                  <a:lnTo>
                    <a:pt x="1341" y="481"/>
                  </a:lnTo>
                  <a:lnTo>
                    <a:pt x="1308" y="488"/>
                  </a:lnTo>
                  <a:lnTo>
                    <a:pt x="1269" y="496"/>
                  </a:lnTo>
                  <a:lnTo>
                    <a:pt x="1232" y="500"/>
                  </a:lnTo>
                  <a:lnTo>
                    <a:pt x="1190" y="505"/>
                  </a:lnTo>
                  <a:lnTo>
                    <a:pt x="1150" y="507"/>
                  </a:lnTo>
                  <a:lnTo>
                    <a:pt x="1110" y="507"/>
                  </a:lnTo>
                  <a:lnTo>
                    <a:pt x="1069" y="505"/>
                  </a:lnTo>
                  <a:lnTo>
                    <a:pt x="1028" y="500"/>
                  </a:lnTo>
                  <a:lnTo>
                    <a:pt x="993" y="496"/>
                  </a:lnTo>
                  <a:lnTo>
                    <a:pt x="957" y="490"/>
                  </a:lnTo>
                  <a:lnTo>
                    <a:pt x="923" y="483"/>
                  </a:lnTo>
                  <a:lnTo>
                    <a:pt x="897" y="475"/>
                  </a:lnTo>
                  <a:lnTo>
                    <a:pt x="873" y="465"/>
                  </a:lnTo>
                  <a:lnTo>
                    <a:pt x="853" y="456"/>
                  </a:lnTo>
                  <a:lnTo>
                    <a:pt x="837" y="446"/>
                  </a:lnTo>
                  <a:lnTo>
                    <a:pt x="825" y="436"/>
                  </a:lnTo>
                  <a:lnTo>
                    <a:pt x="819" y="426"/>
                  </a:lnTo>
                  <a:lnTo>
                    <a:pt x="811" y="416"/>
                  </a:lnTo>
                  <a:lnTo>
                    <a:pt x="809" y="407"/>
                  </a:lnTo>
                  <a:lnTo>
                    <a:pt x="806" y="397"/>
                  </a:lnTo>
                  <a:lnTo>
                    <a:pt x="809" y="387"/>
                  </a:lnTo>
                  <a:lnTo>
                    <a:pt x="814" y="378"/>
                  </a:lnTo>
                  <a:lnTo>
                    <a:pt x="819" y="365"/>
                  </a:lnTo>
                  <a:lnTo>
                    <a:pt x="825" y="354"/>
                  </a:lnTo>
                  <a:lnTo>
                    <a:pt x="835" y="342"/>
                  </a:lnTo>
                  <a:lnTo>
                    <a:pt x="847" y="331"/>
                  </a:lnTo>
                  <a:lnTo>
                    <a:pt x="876" y="306"/>
                  </a:lnTo>
                  <a:lnTo>
                    <a:pt x="907" y="276"/>
                  </a:lnTo>
                  <a:lnTo>
                    <a:pt x="923" y="259"/>
                  </a:lnTo>
                  <a:lnTo>
                    <a:pt x="933" y="241"/>
                  </a:lnTo>
                  <a:lnTo>
                    <a:pt x="939" y="221"/>
                  </a:lnTo>
                  <a:lnTo>
                    <a:pt x="944" y="202"/>
                  </a:lnTo>
                  <a:lnTo>
                    <a:pt x="944" y="181"/>
                  </a:lnTo>
                  <a:lnTo>
                    <a:pt x="942" y="159"/>
                  </a:lnTo>
                  <a:lnTo>
                    <a:pt x="935" y="138"/>
                  </a:lnTo>
                  <a:lnTo>
                    <a:pt x="925" y="119"/>
                  </a:lnTo>
                  <a:lnTo>
                    <a:pt x="910" y="98"/>
                  </a:lnTo>
                  <a:lnTo>
                    <a:pt x="897" y="79"/>
                  </a:lnTo>
                  <a:lnTo>
                    <a:pt x="878" y="64"/>
                  </a:lnTo>
                  <a:lnTo>
                    <a:pt x="856" y="50"/>
                  </a:lnTo>
                  <a:lnTo>
                    <a:pt x="832" y="39"/>
                  </a:lnTo>
                  <a:lnTo>
                    <a:pt x="806" y="28"/>
                  </a:lnTo>
                  <a:lnTo>
                    <a:pt x="778" y="24"/>
                  </a:lnTo>
                  <a:lnTo>
                    <a:pt x="746" y="22"/>
                  </a:lnTo>
                  <a:lnTo>
                    <a:pt x="718" y="22"/>
                  </a:lnTo>
                  <a:lnTo>
                    <a:pt x="689" y="28"/>
                  </a:lnTo>
                  <a:lnTo>
                    <a:pt x="663" y="39"/>
                  </a:lnTo>
                  <a:lnTo>
                    <a:pt x="637" y="48"/>
                  </a:lnTo>
                  <a:lnTo>
                    <a:pt x="612" y="64"/>
                  </a:lnTo>
                  <a:lnTo>
                    <a:pt x="591" y="79"/>
                  </a:lnTo>
                  <a:lnTo>
                    <a:pt x="572" y="96"/>
                  </a:lnTo>
                  <a:lnTo>
                    <a:pt x="557" y="117"/>
                  </a:lnTo>
                  <a:lnTo>
                    <a:pt x="546" y="136"/>
                  </a:lnTo>
                  <a:lnTo>
                    <a:pt x="536" y="157"/>
                  </a:lnTo>
                  <a:lnTo>
                    <a:pt x="531" y="179"/>
                  </a:lnTo>
                  <a:lnTo>
                    <a:pt x="529" y="202"/>
                  </a:lnTo>
                  <a:lnTo>
                    <a:pt x="531" y="223"/>
                  </a:lnTo>
                  <a:lnTo>
                    <a:pt x="539" y="243"/>
                  </a:lnTo>
                  <a:lnTo>
                    <a:pt x="546" y="255"/>
                  </a:lnTo>
                  <a:lnTo>
                    <a:pt x="554" y="265"/>
                  </a:lnTo>
                  <a:lnTo>
                    <a:pt x="560" y="274"/>
                  </a:lnTo>
                  <a:lnTo>
                    <a:pt x="570" y="282"/>
                  </a:lnTo>
                  <a:lnTo>
                    <a:pt x="588" y="299"/>
                  </a:lnTo>
                  <a:lnTo>
                    <a:pt x="606" y="317"/>
                  </a:lnTo>
                  <a:lnTo>
                    <a:pt x="617" y="335"/>
                  </a:lnTo>
                  <a:lnTo>
                    <a:pt x="630" y="350"/>
                  </a:lnTo>
                  <a:lnTo>
                    <a:pt x="637" y="365"/>
                  </a:lnTo>
                  <a:lnTo>
                    <a:pt x="642" y="380"/>
                  </a:lnTo>
                  <a:lnTo>
                    <a:pt x="643" y="393"/>
                  </a:lnTo>
                  <a:lnTo>
                    <a:pt x="643" y="405"/>
                  </a:lnTo>
                  <a:lnTo>
                    <a:pt x="642" y="416"/>
                  </a:lnTo>
                  <a:lnTo>
                    <a:pt x="637" y="426"/>
                  </a:lnTo>
                  <a:lnTo>
                    <a:pt x="630" y="436"/>
                  </a:lnTo>
                  <a:lnTo>
                    <a:pt x="620" y="442"/>
                  </a:lnTo>
                  <a:lnTo>
                    <a:pt x="608" y="448"/>
                  </a:lnTo>
                  <a:lnTo>
                    <a:pt x="593" y="454"/>
                  </a:lnTo>
                  <a:lnTo>
                    <a:pt x="577" y="456"/>
                  </a:lnTo>
                  <a:lnTo>
                    <a:pt x="557" y="456"/>
                  </a:lnTo>
                  <a:lnTo>
                    <a:pt x="484" y="458"/>
                  </a:lnTo>
                  <a:lnTo>
                    <a:pt x="407" y="461"/>
                  </a:lnTo>
                  <a:lnTo>
                    <a:pt x="331" y="465"/>
                  </a:lnTo>
                  <a:lnTo>
                    <a:pt x="258" y="469"/>
                  </a:lnTo>
                  <a:lnTo>
                    <a:pt x="190" y="471"/>
                  </a:lnTo>
                  <a:lnTo>
                    <a:pt x="130" y="471"/>
                  </a:lnTo>
                  <a:lnTo>
                    <a:pt x="105" y="469"/>
                  </a:lnTo>
                  <a:lnTo>
                    <a:pt x="80" y="467"/>
                  </a:lnTo>
                  <a:lnTo>
                    <a:pt x="61" y="461"/>
                  </a:lnTo>
                  <a:lnTo>
                    <a:pt x="45" y="456"/>
                  </a:lnTo>
                  <a:lnTo>
                    <a:pt x="45" y="512"/>
                  </a:lnTo>
                  <a:lnTo>
                    <a:pt x="45" y="582"/>
                  </a:lnTo>
                  <a:lnTo>
                    <a:pt x="45" y="658"/>
                  </a:lnTo>
                  <a:lnTo>
                    <a:pt x="45" y="738"/>
                  </a:lnTo>
                  <a:lnTo>
                    <a:pt x="45" y="814"/>
                  </a:lnTo>
                  <a:lnTo>
                    <a:pt x="45" y="882"/>
                  </a:lnTo>
                  <a:lnTo>
                    <a:pt x="45" y="935"/>
                  </a:lnTo>
                  <a:lnTo>
                    <a:pt x="45" y="968"/>
                  </a:lnTo>
                  <a:lnTo>
                    <a:pt x="47" y="978"/>
                  </a:lnTo>
                  <a:lnTo>
                    <a:pt x="51" y="988"/>
                  </a:lnTo>
                  <a:lnTo>
                    <a:pt x="58" y="997"/>
                  </a:lnTo>
                  <a:lnTo>
                    <a:pt x="68" y="1007"/>
                  </a:lnTo>
                  <a:lnTo>
                    <a:pt x="80" y="1017"/>
                  </a:lnTo>
                  <a:lnTo>
                    <a:pt x="95" y="1024"/>
                  </a:lnTo>
                  <a:lnTo>
                    <a:pt x="111" y="1030"/>
                  </a:lnTo>
                  <a:lnTo>
                    <a:pt x="128" y="1036"/>
                  </a:lnTo>
                  <a:lnTo>
                    <a:pt x="144" y="1041"/>
                  </a:lnTo>
                  <a:lnTo>
                    <a:pt x="164" y="1043"/>
                  </a:lnTo>
                  <a:lnTo>
                    <a:pt x="183" y="1041"/>
                  </a:lnTo>
                  <a:lnTo>
                    <a:pt x="199" y="1038"/>
                  </a:lnTo>
                  <a:lnTo>
                    <a:pt x="219" y="1032"/>
                  </a:lnTo>
                  <a:lnTo>
                    <a:pt x="235" y="1024"/>
                  </a:lnTo>
                  <a:lnTo>
                    <a:pt x="253" y="1013"/>
                  </a:lnTo>
                  <a:lnTo>
                    <a:pt x="266" y="997"/>
                  </a:lnTo>
                  <a:close/>
                </a:path>
              </a:pathLst>
            </a:custGeom>
            <a:noFill/>
            <a:ln w="28955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28" name="group 528"/>
          <p:cNvGrpSpPr/>
          <p:nvPr/>
        </p:nvGrpSpPr>
        <p:grpSpPr>
          <a:xfrm rot="21600000">
            <a:off x="4646676" y="1330070"/>
            <a:ext cx="966977" cy="1115314"/>
            <a:chOff x="0" y="0"/>
            <a:chExt cx="966977" cy="1115314"/>
          </a:xfrm>
        </p:grpSpPr>
        <p:sp>
          <p:nvSpPr>
            <p:cNvPr id="2780" name="path"/>
            <p:cNvSpPr/>
            <p:nvPr/>
          </p:nvSpPr>
          <p:spPr>
            <a:xfrm>
              <a:off x="14477" y="14478"/>
              <a:ext cx="938022" cy="1086357"/>
            </a:xfrm>
            <a:custGeom>
              <a:avLst/>
              <a:gdLst/>
              <a:ahLst/>
              <a:cxnLst/>
              <a:rect l="0" t="0" r="0" b="0"/>
              <a:pathLst>
                <a:path w="1477" h="1710">
                  <a:moveTo>
                    <a:pt x="447" y="1648"/>
                  </a:moveTo>
                  <a:lnTo>
                    <a:pt x="479" y="1658"/>
                  </a:lnTo>
                  <a:lnTo>
                    <a:pt x="507" y="1663"/>
                  </a:lnTo>
                  <a:lnTo>
                    <a:pt x="535" y="1666"/>
                  </a:lnTo>
                  <a:lnTo>
                    <a:pt x="557" y="1666"/>
                  </a:lnTo>
                  <a:lnTo>
                    <a:pt x="578" y="1662"/>
                  </a:lnTo>
                  <a:lnTo>
                    <a:pt x="596" y="1656"/>
                  </a:lnTo>
                  <a:lnTo>
                    <a:pt x="611" y="1648"/>
                  </a:lnTo>
                  <a:lnTo>
                    <a:pt x="620" y="1638"/>
                  </a:lnTo>
                  <a:lnTo>
                    <a:pt x="629" y="1626"/>
                  </a:lnTo>
                  <a:lnTo>
                    <a:pt x="634" y="1614"/>
                  </a:lnTo>
                  <a:lnTo>
                    <a:pt x="637" y="1600"/>
                  </a:lnTo>
                  <a:lnTo>
                    <a:pt x="637" y="1585"/>
                  </a:lnTo>
                  <a:lnTo>
                    <a:pt x="632" y="1570"/>
                  </a:lnTo>
                  <a:lnTo>
                    <a:pt x="624" y="1557"/>
                  </a:lnTo>
                  <a:lnTo>
                    <a:pt x="616" y="1542"/>
                  </a:lnTo>
                  <a:lnTo>
                    <a:pt x="604" y="1529"/>
                  </a:lnTo>
                  <a:lnTo>
                    <a:pt x="585" y="1511"/>
                  </a:lnTo>
                  <a:lnTo>
                    <a:pt x="571" y="1490"/>
                  </a:lnTo>
                  <a:lnTo>
                    <a:pt x="560" y="1469"/>
                  </a:lnTo>
                  <a:lnTo>
                    <a:pt x="550" y="1447"/>
                  </a:lnTo>
                  <a:lnTo>
                    <a:pt x="543" y="1423"/>
                  </a:lnTo>
                  <a:lnTo>
                    <a:pt x="540" y="1399"/>
                  </a:lnTo>
                  <a:lnTo>
                    <a:pt x="540" y="1377"/>
                  </a:lnTo>
                  <a:lnTo>
                    <a:pt x="543" y="1353"/>
                  </a:lnTo>
                  <a:lnTo>
                    <a:pt x="550" y="1334"/>
                  </a:lnTo>
                  <a:lnTo>
                    <a:pt x="560" y="1314"/>
                  </a:lnTo>
                  <a:lnTo>
                    <a:pt x="566" y="1304"/>
                  </a:lnTo>
                  <a:lnTo>
                    <a:pt x="573" y="1293"/>
                  </a:lnTo>
                  <a:lnTo>
                    <a:pt x="583" y="1286"/>
                  </a:lnTo>
                  <a:lnTo>
                    <a:pt x="592" y="1278"/>
                  </a:lnTo>
                  <a:lnTo>
                    <a:pt x="601" y="1272"/>
                  </a:lnTo>
                  <a:lnTo>
                    <a:pt x="613" y="1265"/>
                  </a:lnTo>
                  <a:lnTo>
                    <a:pt x="627" y="1260"/>
                  </a:lnTo>
                  <a:lnTo>
                    <a:pt x="639" y="1254"/>
                  </a:lnTo>
                  <a:lnTo>
                    <a:pt x="655" y="1252"/>
                  </a:lnTo>
                  <a:lnTo>
                    <a:pt x="669" y="1248"/>
                  </a:lnTo>
                  <a:lnTo>
                    <a:pt x="687" y="1246"/>
                  </a:lnTo>
                  <a:lnTo>
                    <a:pt x="705" y="1246"/>
                  </a:lnTo>
                  <a:lnTo>
                    <a:pt x="728" y="1246"/>
                  </a:lnTo>
                  <a:lnTo>
                    <a:pt x="746" y="1246"/>
                  </a:lnTo>
                  <a:lnTo>
                    <a:pt x="766" y="1248"/>
                  </a:lnTo>
                  <a:lnTo>
                    <a:pt x="784" y="1252"/>
                  </a:lnTo>
                  <a:lnTo>
                    <a:pt x="800" y="1256"/>
                  </a:lnTo>
                  <a:lnTo>
                    <a:pt x="817" y="1260"/>
                  </a:lnTo>
                  <a:lnTo>
                    <a:pt x="830" y="1265"/>
                  </a:lnTo>
                  <a:lnTo>
                    <a:pt x="845" y="1272"/>
                  </a:lnTo>
                  <a:lnTo>
                    <a:pt x="857" y="1278"/>
                  </a:lnTo>
                  <a:lnTo>
                    <a:pt x="868" y="1286"/>
                  </a:lnTo>
                  <a:lnTo>
                    <a:pt x="877" y="1293"/>
                  </a:lnTo>
                  <a:lnTo>
                    <a:pt x="886" y="1302"/>
                  </a:lnTo>
                  <a:lnTo>
                    <a:pt x="901" y="1319"/>
                  </a:lnTo>
                  <a:lnTo>
                    <a:pt x="913" y="1339"/>
                  </a:lnTo>
                  <a:lnTo>
                    <a:pt x="919" y="1360"/>
                  </a:lnTo>
                  <a:lnTo>
                    <a:pt x="924" y="1382"/>
                  </a:lnTo>
                  <a:lnTo>
                    <a:pt x="924" y="1403"/>
                  </a:lnTo>
                  <a:lnTo>
                    <a:pt x="919" y="1425"/>
                  </a:lnTo>
                  <a:lnTo>
                    <a:pt x="913" y="1445"/>
                  </a:lnTo>
                  <a:lnTo>
                    <a:pt x="903" y="1465"/>
                  </a:lnTo>
                  <a:lnTo>
                    <a:pt x="891" y="1483"/>
                  </a:lnTo>
                  <a:lnTo>
                    <a:pt x="875" y="1501"/>
                  </a:lnTo>
                  <a:lnTo>
                    <a:pt x="845" y="1531"/>
                  </a:lnTo>
                  <a:lnTo>
                    <a:pt x="824" y="1557"/>
                  </a:lnTo>
                  <a:lnTo>
                    <a:pt x="817" y="1566"/>
                  </a:lnTo>
                  <a:lnTo>
                    <a:pt x="810" y="1579"/>
                  </a:lnTo>
                  <a:lnTo>
                    <a:pt x="807" y="1588"/>
                  </a:lnTo>
                  <a:lnTo>
                    <a:pt x="807" y="1598"/>
                  </a:lnTo>
                  <a:lnTo>
                    <a:pt x="807" y="1609"/>
                  </a:lnTo>
                  <a:lnTo>
                    <a:pt x="812" y="1616"/>
                  </a:lnTo>
                  <a:lnTo>
                    <a:pt x="819" y="1624"/>
                  </a:lnTo>
                  <a:lnTo>
                    <a:pt x="828" y="1632"/>
                  </a:lnTo>
                  <a:lnTo>
                    <a:pt x="837" y="1640"/>
                  </a:lnTo>
                  <a:lnTo>
                    <a:pt x="852" y="1648"/>
                  </a:lnTo>
                  <a:lnTo>
                    <a:pt x="868" y="1656"/>
                  </a:lnTo>
                  <a:lnTo>
                    <a:pt x="889" y="1663"/>
                  </a:lnTo>
                  <a:lnTo>
                    <a:pt x="913" y="1672"/>
                  </a:lnTo>
                  <a:lnTo>
                    <a:pt x="943" y="1680"/>
                  </a:lnTo>
                  <a:lnTo>
                    <a:pt x="974" y="1687"/>
                  </a:lnTo>
                  <a:lnTo>
                    <a:pt x="1006" y="1694"/>
                  </a:lnTo>
                  <a:lnTo>
                    <a:pt x="1041" y="1700"/>
                  </a:lnTo>
                  <a:lnTo>
                    <a:pt x="1076" y="1704"/>
                  </a:lnTo>
                  <a:lnTo>
                    <a:pt x="1114" y="1708"/>
                  </a:lnTo>
                  <a:lnTo>
                    <a:pt x="1149" y="1710"/>
                  </a:lnTo>
                  <a:lnTo>
                    <a:pt x="1186" y="1710"/>
                  </a:lnTo>
                  <a:lnTo>
                    <a:pt x="1224" y="1710"/>
                  </a:lnTo>
                  <a:lnTo>
                    <a:pt x="1259" y="1708"/>
                  </a:lnTo>
                  <a:lnTo>
                    <a:pt x="1292" y="1702"/>
                  </a:lnTo>
                  <a:lnTo>
                    <a:pt x="1322" y="1696"/>
                  </a:lnTo>
                  <a:lnTo>
                    <a:pt x="1352" y="1687"/>
                  </a:lnTo>
                  <a:lnTo>
                    <a:pt x="1378" y="1678"/>
                  </a:lnTo>
                  <a:lnTo>
                    <a:pt x="1401" y="1663"/>
                  </a:lnTo>
                  <a:lnTo>
                    <a:pt x="1396" y="1640"/>
                  </a:lnTo>
                  <a:lnTo>
                    <a:pt x="1392" y="1616"/>
                  </a:lnTo>
                  <a:lnTo>
                    <a:pt x="1388" y="1590"/>
                  </a:lnTo>
                  <a:lnTo>
                    <a:pt x="1388" y="1562"/>
                  </a:lnTo>
                  <a:lnTo>
                    <a:pt x="1386" y="1505"/>
                  </a:lnTo>
                  <a:lnTo>
                    <a:pt x="1388" y="1447"/>
                  </a:lnTo>
                  <a:lnTo>
                    <a:pt x="1392" y="1391"/>
                  </a:lnTo>
                  <a:lnTo>
                    <a:pt x="1396" y="1341"/>
                  </a:lnTo>
                  <a:lnTo>
                    <a:pt x="1401" y="1300"/>
                  </a:lnTo>
                  <a:lnTo>
                    <a:pt x="1401" y="1265"/>
                  </a:lnTo>
                  <a:lnTo>
                    <a:pt x="1401" y="1254"/>
                  </a:lnTo>
                  <a:lnTo>
                    <a:pt x="1394" y="1242"/>
                  </a:lnTo>
                  <a:lnTo>
                    <a:pt x="1388" y="1230"/>
                  </a:lnTo>
                  <a:lnTo>
                    <a:pt x="1376" y="1218"/>
                  </a:lnTo>
                  <a:lnTo>
                    <a:pt x="1364" y="1208"/>
                  </a:lnTo>
                  <a:lnTo>
                    <a:pt x="1348" y="1200"/>
                  </a:lnTo>
                  <a:lnTo>
                    <a:pt x="1331" y="1192"/>
                  </a:lnTo>
                  <a:lnTo>
                    <a:pt x="1315" y="1187"/>
                  </a:lnTo>
                  <a:lnTo>
                    <a:pt x="1297" y="1182"/>
                  </a:lnTo>
                  <a:lnTo>
                    <a:pt x="1277" y="1178"/>
                  </a:lnTo>
                  <a:lnTo>
                    <a:pt x="1261" y="1178"/>
                  </a:lnTo>
                  <a:lnTo>
                    <a:pt x="1242" y="1178"/>
                  </a:lnTo>
                  <a:lnTo>
                    <a:pt x="1226" y="1182"/>
                  </a:lnTo>
                  <a:lnTo>
                    <a:pt x="1210" y="1189"/>
                  </a:lnTo>
                  <a:lnTo>
                    <a:pt x="1196" y="1196"/>
                  </a:lnTo>
                  <a:lnTo>
                    <a:pt x="1183" y="1206"/>
                  </a:lnTo>
                  <a:lnTo>
                    <a:pt x="1170" y="1216"/>
                  </a:lnTo>
                  <a:lnTo>
                    <a:pt x="1153" y="1226"/>
                  </a:lnTo>
                  <a:lnTo>
                    <a:pt x="1135" y="1232"/>
                  </a:lnTo>
                  <a:lnTo>
                    <a:pt x="1114" y="1236"/>
                  </a:lnTo>
                  <a:lnTo>
                    <a:pt x="1091" y="1238"/>
                  </a:lnTo>
                  <a:lnTo>
                    <a:pt x="1066" y="1236"/>
                  </a:lnTo>
                  <a:lnTo>
                    <a:pt x="1041" y="1234"/>
                  </a:lnTo>
                  <a:lnTo>
                    <a:pt x="1018" y="1228"/>
                  </a:lnTo>
                  <a:lnTo>
                    <a:pt x="995" y="1220"/>
                  </a:lnTo>
                  <a:lnTo>
                    <a:pt x="971" y="1208"/>
                  </a:lnTo>
                  <a:lnTo>
                    <a:pt x="950" y="1196"/>
                  </a:lnTo>
                  <a:lnTo>
                    <a:pt x="931" y="1180"/>
                  </a:lnTo>
                  <a:lnTo>
                    <a:pt x="924" y="1170"/>
                  </a:lnTo>
                  <a:lnTo>
                    <a:pt x="917" y="1161"/>
                  </a:lnTo>
                  <a:lnTo>
                    <a:pt x="911" y="1150"/>
                  </a:lnTo>
                  <a:lnTo>
                    <a:pt x="906" y="1139"/>
                  </a:lnTo>
                  <a:lnTo>
                    <a:pt x="901" y="1127"/>
                  </a:lnTo>
                  <a:lnTo>
                    <a:pt x="898" y="1115"/>
                  </a:lnTo>
                  <a:lnTo>
                    <a:pt x="896" y="1100"/>
                  </a:lnTo>
                  <a:lnTo>
                    <a:pt x="896" y="1087"/>
                  </a:lnTo>
                  <a:lnTo>
                    <a:pt x="896" y="1070"/>
                  </a:lnTo>
                  <a:lnTo>
                    <a:pt x="898" y="1055"/>
                  </a:lnTo>
                  <a:lnTo>
                    <a:pt x="901" y="1040"/>
                  </a:lnTo>
                  <a:lnTo>
                    <a:pt x="906" y="1025"/>
                  </a:lnTo>
                  <a:lnTo>
                    <a:pt x="911" y="1013"/>
                  </a:lnTo>
                  <a:lnTo>
                    <a:pt x="917" y="1001"/>
                  </a:lnTo>
                  <a:lnTo>
                    <a:pt x="924" y="990"/>
                  </a:lnTo>
                  <a:lnTo>
                    <a:pt x="934" y="979"/>
                  </a:lnTo>
                  <a:lnTo>
                    <a:pt x="952" y="962"/>
                  </a:lnTo>
                  <a:lnTo>
                    <a:pt x="975" y="945"/>
                  </a:lnTo>
                  <a:lnTo>
                    <a:pt x="999" y="934"/>
                  </a:lnTo>
                  <a:lnTo>
                    <a:pt x="1025" y="925"/>
                  </a:lnTo>
                  <a:lnTo>
                    <a:pt x="1051" y="919"/>
                  </a:lnTo>
                  <a:lnTo>
                    <a:pt x="1076" y="916"/>
                  </a:lnTo>
                  <a:lnTo>
                    <a:pt x="1102" y="916"/>
                  </a:lnTo>
                  <a:lnTo>
                    <a:pt x="1127" y="919"/>
                  </a:lnTo>
                  <a:lnTo>
                    <a:pt x="1152" y="923"/>
                  </a:lnTo>
                  <a:lnTo>
                    <a:pt x="1175" y="932"/>
                  </a:lnTo>
                  <a:lnTo>
                    <a:pt x="1193" y="942"/>
                  </a:lnTo>
                  <a:lnTo>
                    <a:pt x="1210" y="953"/>
                  </a:lnTo>
                  <a:lnTo>
                    <a:pt x="1219" y="962"/>
                  </a:lnTo>
                  <a:lnTo>
                    <a:pt x="1231" y="969"/>
                  </a:lnTo>
                  <a:lnTo>
                    <a:pt x="1244" y="977"/>
                  </a:lnTo>
                  <a:lnTo>
                    <a:pt x="1256" y="981"/>
                  </a:lnTo>
                  <a:lnTo>
                    <a:pt x="1272" y="987"/>
                  </a:lnTo>
                  <a:lnTo>
                    <a:pt x="1287" y="990"/>
                  </a:lnTo>
                  <a:lnTo>
                    <a:pt x="1303" y="992"/>
                  </a:lnTo>
                  <a:lnTo>
                    <a:pt x="1320" y="993"/>
                  </a:lnTo>
                  <a:lnTo>
                    <a:pt x="1336" y="993"/>
                  </a:lnTo>
                  <a:lnTo>
                    <a:pt x="1352" y="992"/>
                  </a:lnTo>
                  <a:lnTo>
                    <a:pt x="1368" y="987"/>
                  </a:lnTo>
                  <a:lnTo>
                    <a:pt x="1386" y="983"/>
                  </a:lnTo>
                  <a:lnTo>
                    <a:pt x="1401" y="979"/>
                  </a:lnTo>
                  <a:lnTo>
                    <a:pt x="1418" y="971"/>
                  </a:lnTo>
                  <a:lnTo>
                    <a:pt x="1432" y="964"/>
                  </a:lnTo>
                  <a:lnTo>
                    <a:pt x="1449" y="953"/>
                  </a:lnTo>
                  <a:lnTo>
                    <a:pt x="1452" y="947"/>
                  </a:lnTo>
                  <a:lnTo>
                    <a:pt x="1460" y="942"/>
                  </a:lnTo>
                  <a:lnTo>
                    <a:pt x="1465" y="934"/>
                  </a:lnTo>
                  <a:lnTo>
                    <a:pt x="1467" y="923"/>
                  </a:lnTo>
                  <a:lnTo>
                    <a:pt x="1474" y="903"/>
                  </a:lnTo>
                  <a:lnTo>
                    <a:pt x="1477" y="880"/>
                  </a:lnTo>
                  <a:lnTo>
                    <a:pt x="1477" y="852"/>
                  </a:lnTo>
                  <a:lnTo>
                    <a:pt x="1477" y="824"/>
                  </a:lnTo>
                  <a:lnTo>
                    <a:pt x="1472" y="794"/>
                  </a:lnTo>
                  <a:lnTo>
                    <a:pt x="1467" y="765"/>
                  </a:lnTo>
                  <a:lnTo>
                    <a:pt x="1452" y="700"/>
                  </a:lnTo>
                  <a:lnTo>
                    <a:pt x="1437" y="643"/>
                  </a:lnTo>
                  <a:lnTo>
                    <a:pt x="1418" y="592"/>
                  </a:lnTo>
                  <a:lnTo>
                    <a:pt x="1401" y="551"/>
                  </a:lnTo>
                  <a:lnTo>
                    <a:pt x="1364" y="557"/>
                  </a:lnTo>
                  <a:lnTo>
                    <a:pt x="1325" y="562"/>
                  </a:lnTo>
                  <a:lnTo>
                    <a:pt x="1284" y="565"/>
                  </a:lnTo>
                  <a:lnTo>
                    <a:pt x="1242" y="565"/>
                  </a:lnTo>
                  <a:lnTo>
                    <a:pt x="1203" y="565"/>
                  </a:lnTo>
                  <a:lnTo>
                    <a:pt x="1162" y="563"/>
                  </a:lnTo>
                  <a:lnTo>
                    <a:pt x="1122" y="562"/>
                  </a:lnTo>
                  <a:lnTo>
                    <a:pt x="1088" y="557"/>
                  </a:lnTo>
                  <a:lnTo>
                    <a:pt x="1020" y="549"/>
                  </a:lnTo>
                  <a:lnTo>
                    <a:pt x="967" y="542"/>
                  </a:lnTo>
                  <a:lnTo>
                    <a:pt x="931" y="535"/>
                  </a:lnTo>
                  <a:lnTo>
                    <a:pt x="919" y="533"/>
                  </a:lnTo>
                  <a:lnTo>
                    <a:pt x="889" y="521"/>
                  </a:lnTo>
                  <a:lnTo>
                    <a:pt x="863" y="507"/>
                  </a:lnTo>
                  <a:lnTo>
                    <a:pt x="840" y="494"/>
                  </a:lnTo>
                  <a:lnTo>
                    <a:pt x="824" y="477"/>
                  </a:lnTo>
                  <a:lnTo>
                    <a:pt x="810" y="460"/>
                  </a:lnTo>
                  <a:lnTo>
                    <a:pt x="800" y="442"/>
                  </a:lnTo>
                  <a:lnTo>
                    <a:pt x="794" y="423"/>
                  </a:lnTo>
                  <a:lnTo>
                    <a:pt x="789" y="406"/>
                  </a:lnTo>
                  <a:lnTo>
                    <a:pt x="789" y="386"/>
                  </a:lnTo>
                  <a:lnTo>
                    <a:pt x="791" y="368"/>
                  </a:lnTo>
                  <a:lnTo>
                    <a:pt x="796" y="350"/>
                  </a:lnTo>
                  <a:lnTo>
                    <a:pt x="802" y="334"/>
                  </a:lnTo>
                  <a:lnTo>
                    <a:pt x="810" y="319"/>
                  </a:lnTo>
                  <a:lnTo>
                    <a:pt x="822" y="304"/>
                  </a:lnTo>
                  <a:lnTo>
                    <a:pt x="835" y="291"/>
                  </a:lnTo>
                  <a:lnTo>
                    <a:pt x="850" y="280"/>
                  </a:lnTo>
                  <a:lnTo>
                    <a:pt x="863" y="269"/>
                  </a:lnTo>
                  <a:lnTo>
                    <a:pt x="875" y="252"/>
                  </a:lnTo>
                  <a:lnTo>
                    <a:pt x="886" y="235"/>
                  </a:lnTo>
                  <a:lnTo>
                    <a:pt x="896" y="213"/>
                  </a:lnTo>
                  <a:lnTo>
                    <a:pt x="903" y="191"/>
                  </a:lnTo>
                  <a:lnTo>
                    <a:pt x="906" y="167"/>
                  </a:lnTo>
                  <a:lnTo>
                    <a:pt x="908" y="144"/>
                  </a:lnTo>
                  <a:lnTo>
                    <a:pt x="903" y="120"/>
                  </a:lnTo>
                  <a:lnTo>
                    <a:pt x="896" y="96"/>
                  </a:lnTo>
                  <a:lnTo>
                    <a:pt x="886" y="73"/>
                  </a:lnTo>
                  <a:lnTo>
                    <a:pt x="880" y="64"/>
                  </a:lnTo>
                  <a:lnTo>
                    <a:pt x="870" y="53"/>
                  </a:lnTo>
                  <a:lnTo>
                    <a:pt x="861" y="44"/>
                  </a:lnTo>
                  <a:lnTo>
                    <a:pt x="850" y="36"/>
                  </a:lnTo>
                  <a:lnTo>
                    <a:pt x="837" y="27"/>
                  </a:lnTo>
                  <a:lnTo>
                    <a:pt x="824" y="20"/>
                  </a:lnTo>
                  <a:lnTo>
                    <a:pt x="807" y="14"/>
                  </a:lnTo>
                  <a:lnTo>
                    <a:pt x="791" y="10"/>
                  </a:lnTo>
                  <a:lnTo>
                    <a:pt x="772" y="4"/>
                  </a:lnTo>
                  <a:lnTo>
                    <a:pt x="753" y="1"/>
                  </a:lnTo>
                  <a:lnTo>
                    <a:pt x="733" y="0"/>
                  </a:lnTo>
                  <a:lnTo>
                    <a:pt x="708" y="0"/>
                  </a:lnTo>
                  <a:lnTo>
                    <a:pt x="687" y="0"/>
                  </a:lnTo>
                  <a:lnTo>
                    <a:pt x="667" y="1"/>
                  </a:lnTo>
                  <a:lnTo>
                    <a:pt x="649" y="4"/>
                  </a:lnTo>
                  <a:lnTo>
                    <a:pt x="632" y="8"/>
                  </a:lnTo>
                  <a:lnTo>
                    <a:pt x="616" y="12"/>
                  </a:lnTo>
                  <a:lnTo>
                    <a:pt x="599" y="16"/>
                  </a:lnTo>
                  <a:lnTo>
                    <a:pt x="585" y="22"/>
                  </a:lnTo>
                  <a:lnTo>
                    <a:pt x="571" y="30"/>
                  </a:lnTo>
                  <a:lnTo>
                    <a:pt x="560" y="36"/>
                  </a:lnTo>
                  <a:lnTo>
                    <a:pt x="547" y="44"/>
                  </a:lnTo>
                  <a:lnTo>
                    <a:pt x="538" y="51"/>
                  </a:lnTo>
                  <a:lnTo>
                    <a:pt x="529" y="61"/>
                  </a:lnTo>
                  <a:lnTo>
                    <a:pt x="515" y="79"/>
                  </a:lnTo>
                  <a:lnTo>
                    <a:pt x="502" y="101"/>
                  </a:lnTo>
                  <a:lnTo>
                    <a:pt x="496" y="122"/>
                  </a:lnTo>
                  <a:lnTo>
                    <a:pt x="494" y="146"/>
                  </a:lnTo>
                  <a:lnTo>
                    <a:pt x="494" y="167"/>
                  </a:lnTo>
                  <a:lnTo>
                    <a:pt x="496" y="189"/>
                  </a:lnTo>
                  <a:lnTo>
                    <a:pt x="502" y="211"/>
                  </a:lnTo>
                  <a:lnTo>
                    <a:pt x="515" y="231"/>
                  </a:lnTo>
                  <a:lnTo>
                    <a:pt x="529" y="248"/>
                  </a:lnTo>
                  <a:lnTo>
                    <a:pt x="545" y="267"/>
                  </a:lnTo>
                  <a:lnTo>
                    <a:pt x="561" y="282"/>
                  </a:lnTo>
                  <a:lnTo>
                    <a:pt x="576" y="300"/>
                  </a:lnTo>
                  <a:lnTo>
                    <a:pt x="588" y="319"/>
                  </a:lnTo>
                  <a:lnTo>
                    <a:pt x="594" y="336"/>
                  </a:lnTo>
                  <a:lnTo>
                    <a:pt x="599" y="356"/>
                  </a:lnTo>
                  <a:lnTo>
                    <a:pt x="599" y="376"/>
                  </a:lnTo>
                  <a:lnTo>
                    <a:pt x="596" y="395"/>
                  </a:lnTo>
                  <a:lnTo>
                    <a:pt x="590" y="414"/>
                  </a:lnTo>
                  <a:lnTo>
                    <a:pt x="581" y="434"/>
                  </a:lnTo>
                  <a:lnTo>
                    <a:pt x="566" y="452"/>
                  </a:lnTo>
                  <a:lnTo>
                    <a:pt x="550" y="468"/>
                  </a:lnTo>
                  <a:lnTo>
                    <a:pt x="529" y="486"/>
                  </a:lnTo>
                  <a:lnTo>
                    <a:pt x="505" y="499"/>
                  </a:lnTo>
                  <a:lnTo>
                    <a:pt x="477" y="512"/>
                  </a:lnTo>
                  <a:lnTo>
                    <a:pt x="444" y="523"/>
                  </a:lnTo>
                  <a:lnTo>
                    <a:pt x="410" y="533"/>
                  </a:lnTo>
                  <a:lnTo>
                    <a:pt x="382" y="533"/>
                  </a:lnTo>
                  <a:lnTo>
                    <a:pt x="344" y="533"/>
                  </a:lnTo>
                  <a:lnTo>
                    <a:pt x="304" y="533"/>
                  </a:lnTo>
                  <a:lnTo>
                    <a:pt x="258" y="533"/>
                  </a:lnTo>
                  <a:lnTo>
                    <a:pt x="208" y="533"/>
                  </a:lnTo>
                  <a:lnTo>
                    <a:pt x="154" y="533"/>
                  </a:lnTo>
                  <a:lnTo>
                    <a:pt x="98" y="533"/>
                  </a:lnTo>
                  <a:lnTo>
                    <a:pt x="40" y="533"/>
                  </a:lnTo>
                  <a:lnTo>
                    <a:pt x="32" y="567"/>
                  </a:lnTo>
                  <a:lnTo>
                    <a:pt x="24" y="615"/>
                  </a:lnTo>
                  <a:lnTo>
                    <a:pt x="17" y="667"/>
                  </a:lnTo>
                  <a:lnTo>
                    <a:pt x="9" y="722"/>
                  </a:lnTo>
                  <a:lnTo>
                    <a:pt x="2" y="776"/>
                  </a:lnTo>
                  <a:lnTo>
                    <a:pt x="0" y="826"/>
                  </a:lnTo>
                  <a:lnTo>
                    <a:pt x="0" y="864"/>
                  </a:lnTo>
                  <a:lnTo>
                    <a:pt x="0" y="890"/>
                  </a:lnTo>
                  <a:lnTo>
                    <a:pt x="7" y="903"/>
                  </a:lnTo>
                  <a:lnTo>
                    <a:pt x="14" y="917"/>
                  </a:lnTo>
                  <a:lnTo>
                    <a:pt x="26" y="927"/>
                  </a:lnTo>
                  <a:lnTo>
                    <a:pt x="40" y="938"/>
                  </a:lnTo>
                  <a:lnTo>
                    <a:pt x="57" y="947"/>
                  </a:lnTo>
                  <a:lnTo>
                    <a:pt x="75" y="953"/>
                  </a:lnTo>
                  <a:lnTo>
                    <a:pt x="96" y="960"/>
                  </a:lnTo>
                  <a:lnTo>
                    <a:pt x="115" y="964"/>
                  </a:lnTo>
                  <a:lnTo>
                    <a:pt x="138" y="966"/>
                  </a:lnTo>
                  <a:lnTo>
                    <a:pt x="159" y="967"/>
                  </a:lnTo>
                  <a:lnTo>
                    <a:pt x="180" y="966"/>
                  </a:lnTo>
                  <a:lnTo>
                    <a:pt x="202" y="964"/>
                  </a:lnTo>
                  <a:lnTo>
                    <a:pt x="222" y="960"/>
                  </a:lnTo>
                  <a:lnTo>
                    <a:pt x="241" y="951"/>
                  </a:lnTo>
                  <a:lnTo>
                    <a:pt x="258" y="943"/>
                  </a:lnTo>
                  <a:lnTo>
                    <a:pt x="274" y="934"/>
                  </a:lnTo>
                  <a:lnTo>
                    <a:pt x="288" y="921"/>
                  </a:lnTo>
                  <a:lnTo>
                    <a:pt x="307" y="914"/>
                  </a:lnTo>
                  <a:lnTo>
                    <a:pt x="325" y="908"/>
                  </a:lnTo>
                  <a:lnTo>
                    <a:pt x="347" y="906"/>
                  </a:lnTo>
                  <a:lnTo>
                    <a:pt x="370" y="903"/>
                  </a:lnTo>
                  <a:lnTo>
                    <a:pt x="391" y="906"/>
                  </a:lnTo>
                  <a:lnTo>
                    <a:pt x="414" y="910"/>
                  </a:lnTo>
                  <a:lnTo>
                    <a:pt x="438" y="917"/>
                  </a:lnTo>
                  <a:lnTo>
                    <a:pt x="459" y="927"/>
                  </a:lnTo>
                  <a:lnTo>
                    <a:pt x="479" y="940"/>
                  </a:lnTo>
                  <a:lnTo>
                    <a:pt x="496" y="953"/>
                  </a:lnTo>
                  <a:lnTo>
                    <a:pt x="512" y="971"/>
                  </a:lnTo>
                  <a:lnTo>
                    <a:pt x="527" y="992"/>
                  </a:lnTo>
                  <a:lnTo>
                    <a:pt x="535" y="1013"/>
                  </a:lnTo>
                  <a:lnTo>
                    <a:pt x="543" y="1040"/>
                  </a:lnTo>
                  <a:lnTo>
                    <a:pt x="545" y="1065"/>
                  </a:lnTo>
                  <a:lnTo>
                    <a:pt x="543" y="1085"/>
                  </a:lnTo>
                  <a:lnTo>
                    <a:pt x="535" y="1103"/>
                  </a:lnTo>
                  <a:lnTo>
                    <a:pt x="527" y="1120"/>
                  </a:lnTo>
                  <a:lnTo>
                    <a:pt x="512" y="1135"/>
                  </a:lnTo>
                  <a:lnTo>
                    <a:pt x="496" y="1148"/>
                  </a:lnTo>
                  <a:lnTo>
                    <a:pt x="479" y="1161"/>
                  </a:lnTo>
                  <a:lnTo>
                    <a:pt x="459" y="1170"/>
                  </a:lnTo>
                  <a:lnTo>
                    <a:pt x="438" y="1178"/>
                  </a:lnTo>
                  <a:lnTo>
                    <a:pt x="414" y="1185"/>
                  </a:lnTo>
                  <a:lnTo>
                    <a:pt x="391" y="1189"/>
                  </a:lnTo>
                  <a:lnTo>
                    <a:pt x="370" y="1189"/>
                  </a:lnTo>
                  <a:lnTo>
                    <a:pt x="347" y="1187"/>
                  </a:lnTo>
                  <a:lnTo>
                    <a:pt x="325" y="1182"/>
                  </a:lnTo>
                  <a:lnTo>
                    <a:pt x="307" y="1174"/>
                  </a:lnTo>
                  <a:lnTo>
                    <a:pt x="288" y="1165"/>
                  </a:lnTo>
                  <a:lnTo>
                    <a:pt x="274" y="1150"/>
                  </a:lnTo>
                  <a:lnTo>
                    <a:pt x="260" y="1137"/>
                  </a:lnTo>
                  <a:lnTo>
                    <a:pt x="243" y="1127"/>
                  </a:lnTo>
                  <a:lnTo>
                    <a:pt x="227" y="1118"/>
                  </a:lnTo>
                  <a:lnTo>
                    <a:pt x="210" y="1113"/>
                  </a:lnTo>
                  <a:lnTo>
                    <a:pt x="192" y="1111"/>
                  </a:lnTo>
                  <a:lnTo>
                    <a:pt x="174" y="1111"/>
                  </a:lnTo>
                  <a:lnTo>
                    <a:pt x="154" y="1113"/>
                  </a:lnTo>
                  <a:lnTo>
                    <a:pt x="136" y="1116"/>
                  </a:lnTo>
                  <a:lnTo>
                    <a:pt x="117" y="1125"/>
                  </a:lnTo>
                  <a:lnTo>
                    <a:pt x="98" y="1133"/>
                  </a:lnTo>
                  <a:lnTo>
                    <a:pt x="82" y="1142"/>
                  </a:lnTo>
                  <a:lnTo>
                    <a:pt x="65" y="1155"/>
                  </a:lnTo>
                  <a:lnTo>
                    <a:pt x="52" y="1166"/>
                  </a:lnTo>
                  <a:lnTo>
                    <a:pt x="37" y="1180"/>
                  </a:lnTo>
                  <a:lnTo>
                    <a:pt x="26" y="1196"/>
                  </a:lnTo>
                  <a:lnTo>
                    <a:pt x="19" y="1215"/>
                  </a:lnTo>
                  <a:lnTo>
                    <a:pt x="12" y="1232"/>
                  </a:lnTo>
                  <a:lnTo>
                    <a:pt x="9" y="1254"/>
                  </a:lnTo>
                  <a:lnTo>
                    <a:pt x="12" y="1280"/>
                  </a:lnTo>
                  <a:lnTo>
                    <a:pt x="14" y="1306"/>
                  </a:lnTo>
                  <a:lnTo>
                    <a:pt x="26" y="1367"/>
                  </a:lnTo>
                  <a:lnTo>
                    <a:pt x="40" y="1431"/>
                  </a:lnTo>
                  <a:lnTo>
                    <a:pt x="47" y="1463"/>
                  </a:lnTo>
                  <a:lnTo>
                    <a:pt x="54" y="1497"/>
                  </a:lnTo>
                  <a:lnTo>
                    <a:pt x="58" y="1529"/>
                  </a:lnTo>
                  <a:lnTo>
                    <a:pt x="61" y="1561"/>
                  </a:lnTo>
                  <a:lnTo>
                    <a:pt x="61" y="1588"/>
                  </a:lnTo>
                  <a:lnTo>
                    <a:pt x="58" y="1616"/>
                  </a:lnTo>
                  <a:lnTo>
                    <a:pt x="57" y="1630"/>
                  </a:lnTo>
                  <a:lnTo>
                    <a:pt x="52" y="1642"/>
                  </a:lnTo>
                  <a:lnTo>
                    <a:pt x="47" y="1654"/>
                  </a:lnTo>
                  <a:lnTo>
                    <a:pt x="40" y="1663"/>
                  </a:lnTo>
                  <a:lnTo>
                    <a:pt x="93" y="1656"/>
                  </a:lnTo>
                  <a:lnTo>
                    <a:pt x="149" y="1646"/>
                  </a:lnTo>
                  <a:lnTo>
                    <a:pt x="205" y="1640"/>
                  </a:lnTo>
                  <a:lnTo>
                    <a:pt x="260" y="1635"/>
                  </a:lnTo>
                  <a:lnTo>
                    <a:pt x="311" y="1632"/>
                  </a:lnTo>
                  <a:lnTo>
                    <a:pt x="360" y="1632"/>
                  </a:lnTo>
                  <a:lnTo>
                    <a:pt x="383" y="1635"/>
                  </a:lnTo>
                  <a:lnTo>
                    <a:pt x="407" y="1638"/>
                  </a:lnTo>
                  <a:lnTo>
                    <a:pt x="426" y="1642"/>
                  </a:lnTo>
                  <a:lnTo>
                    <a:pt x="447" y="1648"/>
                  </a:lnTo>
                  <a:close/>
                </a:path>
              </a:pathLst>
            </a:custGeom>
            <a:solidFill>
              <a:srgbClr val="FFBE7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82" name="path"/>
            <p:cNvSpPr/>
            <p:nvPr/>
          </p:nvSpPr>
          <p:spPr>
            <a:xfrm>
              <a:off x="0" y="0"/>
              <a:ext cx="966977" cy="1115314"/>
            </a:xfrm>
            <a:custGeom>
              <a:avLst/>
              <a:gdLst/>
              <a:ahLst/>
              <a:cxnLst/>
              <a:rect l="0" t="0" r="0" b="0"/>
              <a:pathLst>
                <a:path w="1522" h="1756">
                  <a:moveTo>
                    <a:pt x="469" y="1671"/>
                  </a:moveTo>
                  <a:lnTo>
                    <a:pt x="502" y="1681"/>
                  </a:lnTo>
                  <a:lnTo>
                    <a:pt x="530" y="1686"/>
                  </a:lnTo>
                  <a:lnTo>
                    <a:pt x="558" y="1689"/>
                  </a:lnTo>
                  <a:lnTo>
                    <a:pt x="580" y="1689"/>
                  </a:lnTo>
                  <a:lnTo>
                    <a:pt x="601" y="1684"/>
                  </a:lnTo>
                  <a:lnTo>
                    <a:pt x="619" y="1679"/>
                  </a:lnTo>
                  <a:lnTo>
                    <a:pt x="634" y="1671"/>
                  </a:lnTo>
                  <a:lnTo>
                    <a:pt x="642" y="1661"/>
                  </a:lnTo>
                  <a:lnTo>
                    <a:pt x="652" y="1649"/>
                  </a:lnTo>
                  <a:lnTo>
                    <a:pt x="657" y="1637"/>
                  </a:lnTo>
                  <a:lnTo>
                    <a:pt x="659" y="1623"/>
                  </a:lnTo>
                  <a:lnTo>
                    <a:pt x="659" y="1608"/>
                  </a:lnTo>
                  <a:lnTo>
                    <a:pt x="654" y="1593"/>
                  </a:lnTo>
                  <a:lnTo>
                    <a:pt x="647" y="1580"/>
                  </a:lnTo>
                  <a:lnTo>
                    <a:pt x="638" y="1565"/>
                  </a:lnTo>
                  <a:lnTo>
                    <a:pt x="626" y="1552"/>
                  </a:lnTo>
                  <a:lnTo>
                    <a:pt x="608" y="1534"/>
                  </a:lnTo>
                  <a:lnTo>
                    <a:pt x="593" y="1513"/>
                  </a:lnTo>
                  <a:lnTo>
                    <a:pt x="582" y="1492"/>
                  </a:lnTo>
                  <a:lnTo>
                    <a:pt x="573" y="1470"/>
                  </a:lnTo>
                  <a:lnTo>
                    <a:pt x="565" y="1446"/>
                  </a:lnTo>
                  <a:lnTo>
                    <a:pt x="563" y="1422"/>
                  </a:lnTo>
                  <a:lnTo>
                    <a:pt x="563" y="1400"/>
                  </a:lnTo>
                  <a:lnTo>
                    <a:pt x="565" y="1376"/>
                  </a:lnTo>
                  <a:lnTo>
                    <a:pt x="573" y="1357"/>
                  </a:lnTo>
                  <a:lnTo>
                    <a:pt x="582" y="1337"/>
                  </a:lnTo>
                  <a:lnTo>
                    <a:pt x="589" y="1327"/>
                  </a:lnTo>
                  <a:lnTo>
                    <a:pt x="596" y="1316"/>
                  </a:lnTo>
                  <a:lnTo>
                    <a:pt x="606" y="1309"/>
                  </a:lnTo>
                  <a:lnTo>
                    <a:pt x="614" y="1301"/>
                  </a:lnTo>
                  <a:lnTo>
                    <a:pt x="624" y="1295"/>
                  </a:lnTo>
                  <a:lnTo>
                    <a:pt x="636" y="1288"/>
                  </a:lnTo>
                  <a:lnTo>
                    <a:pt x="650" y="1283"/>
                  </a:lnTo>
                  <a:lnTo>
                    <a:pt x="662" y="1277"/>
                  </a:lnTo>
                  <a:lnTo>
                    <a:pt x="677" y="1275"/>
                  </a:lnTo>
                  <a:lnTo>
                    <a:pt x="692" y="1271"/>
                  </a:lnTo>
                  <a:lnTo>
                    <a:pt x="710" y="1269"/>
                  </a:lnTo>
                  <a:lnTo>
                    <a:pt x="727" y="1269"/>
                  </a:lnTo>
                  <a:lnTo>
                    <a:pt x="750" y="1269"/>
                  </a:lnTo>
                  <a:lnTo>
                    <a:pt x="769" y="1269"/>
                  </a:lnTo>
                  <a:lnTo>
                    <a:pt x="788" y="1271"/>
                  </a:lnTo>
                  <a:lnTo>
                    <a:pt x="807" y="1275"/>
                  </a:lnTo>
                  <a:lnTo>
                    <a:pt x="822" y="1279"/>
                  </a:lnTo>
                  <a:lnTo>
                    <a:pt x="840" y="1283"/>
                  </a:lnTo>
                  <a:lnTo>
                    <a:pt x="853" y="1288"/>
                  </a:lnTo>
                  <a:lnTo>
                    <a:pt x="867" y="1295"/>
                  </a:lnTo>
                  <a:lnTo>
                    <a:pt x="880" y="1301"/>
                  </a:lnTo>
                  <a:lnTo>
                    <a:pt x="891" y="1309"/>
                  </a:lnTo>
                  <a:lnTo>
                    <a:pt x="900" y="1316"/>
                  </a:lnTo>
                  <a:lnTo>
                    <a:pt x="909" y="1325"/>
                  </a:lnTo>
                  <a:lnTo>
                    <a:pt x="923" y="1342"/>
                  </a:lnTo>
                  <a:lnTo>
                    <a:pt x="936" y="1362"/>
                  </a:lnTo>
                  <a:lnTo>
                    <a:pt x="942" y="1383"/>
                  </a:lnTo>
                  <a:lnTo>
                    <a:pt x="947" y="1404"/>
                  </a:lnTo>
                  <a:lnTo>
                    <a:pt x="947" y="1426"/>
                  </a:lnTo>
                  <a:lnTo>
                    <a:pt x="942" y="1448"/>
                  </a:lnTo>
                  <a:lnTo>
                    <a:pt x="936" y="1468"/>
                  </a:lnTo>
                  <a:lnTo>
                    <a:pt x="926" y="1487"/>
                  </a:lnTo>
                  <a:lnTo>
                    <a:pt x="914" y="1506"/>
                  </a:lnTo>
                  <a:lnTo>
                    <a:pt x="898" y="1524"/>
                  </a:lnTo>
                  <a:lnTo>
                    <a:pt x="867" y="1554"/>
                  </a:lnTo>
                  <a:lnTo>
                    <a:pt x="847" y="1580"/>
                  </a:lnTo>
                  <a:lnTo>
                    <a:pt x="840" y="1589"/>
                  </a:lnTo>
                  <a:lnTo>
                    <a:pt x="832" y="1602"/>
                  </a:lnTo>
                  <a:lnTo>
                    <a:pt x="830" y="1611"/>
                  </a:lnTo>
                  <a:lnTo>
                    <a:pt x="830" y="1621"/>
                  </a:lnTo>
                  <a:lnTo>
                    <a:pt x="830" y="1632"/>
                  </a:lnTo>
                  <a:lnTo>
                    <a:pt x="835" y="1639"/>
                  </a:lnTo>
                  <a:lnTo>
                    <a:pt x="842" y="1647"/>
                  </a:lnTo>
                  <a:lnTo>
                    <a:pt x="850" y="1655"/>
                  </a:lnTo>
                  <a:lnTo>
                    <a:pt x="860" y="1662"/>
                  </a:lnTo>
                  <a:lnTo>
                    <a:pt x="875" y="1671"/>
                  </a:lnTo>
                  <a:lnTo>
                    <a:pt x="891" y="1679"/>
                  </a:lnTo>
                  <a:lnTo>
                    <a:pt x="911" y="1686"/>
                  </a:lnTo>
                  <a:lnTo>
                    <a:pt x="936" y="1695"/>
                  </a:lnTo>
                  <a:lnTo>
                    <a:pt x="966" y="1703"/>
                  </a:lnTo>
                  <a:lnTo>
                    <a:pt x="997" y="1710"/>
                  </a:lnTo>
                  <a:lnTo>
                    <a:pt x="1028" y="1717"/>
                  </a:lnTo>
                  <a:lnTo>
                    <a:pt x="1063" y="1723"/>
                  </a:lnTo>
                  <a:lnTo>
                    <a:pt x="1099" y="1727"/>
                  </a:lnTo>
                  <a:lnTo>
                    <a:pt x="1136" y="1731"/>
                  </a:lnTo>
                  <a:lnTo>
                    <a:pt x="1172" y="1733"/>
                  </a:lnTo>
                  <a:lnTo>
                    <a:pt x="1208" y="1733"/>
                  </a:lnTo>
                  <a:lnTo>
                    <a:pt x="1246" y="1733"/>
                  </a:lnTo>
                  <a:lnTo>
                    <a:pt x="1281" y="1731"/>
                  </a:lnTo>
                  <a:lnTo>
                    <a:pt x="1315" y="1725"/>
                  </a:lnTo>
                  <a:lnTo>
                    <a:pt x="1345" y="1719"/>
                  </a:lnTo>
                  <a:lnTo>
                    <a:pt x="1375" y="1710"/>
                  </a:lnTo>
                  <a:lnTo>
                    <a:pt x="1401" y="1701"/>
                  </a:lnTo>
                  <a:lnTo>
                    <a:pt x="1424" y="1686"/>
                  </a:lnTo>
                  <a:lnTo>
                    <a:pt x="1419" y="1662"/>
                  </a:lnTo>
                  <a:lnTo>
                    <a:pt x="1414" y="1639"/>
                  </a:lnTo>
                  <a:lnTo>
                    <a:pt x="1411" y="1613"/>
                  </a:lnTo>
                  <a:lnTo>
                    <a:pt x="1411" y="1585"/>
                  </a:lnTo>
                  <a:lnTo>
                    <a:pt x="1408" y="1528"/>
                  </a:lnTo>
                  <a:lnTo>
                    <a:pt x="1411" y="1470"/>
                  </a:lnTo>
                  <a:lnTo>
                    <a:pt x="1414" y="1414"/>
                  </a:lnTo>
                  <a:lnTo>
                    <a:pt x="1419" y="1364"/>
                  </a:lnTo>
                  <a:lnTo>
                    <a:pt x="1424" y="1322"/>
                  </a:lnTo>
                  <a:lnTo>
                    <a:pt x="1424" y="1288"/>
                  </a:lnTo>
                  <a:lnTo>
                    <a:pt x="1424" y="1277"/>
                  </a:lnTo>
                  <a:lnTo>
                    <a:pt x="1417" y="1265"/>
                  </a:lnTo>
                  <a:lnTo>
                    <a:pt x="1411" y="1253"/>
                  </a:lnTo>
                  <a:lnTo>
                    <a:pt x="1398" y="1241"/>
                  </a:lnTo>
                  <a:lnTo>
                    <a:pt x="1386" y="1231"/>
                  </a:lnTo>
                  <a:lnTo>
                    <a:pt x="1370" y="1223"/>
                  </a:lnTo>
                  <a:lnTo>
                    <a:pt x="1353" y="1215"/>
                  </a:lnTo>
                  <a:lnTo>
                    <a:pt x="1337" y="1210"/>
                  </a:lnTo>
                  <a:lnTo>
                    <a:pt x="1319" y="1205"/>
                  </a:lnTo>
                  <a:lnTo>
                    <a:pt x="1300" y="1201"/>
                  </a:lnTo>
                  <a:lnTo>
                    <a:pt x="1284" y="1201"/>
                  </a:lnTo>
                  <a:lnTo>
                    <a:pt x="1265" y="1201"/>
                  </a:lnTo>
                  <a:lnTo>
                    <a:pt x="1249" y="1205"/>
                  </a:lnTo>
                  <a:lnTo>
                    <a:pt x="1233" y="1212"/>
                  </a:lnTo>
                  <a:lnTo>
                    <a:pt x="1218" y="1219"/>
                  </a:lnTo>
                  <a:lnTo>
                    <a:pt x="1206" y="1229"/>
                  </a:lnTo>
                  <a:lnTo>
                    <a:pt x="1193" y="1239"/>
                  </a:lnTo>
                  <a:lnTo>
                    <a:pt x="1176" y="1249"/>
                  </a:lnTo>
                  <a:lnTo>
                    <a:pt x="1157" y="1255"/>
                  </a:lnTo>
                  <a:lnTo>
                    <a:pt x="1136" y="1259"/>
                  </a:lnTo>
                  <a:lnTo>
                    <a:pt x="1113" y="1261"/>
                  </a:lnTo>
                  <a:lnTo>
                    <a:pt x="1089" y="1259"/>
                  </a:lnTo>
                  <a:lnTo>
                    <a:pt x="1063" y="1257"/>
                  </a:lnTo>
                  <a:lnTo>
                    <a:pt x="1040" y="1251"/>
                  </a:lnTo>
                  <a:lnTo>
                    <a:pt x="1017" y="1243"/>
                  </a:lnTo>
                  <a:lnTo>
                    <a:pt x="994" y="1231"/>
                  </a:lnTo>
                  <a:lnTo>
                    <a:pt x="972" y="1219"/>
                  </a:lnTo>
                  <a:lnTo>
                    <a:pt x="954" y="1203"/>
                  </a:lnTo>
                  <a:lnTo>
                    <a:pt x="947" y="1193"/>
                  </a:lnTo>
                  <a:lnTo>
                    <a:pt x="939" y="1184"/>
                  </a:lnTo>
                  <a:lnTo>
                    <a:pt x="933" y="1173"/>
                  </a:lnTo>
                  <a:lnTo>
                    <a:pt x="928" y="1162"/>
                  </a:lnTo>
                  <a:lnTo>
                    <a:pt x="923" y="1149"/>
                  </a:lnTo>
                  <a:lnTo>
                    <a:pt x="921" y="1138"/>
                  </a:lnTo>
                  <a:lnTo>
                    <a:pt x="919" y="1123"/>
                  </a:lnTo>
                  <a:lnTo>
                    <a:pt x="919" y="1110"/>
                  </a:lnTo>
                  <a:lnTo>
                    <a:pt x="919" y="1093"/>
                  </a:lnTo>
                  <a:lnTo>
                    <a:pt x="921" y="1078"/>
                  </a:lnTo>
                  <a:lnTo>
                    <a:pt x="923" y="1062"/>
                  </a:lnTo>
                  <a:lnTo>
                    <a:pt x="928" y="1048"/>
                  </a:lnTo>
                  <a:lnTo>
                    <a:pt x="933" y="1036"/>
                  </a:lnTo>
                  <a:lnTo>
                    <a:pt x="939" y="1024"/>
                  </a:lnTo>
                  <a:lnTo>
                    <a:pt x="947" y="1012"/>
                  </a:lnTo>
                  <a:lnTo>
                    <a:pt x="956" y="1002"/>
                  </a:lnTo>
                  <a:lnTo>
                    <a:pt x="975" y="985"/>
                  </a:lnTo>
                  <a:lnTo>
                    <a:pt x="998" y="968"/>
                  </a:lnTo>
                  <a:lnTo>
                    <a:pt x="1022" y="957"/>
                  </a:lnTo>
                  <a:lnTo>
                    <a:pt x="1048" y="948"/>
                  </a:lnTo>
                  <a:lnTo>
                    <a:pt x="1073" y="942"/>
                  </a:lnTo>
                  <a:lnTo>
                    <a:pt x="1099" y="939"/>
                  </a:lnTo>
                  <a:lnTo>
                    <a:pt x="1125" y="939"/>
                  </a:lnTo>
                  <a:lnTo>
                    <a:pt x="1150" y="942"/>
                  </a:lnTo>
                  <a:lnTo>
                    <a:pt x="1174" y="946"/>
                  </a:lnTo>
                  <a:lnTo>
                    <a:pt x="1197" y="954"/>
                  </a:lnTo>
                  <a:lnTo>
                    <a:pt x="1216" y="965"/>
                  </a:lnTo>
                  <a:lnTo>
                    <a:pt x="1233" y="976"/>
                  </a:lnTo>
                  <a:lnTo>
                    <a:pt x="1241" y="985"/>
                  </a:lnTo>
                  <a:lnTo>
                    <a:pt x="1253" y="992"/>
                  </a:lnTo>
                  <a:lnTo>
                    <a:pt x="1267" y="1000"/>
                  </a:lnTo>
                  <a:lnTo>
                    <a:pt x="1279" y="1004"/>
                  </a:lnTo>
                  <a:lnTo>
                    <a:pt x="1295" y="1010"/>
                  </a:lnTo>
                  <a:lnTo>
                    <a:pt x="1310" y="1012"/>
                  </a:lnTo>
                  <a:lnTo>
                    <a:pt x="1325" y="1015"/>
                  </a:lnTo>
                  <a:lnTo>
                    <a:pt x="1342" y="1016"/>
                  </a:lnTo>
                  <a:lnTo>
                    <a:pt x="1358" y="1016"/>
                  </a:lnTo>
                  <a:lnTo>
                    <a:pt x="1375" y="1015"/>
                  </a:lnTo>
                  <a:lnTo>
                    <a:pt x="1391" y="1010"/>
                  </a:lnTo>
                  <a:lnTo>
                    <a:pt x="1408" y="1006"/>
                  </a:lnTo>
                  <a:lnTo>
                    <a:pt x="1424" y="1002"/>
                  </a:lnTo>
                  <a:lnTo>
                    <a:pt x="1441" y="994"/>
                  </a:lnTo>
                  <a:lnTo>
                    <a:pt x="1455" y="987"/>
                  </a:lnTo>
                  <a:lnTo>
                    <a:pt x="1471" y="976"/>
                  </a:lnTo>
                  <a:lnTo>
                    <a:pt x="1475" y="970"/>
                  </a:lnTo>
                  <a:lnTo>
                    <a:pt x="1482" y="965"/>
                  </a:lnTo>
                  <a:lnTo>
                    <a:pt x="1487" y="957"/>
                  </a:lnTo>
                  <a:lnTo>
                    <a:pt x="1490" y="946"/>
                  </a:lnTo>
                  <a:lnTo>
                    <a:pt x="1497" y="926"/>
                  </a:lnTo>
                  <a:lnTo>
                    <a:pt x="1500" y="902"/>
                  </a:lnTo>
                  <a:lnTo>
                    <a:pt x="1500" y="875"/>
                  </a:lnTo>
                  <a:lnTo>
                    <a:pt x="1500" y="847"/>
                  </a:lnTo>
                  <a:lnTo>
                    <a:pt x="1495" y="817"/>
                  </a:lnTo>
                  <a:lnTo>
                    <a:pt x="1490" y="788"/>
                  </a:lnTo>
                  <a:lnTo>
                    <a:pt x="1475" y="723"/>
                  </a:lnTo>
                  <a:lnTo>
                    <a:pt x="1459" y="666"/>
                  </a:lnTo>
                  <a:lnTo>
                    <a:pt x="1441" y="614"/>
                  </a:lnTo>
                  <a:lnTo>
                    <a:pt x="1424" y="574"/>
                  </a:lnTo>
                  <a:lnTo>
                    <a:pt x="1386" y="580"/>
                  </a:lnTo>
                  <a:lnTo>
                    <a:pt x="1347" y="584"/>
                  </a:lnTo>
                  <a:lnTo>
                    <a:pt x="1307" y="588"/>
                  </a:lnTo>
                  <a:lnTo>
                    <a:pt x="1265" y="588"/>
                  </a:lnTo>
                  <a:lnTo>
                    <a:pt x="1225" y="588"/>
                  </a:lnTo>
                  <a:lnTo>
                    <a:pt x="1185" y="586"/>
                  </a:lnTo>
                  <a:lnTo>
                    <a:pt x="1145" y="584"/>
                  </a:lnTo>
                  <a:lnTo>
                    <a:pt x="1111" y="580"/>
                  </a:lnTo>
                  <a:lnTo>
                    <a:pt x="1043" y="572"/>
                  </a:lnTo>
                  <a:lnTo>
                    <a:pt x="989" y="565"/>
                  </a:lnTo>
                  <a:lnTo>
                    <a:pt x="954" y="558"/>
                  </a:lnTo>
                  <a:lnTo>
                    <a:pt x="942" y="556"/>
                  </a:lnTo>
                  <a:lnTo>
                    <a:pt x="911" y="544"/>
                  </a:lnTo>
                  <a:lnTo>
                    <a:pt x="886" y="530"/>
                  </a:lnTo>
                  <a:lnTo>
                    <a:pt x="863" y="517"/>
                  </a:lnTo>
                  <a:lnTo>
                    <a:pt x="847" y="500"/>
                  </a:lnTo>
                  <a:lnTo>
                    <a:pt x="832" y="482"/>
                  </a:lnTo>
                  <a:lnTo>
                    <a:pt x="822" y="465"/>
                  </a:lnTo>
                  <a:lnTo>
                    <a:pt x="816" y="446"/>
                  </a:lnTo>
                  <a:lnTo>
                    <a:pt x="811" y="429"/>
                  </a:lnTo>
                  <a:lnTo>
                    <a:pt x="811" y="409"/>
                  </a:lnTo>
                  <a:lnTo>
                    <a:pt x="814" y="391"/>
                  </a:lnTo>
                  <a:lnTo>
                    <a:pt x="819" y="373"/>
                  </a:lnTo>
                  <a:lnTo>
                    <a:pt x="825" y="357"/>
                  </a:lnTo>
                  <a:lnTo>
                    <a:pt x="832" y="342"/>
                  </a:lnTo>
                  <a:lnTo>
                    <a:pt x="844" y="327"/>
                  </a:lnTo>
                  <a:lnTo>
                    <a:pt x="858" y="314"/>
                  </a:lnTo>
                  <a:lnTo>
                    <a:pt x="872" y="303"/>
                  </a:lnTo>
                  <a:lnTo>
                    <a:pt x="886" y="292"/>
                  </a:lnTo>
                  <a:lnTo>
                    <a:pt x="898" y="275"/>
                  </a:lnTo>
                  <a:lnTo>
                    <a:pt x="909" y="258"/>
                  </a:lnTo>
                  <a:lnTo>
                    <a:pt x="919" y="236"/>
                  </a:lnTo>
                  <a:lnTo>
                    <a:pt x="926" y="214"/>
                  </a:lnTo>
                  <a:lnTo>
                    <a:pt x="928" y="190"/>
                  </a:lnTo>
                  <a:lnTo>
                    <a:pt x="931" y="166"/>
                  </a:lnTo>
                  <a:lnTo>
                    <a:pt x="926" y="143"/>
                  </a:lnTo>
                  <a:lnTo>
                    <a:pt x="919" y="119"/>
                  </a:lnTo>
                  <a:lnTo>
                    <a:pt x="909" y="96"/>
                  </a:lnTo>
                  <a:lnTo>
                    <a:pt x="903" y="87"/>
                  </a:lnTo>
                  <a:lnTo>
                    <a:pt x="893" y="76"/>
                  </a:lnTo>
                  <a:lnTo>
                    <a:pt x="883" y="67"/>
                  </a:lnTo>
                  <a:lnTo>
                    <a:pt x="872" y="59"/>
                  </a:lnTo>
                  <a:lnTo>
                    <a:pt x="860" y="50"/>
                  </a:lnTo>
                  <a:lnTo>
                    <a:pt x="847" y="43"/>
                  </a:lnTo>
                  <a:lnTo>
                    <a:pt x="830" y="37"/>
                  </a:lnTo>
                  <a:lnTo>
                    <a:pt x="814" y="33"/>
                  </a:lnTo>
                  <a:lnTo>
                    <a:pt x="795" y="26"/>
                  </a:lnTo>
                  <a:lnTo>
                    <a:pt x="776" y="24"/>
                  </a:lnTo>
                  <a:lnTo>
                    <a:pt x="755" y="22"/>
                  </a:lnTo>
                  <a:lnTo>
                    <a:pt x="731" y="22"/>
                  </a:lnTo>
                  <a:lnTo>
                    <a:pt x="710" y="22"/>
                  </a:lnTo>
                  <a:lnTo>
                    <a:pt x="690" y="24"/>
                  </a:lnTo>
                  <a:lnTo>
                    <a:pt x="671" y="26"/>
                  </a:lnTo>
                  <a:lnTo>
                    <a:pt x="654" y="31"/>
                  </a:lnTo>
                  <a:lnTo>
                    <a:pt x="638" y="35"/>
                  </a:lnTo>
                  <a:lnTo>
                    <a:pt x="621" y="39"/>
                  </a:lnTo>
                  <a:lnTo>
                    <a:pt x="608" y="45"/>
                  </a:lnTo>
                  <a:lnTo>
                    <a:pt x="593" y="52"/>
                  </a:lnTo>
                  <a:lnTo>
                    <a:pt x="582" y="59"/>
                  </a:lnTo>
                  <a:lnTo>
                    <a:pt x="570" y="67"/>
                  </a:lnTo>
                  <a:lnTo>
                    <a:pt x="560" y="74"/>
                  </a:lnTo>
                  <a:lnTo>
                    <a:pt x="552" y="84"/>
                  </a:lnTo>
                  <a:lnTo>
                    <a:pt x="537" y="102"/>
                  </a:lnTo>
                  <a:lnTo>
                    <a:pt x="525" y="124"/>
                  </a:lnTo>
                  <a:lnTo>
                    <a:pt x="519" y="145"/>
                  </a:lnTo>
                  <a:lnTo>
                    <a:pt x="517" y="169"/>
                  </a:lnTo>
                  <a:lnTo>
                    <a:pt x="517" y="190"/>
                  </a:lnTo>
                  <a:lnTo>
                    <a:pt x="519" y="212"/>
                  </a:lnTo>
                  <a:lnTo>
                    <a:pt x="525" y="234"/>
                  </a:lnTo>
                  <a:lnTo>
                    <a:pt x="537" y="254"/>
                  </a:lnTo>
                  <a:lnTo>
                    <a:pt x="552" y="271"/>
                  </a:lnTo>
                  <a:lnTo>
                    <a:pt x="568" y="290"/>
                  </a:lnTo>
                  <a:lnTo>
                    <a:pt x="584" y="305"/>
                  </a:lnTo>
                  <a:lnTo>
                    <a:pt x="598" y="323"/>
                  </a:lnTo>
                  <a:lnTo>
                    <a:pt x="610" y="342"/>
                  </a:lnTo>
                  <a:lnTo>
                    <a:pt x="617" y="359"/>
                  </a:lnTo>
                  <a:lnTo>
                    <a:pt x="621" y="379"/>
                  </a:lnTo>
                  <a:lnTo>
                    <a:pt x="621" y="399"/>
                  </a:lnTo>
                  <a:lnTo>
                    <a:pt x="619" y="418"/>
                  </a:lnTo>
                  <a:lnTo>
                    <a:pt x="613" y="437"/>
                  </a:lnTo>
                  <a:lnTo>
                    <a:pt x="603" y="457"/>
                  </a:lnTo>
                  <a:lnTo>
                    <a:pt x="589" y="474"/>
                  </a:lnTo>
                  <a:lnTo>
                    <a:pt x="573" y="491"/>
                  </a:lnTo>
                  <a:lnTo>
                    <a:pt x="552" y="509"/>
                  </a:lnTo>
                  <a:lnTo>
                    <a:pt x="528" y="522"/>
                  </a:lnTo>
                  <a:lnTo>
                    <a:pt x="500" y="535"/>
                  </a:lnTo>
                  <a:lnTo>
                    <a:pt x="467" y="546"/>
                  </a:lnTo>
                  <a:lnTo>
                    <a:pt x="433" y="556"/>
                  </a:lnTo>
                  <a:lnTo>
                    <a:pt x="405" y="556"/>
                  </a:lnTo>
                  <a:lnTo>
                    <a:pt x="367" y="556"/>
                  </a:lnTo>
                  <a:lnTo>
                    <a:pt x="327" y="556"/>
                  </a:lnTo>
                  <a:lnTo>
                    <a:pt x="280" y="556"/>
                  </a:lnTo>
                  <a:lnTo>
                    <a:pt x="231" y="556"/>
                  </a:lnTo>
                  <a:lnTo>
                    <a:pt x="177" y="556"/>
                  </a:lnTo>
                  <a:lnTo>
                    <a:pt x="121" y="556"/>
                  </a:lnTo>
                  <a:lnTo>
                    <a:pt x="62" y="556"/>
                  </a:lnTo>
                  <a:lnTo>
                    <a:pt x="55" y="590"/>
                  </a:lnTo>
                  <a:lnTo>
                    <a:pt x="47" y="638"/>
                  </a:lnTo>
                  <a:lnTo>
                    <a:pt x="40" y="690"/>
                  </a:lnTo>
                  <a:lnTo>
                    <a:pt x="32" y="745"/>
                  </a:lnTo>
                  <a:lnTo>
                    <a:pt x="25" y="799"/>
                  </a:lnTo>
                  <a:lnTo>
                    <a:pt x="22" y="849"/>
                  </a:lnTo>
                  <a:lnTo>
                    <a:pt x="22" y="887"/>
                  </a:lnTo>
                  <a:lnTo>
                    <a:pt x="22" y="913"/>
                  </a:lnTo>
                  <a:lnTo>
                    <a:pt x="30" y="926"/>
                  </a:lnTo>
                  <a:lnTo>
                    <a:pt x="37" y="940"/>
                  </a:lnTo>
                  <a:lnTo>
                    <a:pt x="49" y="950"/>
                  </a:lnTo>
                  <a:lnTo>
                    <a:pt x="62" y="961"/>
                  </a:lnTo>
                  <a:lnTo>
                    <a:pt x="80" y="970"/>
                  </a:lnTo>
                  <a:lnTo>
                    <a:pt x="98" y="976"/>
                  </a:lnTo>
                  <a:lnTo>
                    <a:pt x="118" y="982"/>
                  </a:lnTo>
                  <a:lnTo>
                    <a:pt x="138" y="987"/>
                  </a:lnTo>
                  <a:lnTo>
                    <a:pt x="161" y="989"/>
                  </a:lnTo>
                  <a:lnTo>
                    <a:pt x="182" y="990"/>
                  </a:lnTo>
                  <a:lnTo>
                    <a:pt x="202" y="989"/>
                  </a:lnTo>
                  <a:lnTo>
                    <a:pt x="225" y="987"/>
                  </a:lnTo>
                  <a:lnTo>
                    <a:pt x="245" y="982"/>
                  </a:lnTo>
                  <a:lnTo>
                    <a:pt x="263" y="974"/>
                  </a:lnTo>
                  <a:lnTo>
                    <a:pt x="280" y="966"/>
                  </a:lnTo>
                  <a:lnTo>
                    <a:pt x="296" y="957"/>
                  </a:lnTo>
                  <a:lnTo>
                    <a:pt x="311" y="944"/>
                  </a:lnTo>
                  <a:lnTo>
                    <a:pt x="329" y="937"/>
                  </a:lnTo>
                  <a:lnTo>
                    <a:pt x="347" y="931"/>
                  </a:lnTo>
                  <a:lnTo>
                    <a:pt x="370" y="929"/>
                  </a:lnTo>
                  <a:lnTo>
                    <a:pt x="392" y="926"/>
                  </a:lnTo>
                  <a:lnTo>
                    <a:pt x="413" y="929"/>
                  </a:lnTo>
                  <a:lnTo>
                    <a:pt x="436" y="933"/>
                  </a:lnTo>
                  <a:lnTo>
                    <a:pt x="461" y="940"/>
                  </a:lnTo>
                  <a:lnTo>
                    <a:pt x="481" y="950"/>
                  </a:lnTo>
                  <a:lnTo>
                    <a:pt x="502" y="963"/>
                  </a:lnTo>
                  <a:lnTo>
                    <a:pt x="519" y="976"/>
                  </a:lnTo>
                  <a:lnTo>
                    <a:pt x="535" y="994"/>
                  </a:lnTo>
                  <a:lnTo>
                    <a:pt x="550" y="1015"/>
                  </a:lnTo>
                  <a:lnTo>
                    <a:pt x="558" y="1036"/>
                  </a:lnTo>
                  <a:lnTo>
                    <a:pt x="565" y="1062"/>
                  </a:lnTo>
                  <a:lnTo>
                    <a:pt x="568" y="1088"/>
                  </a:lnTo>
                  <a:lnTo>
                    <a:pt x="565" y="1108"/>
                  </a:lnTo>
                  <a:lnTo>
                    <a:pt x="558" y="1126"/>
                  </a:lnTo>
                  <a:lnTo>
                    <a:pt x="550" y="1143"/>
                  </a:lnTo>
                  <a:lnTo>
                    <a:pt x="535" y="1158"/>
                  </a:lnTo>
                  <a:lnTo>
                    <a:pt x="519" y="1171"/>
                  </a:lnTo>
                  <a:lnTo>
                    <a:pt x="502" y="1184"/>
                  </a:lnTo>
                  <a:lnTo>
                    <a:pt x="481" y="1193"/>
                  </a:lnTo>
                  <a:lnTo>
                    <a:pt x="461" y="1201"/>
                  </a:lnTo>
                  <a:lnTo>
                    <a:pt x="436" y="1207"/>
                  </a:lnTo>
                  <a:lnTo>
                    <a:pt x="413" y="1212"/>
                  </a:lnTo>
                  <a:lnTo>
                    <a:pt x="392" y="1212"/>
                  </a:lnTo>
                  <a:lnTo>
                    <a:pt x="370" y="1210"/>
                  </a:lnTo>
                  <a:lnTo>
                    <a:pt x="347" y="1205"/>
                  </a:lnTo>
                  <a:lnTo>
                    <a:pt x="329" y="1197"/>
                  </a:lnTo>
                  <a:lnTo>
                    <a:pt x="311" y="1188"/>
                  </a:lnTo>
                  <a:lnTo>
                    <a:pt x="296" y="1173"/>
                  </a:lnTo>
                  <a:lnTo>
                    <a:pt x="283" y="1160"/>
                  </a:lnTo>
                  <a:lnTo>
                    <a:pt x="266" y="1149"/>
                  </a:lnTo>
                  <a:lnTo>
                    <a:pt x="250" y="1141"/>
                  </a:lnTo>
                  <a:lnTo>
                    <a:pt x="233" y="1136"/>
                  </a:lnTo>
                  <a:lnTo>
                    <a:pt x="215" y="1134"/>
                  </a:lnTo>
                  <a:lnTo>
                    <a:pt x="196" y="1134"/>
                  </a:lnTo>
                  <a:lnTo>
                    <a:pt x="177" y="1136"/>
                  </a:lnTo>
                  <a:lnTo>
                    <a:pt x="159" y="1139"/>
                  </a:lnTo>
                  <a:lnTo>
                    <a:pt x="139" y="1147"/>
                  </a:lnTo>
                  <a:lnTo>
                    <a:pt x="121" y="1156"/>
                  </a:lnTo>
                  <a:lnTo>
                    <a:pt x="105" y="1165"/>
                  </a:lnTo>
                  <a:lnTo>
                    <a:pt x="88" y="1177"/>
                  </a:lnTo>
                  <a:lnTo>
                    <a:pt x="75" y="1189"/>
                  </a:lnTo>
                  <a:lnTo>
                    <a:pt x="60" y="1203"/>
                  </a:lnTo>
                  <a:lnTo>
                    <a:pt x="49" y="1219"/>
                  </a:lnTo>
                  <a:lnTo>
                    <a:pt x="42" y="1237"/>
                  </a:lnTo>
                  <a:lnTo>
                    <a:pt x="35" y="1255"/>
                  </a:lnTo>
                  <a:lnTo>
                    <a:pt x="32" y="1277"/>
                  </a:lnTo>
                  <a:lnTo>
                    <a:pt x="35" y="1303"/>
                  </a:lnTo>
                  <a:lnTo>
                    <a:pt x="37" y="1329"/>
                  </a:lnTo>
                  <a:lnTo>
                    <a:pt x="49" y="1390"/>
                  </a:lnTo>
                  <a:lnTo>
                    <a:pt x="62" y="1454"/>
                  </a:lnTo>
                  <a:lnTo>
                    <a:pt x="70" y="1486"/>
                  </a:lnTo>
                  <a:lnTo>
                    <a:pt x="77" y="1520"/>
                  </a:lnTo>
                  <a:lnTo>
                    <a:pt x="81" y="1552"/>
                  </a:lnTo>
                  <a:lnTo>
                    <a:pt x="83" y="1584"/>
                  </a:lnTo>
                  <a:lnTo>
                    <a:pt x="83" y="1611"/>
                  </a:lnTo>
                  <a:lnTo>
                    <a:pt x="81" y="1639"/>
                  </a:lnTo>
                  <a:lnTo>
                    <a:pt x="80" y="1653"/>
                  </a:lnTo>
                  <a:lnTo>
                    <a:pt x="75" y="1665"/>
                  </a:lnTo>
                  <a:lnTo>
                    <a:pt x="70" y="1677"/>
                  </a:lnTo>
                  <a:lnTo>
                    <a:pt x="62" y="1686"/>
                  </a:lnTo>
                  <a:lnTo>
                    <a:pt x="116" y="1679"/>
                  </a:lnTo>
                  <a:lnTo>
                    <a:pt x="172" y="1669"/>
                  </a:lnTo>
                  <a:lnTo>
                    <a:pt x="228" y="1662"/>
                  </a:lnTo>
                  <a:lnTo>
                    <a:pt x="283" y="1657"/>
                  </a:lnTo>
                  <a:lnTo>
                    <a:pt x="334" y="1655"/>
                  </a:lnTo>
                  <a:lnTo>
                    <a:pt x="383" y="1655"/>
                  </a:lnTo>
                  <a:lnTo>
                    <a:pt x="406" y="1657"/>
                  </a:lnTo>
                  <a:lnTo>
                    <a:pt x="430" y="1661"/>
                  </a:lnTo>
                  <a:lnTo>
                    <a:pt x="448" y="1665"/>
                  </a:lnTo>
                  <a:lnTo>
                    <a:pt x="469" y="1671"/>
                  </a:lnTo>
                  <a:close/>
                </a:path>
              </a:pathLst>
            </a:custGeom>
            <a:noFill/>
            <a:ln w="28955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784" name="textbox 2784"/>
          <p:cNvSpPr/>
          <p:nvPr/>
        </p:nvSpPr>
        <p:spPr>
          <a:xfrm>
            <a:off x="7341643" y="5150556"/>
            <a:ext cx="1853564" cy="6375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产品包需求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2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•SE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、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LPDT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负责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786" name="textbox 2786"/>
          <p:cNvSpPr/>
          <p:nvPr/>
        </p:nvSpPr>
        <p:spPr>
          <a:xfrm>
            <a:off x="4622863" y="2642687"/>
            <a:ext cx="1647189" cy="6203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•测试需求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10"/>
              </a:spcBef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•测试专家负责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788" name="textbox 2788"/>
          <p:cNvSpPr/>
          <p:nvPr/>
        </p:nvSpPr>
        <p:spPr>
          <a:xfrm>
            <a:off x="6712267" y="2498161"/>
            <a:ext cx="1647189" cy="6203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•制造需求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10"/>
              </a:spcBef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•制造专家负责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790" name="textbox 2790"/>
          <p:cNvSpPr/>
          <p:nvPr/>
        </p:nvSpPr>
        <p:spPr>
          <a:xfrm>
            <a:off x="8728773" y="3506414"/>
            <a:ext cx="1647189" cy="6203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•服务需求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20"/>
              </a:spcBef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•服务专家负责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792" name="picture 27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19771" y="3999357"/>
            <a:ext cx="1226439" cy="583819"/>
          </a:xfrm>
          <a:prstGeom prst="rect">
            <a:avLst/>
          </a:prstGeom>
        </p:spPr>
      </p:pic>
      <p:sp>
        <p:nvSpPr>
          <p:cNvPr id="2794" name="textbox 279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798" name="picture 27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369052" y="3355720"/>
            <a:ext cx="239140" cy="79413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0" name="picture 28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85187" y="1217676"/>
            <a:ext cx="8586216" cy="3930395"/>
          </a:xfrm>
          <a:prstGeom prst="rect">
            <a:avLst/>
          </a:prstGeom>
        </p:spPr>
      </p:pic>
      <p:sp>
        <p:nvSpPr>
          <p:cNvPr id="2802" name="textbox 2802"/>
          <p:cNvSpPr/>
          <p:nvPr/>
        </p:nvSpPr>
        <p:spPr>
          <a:xfrm>
            <a:off x="104140" y="231140"/>
            <a:ext cx="5390515" cy="553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产品包需求生命周期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804" name="textbox 280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able 94"/>
          <p:cNvGraphicFramePr>
            <a:graphicFrameLocks noGrp="1"/>
          </p:cNvGraphicFramePr>
          <p:nvPr/>
        </p:nvGraphicFramePr>
        <p:xfrm>
          <a:off x="4655820" y="2193035"/>
          <a:ext cx="3184524" cy="2546350"/>
        </p:xfrm>
        <a:graphic>
          <a:graphicData uri="http://schemas.openxmlformats.org/drawingml/2006/table">
            <a:tbl>
              <a:tblPr/>
              <a:tblGrid>
                <a:gridCol w="3184524"/>
              </a:tblGrid>
              <a:tr h="2540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6715" indent="-277495" algn="l" rtl="0" eaLnBrk="0">
                        <a:lnSpc>
                          <a:spcPct val="132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IT工具管理需求，根据重    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要、及时性等排序奶如产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品规划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9220" algn="l" rtl="0" eaLnBrk="0">
                        <a:lnSpc>
                          <a:spcPct val="97000"/>
                        </a:lnSpc>
                        <a:spcBef>
                          <a:spcPts val="1145"/>
                        </a:spcBef>
                      </a:pP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需求纳入Charter开发中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695" algn="l" rtl="0" eaLnBrk="0">
                        <a:lnSpc>
                          <a:spcPct val="89000"/>
                        </a:lnSpc>
                        <a:spcBef>
                          <a:spcPts val="1130"/>
                        </a:spcBef>
                      </a:pPr>
                      <a:r>
                        <a:rPr sz="1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支撑产品战略的准确</a:t>
                      </a:r>
                      <a:r>
                        <a:rPr sz="1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性和竞争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8425" algn="l" rtl="0" eaLnBrk="0">
                        <a:lnSpc>
                          <a:spcPts val="3240"/>
                        </a:lnSpc>
                      </a:pPr>
                      <a:r>
                        <a:rPr sz="1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力的提升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table 96"/>
          <p:cNvGraphicFramePr>
            <a:graphicFrameLocks noGrp="1"/>
          </p:cNvGraphicFramePr>
          <p:nvPr/>
        </p:nvGraphicFramePr>
        <p:xfrm>
          <a:off x="8244840" y="1357884"/>
          <a:ext cx="2837180" cy="2544445"/>
        </p:xfrm>
        <a:graphic>
          <a:graphicData uri="http://schemas.openxmlformats.org/drawingml/2006/table">
            <a:tbl>
              <a:tblPr/>
              <a:tblGrid>
                <a:gridCol w="2837180"/>
              </a:tblGrid>
              <a:tr h="2538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7985" indent="-279400" algn="l" rtl="0" eaLnBrk="0">
                        <a:lnSpc>
                          <a:spcPct val="124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聚焦战略客户挖掘、研   究中长期需求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5445" indent="-276860" algn="l" rtl="0" eaLnBrk="0">
                        <a:lnSpc>
                          <a:spcPct val="124000"/>
                        </a:lnSpc>
                        <a:spcBef>
                          <a:spcPts val="113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重心前移：输出重大价   值需求分析文档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8740" algn="l" rtl="0" eaLnBrk="0">
                        <a:lnSpc>
                          <a:spcPct val="89000"/>
                        </a:lnSpc>
                        <a:spcBef>
                          <a:spcPts val="1135"/>
                        </a:spcBef>
                      </a:pPr>
                      <a:r>
                        <a:rPr sz="1800" b="1" i="1" kern="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确保产品战略的准确性和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0645" algn="l" rtl="0" eaLnBrk="0">
                        <a:lnSpc>
                          <a:spcPts val="3240"/>
                        </a:lnSpc>
                      </a:pPr>
                      <a:r>
                        <a:rPr sz="1800" b="1" i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竞争力持续领先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8" name="table 98"/>
          <p:cNvGraphicFramePr>
            <a:graphicFrameLocks noGrp="1"/>
          </p:cNvGraphicFramePr>
          <p:nvPr/>
        </p:nvGraphicFramePr>
        <p:xfrm>
          <a:off x="1272539" y="3939540"/>
          <a:ext cx="3053714" cy="2130425"/>
        </p:xfrm>
        <a:graphic>
          <a:graphicData uri="http://schemas.openxmlformats.org/drawingml/2006/table">
            <a:tbl>
              <a:tblPr/>
              <a:tblGrid>
                <a:gridCol w="3053714"/>
              </a:tblGrid>
              <a:tr h="2124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8585" algn="l" rtl="0" eaLnBrk="0">
                        <a:lnSpc>
                          <a:spcPct val="98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需求收集、整理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8585" algn="l" rtl="0" eaLnBrk="0">
                        <a:lnSpc>
                          <a:spcPct val="97000"/>
                        </a:lnSpc>
                        <a:spcBef>
                          <a:spcPts val="1130"/>
                        </a:spcBef>
                      </a:pP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  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采用需求分类Excel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表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8585" algn="l" rtl="0" eaLnBrk="0">
                        <a:lnSpc>
                          <a:spcPct val="97000"/>
                        </a:lnSpc>
                        <a:spcBef>
                          <a:spcPts val="1155"/>
                        </a:spcBef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•</a:t>
                      </a:r>
                      <a:r>
                        <a:rPr sz="1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 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传递研发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695" algn="l" rtl="0" eaLnBrk="0">
                        <a:lnSpc>
                          <a:spcPct val="89000"/>
                        </a:lnSpc>
                        <a:spcBef>
                          <a:spcPts val="1135"/>
                        </a:spcBef>
                      </a:pPr>
                      <a:r>
                        <a:rPr sz="1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对产品战略和产品规划基本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695" algn="l" rtl="0" eaLnBrk="0">
                        <a:lnSpc>
                          <a:spcPts val="3240"/>
                        </a:lnSpc>
                      </a:pPr>
                      <a:r>
                        <a:rPr sz="1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没有影响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0" name="textbox 100"/>
          <p:cNvSpPr/>
          <p:nvPr/>
        </p:nvSpPr>
        <p:spPr>
          <a:xfrm>
            <a:off x="104140" y="375285"/>
            <a:ext cx="5627370" cy="5562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需求管理发展三个阶段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102" name="table 102"/>
          <p:cNvGraphicFramePr>
            <a:graphicFrameLocks noGrp="1"/>
          </p:cNvGraphicFramePr>
          <p:nvPr/>
        </p:nvGraphicFramePr>
        <p:xfrm>
          <a:off x="7908035" y="4968240"/>
          <a:ext cx="3509644" cy="531494"/>
        </p:xfrm>
        <a:graphic>
          <a:graphicData uri="http://schemas.openxmlformats.org/drawingml/2006/table">
            <a:tbl>
              <a:tblPr/>
              <a:tblGrid>
                <a:gridCol w="3509644"/>
              </a:tblGrid>
              <a:tr h="5251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6680" algn="l" rtl="0" eaLnBrk="0">
                        <a:lnSpc>
                          <a:spcPts val="3260"/>
                        </a:lnSpc>
                        <a:spcBef>
                          <a:spcPts val="0"/>
                        </a:spcBef>
                      </a:pPr>
                      <a:r>
                        <a:rPr sz="27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需求管理的最终目标</a:t>
                      </a:r>
                      <a:endParaRPr lang="en-US" altLang="en-US" sz="2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" name="textbox 10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087506" y="3347688"/>
            <a:ext cx="530859" cy="3225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000" b="1" kern="0" spc="-2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初级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10" name="textbox 110"/>
          <p:cNvSpPr/>
          <p:nvPr/>
        </p:nvSpPr>
        <p:spPr>
          <a:xfrm>
            <a:off x="9188714" y="1063212"/>
            <a:ext cx="529590" cy="3225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000" b="1" kern="0" spc="-2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高级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12" name="textbox 112"/>
          <p:cNvSpPr/>
          <p:nvPr/>
        </p:nvSpPr>
        <p:spPr>
          <a:xfrm>
            <a:off x="5927247" y="1846929"/>
            <a:ext cx="519430" cy="3225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000" b="1" kern="0" spc="-4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中级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625584" y="3898392"/>
            <a:ext cx="76200" cy="107429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8" name="table 2808"/>
          <p:cNvGraphicFramePr>
            <a:graphicFrameLocks noGrp="1"/>
          </p:cNvGraphicFramePr>
          <p:nvPr/>
        </p:nvGraphicFramePr>
        <p:xfrm>
          <a:off x="323570" y="3496055"/>
          <a:ext cx="11631295" cy="2512060"/>
        </p:xfrm>
        <a:graphic>
          <a:graphicData uri="http://schemas.openxmlformats.org/drawingml/2006/table">
            <a:tbl>
              <a:tblPr/>
              <a:tblGrid>
                <a:gridCol w="740409"/>
                <a:gridCol w="2438400"/>
                <a:gridCol w="701040"/>
                <a:gridCol w="1343025"/>
                <a:gridCol w="1383030"/>
                <a:gridCol w="998855"/>
                <a:gridCol w="1438275"/>
                <a:gridCol w="1112519"/>
                <a:gridCol w="1475740"/>
              </a:tblGrid>
              <a:tr h="524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规格（功能、性能、结构）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46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990" algn="l" rtl="0" eaLnBrk="0">
                        <a:lnSpc>
                          <a:spcPts val="1810"/>
                        </a:lnSpc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9403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采购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239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制造（含工艺、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03860" algn="l" rtl="0" eaLnBrk="0">
                        <a:lnSpc>
                          <a:spcPts val="1585"/>
                        </a:lnSpc>
                        <a:spcBef>
                          <a:spcPts val="90"/>
                        </a:spcBef>
                      </a:pPr>
                      <a:r>
                        <a:rPr sz="1300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装备）</a:t>
                      </a:r>
                      <a:endParaRPr lang="en-US" altLang="en-US" sz="1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2385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资料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651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技术支援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69900" indent="-35560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定价和配置</a:t>
                      </a:r>
                      <a:r>
                        <a:rPr sz="14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18135" indent="65405" algn="l" rtl="0" eaLnBrk="0">
                        <a:lnSpc>
                          <a:spcPct val="104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可获得性</a:t>
                      </a:r>
                      <a:r>
                        <a:rPr sz="14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200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（流程要求）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463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TR4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63600" indent="-71247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模板、单板级功能完成并进    </a:t>
                      </a: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行了调测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906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开发物料采购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3505" indent="1143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完成产品配</a:t>
                      </a:r>
                      <a:r>
                        <a:rPr sz="14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置包Beta版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100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不能发货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TR4A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13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系统级的功能测试完成、少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0" algn="l" rtl="0" eaLnBrk="0">
                        <a:lnSpc>
                          <a:spcPct val="97000"/>
                        </a:lnSpc>
                        <a:spcBef>
                          <a:spcPts val="50"/>
                        </a:spcBef>
                      </a:pPr>
                      <a:r>
                        <a:rPr sz="14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量的性能已经测试、产品稳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28930" algn="l" rtl="0" eaLnBrk="0">
                        <a:lnSpc>
                          <a:spcPct val="98000"/>
                        </a:lnSpc>
                        <a:spcBef>
                          <a:spcPts val="35"/>
                        </a:spcBef>
                      </a:pPr>
                      <a:r>
                        <a:rPr sz="14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定性和可靠性不能保证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3990" indent="-2095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4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BOM   </a:t>
                      </a: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发布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77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试制物料到达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8750" algn="l" rtl="0" eaLnBrk="0">
                        <a:lnSpc>
                          <a:spcPct val="97000"/>
                        </a:lnSpc>
                      </a:pPr>
                      <a:r>
                        <a:rPr sz="14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启动试制，工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61290" algn="l" rtl="0" eaLnBrk="0">
                        <a:lnSpc>
                          <a:spcPct val="97000"/>
                        </a:lnSpc>
                        <a:spcBef>
                          <a:spcPts val="50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艺文件初步归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03250" algn="l" rtl="0" eaLnBrk="0">
                        <a:lnSpc>
                          <a:spcPct val="98000"/>
                        </a:lnSpc>
                        <a:spcBef>
                          <a:spcPts val="45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23850" indent="-17843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资料开发   </a:t>
                      </a:r>
                      <a:r>
                        <a:rPr sz="1400" kern="0" spc="-2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4300" indent="63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开发产品配</a:t>
                      </a:r>
                      <a:r>
                        <a:rPr sz="14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置包正式版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10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不能发货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8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4630" algn="l" rtl="0" eaLnBrk="0">
                        <a:lnSpc>
                          <a:spcPct val="83000"/>
                        </a:lnSpc>
                      </a:pPr>
                      <a:r>
                        <a:rPr sz="1400" kern="0" spc="-2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TR5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13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系统级的功能、性能完成内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3035" algn="l" rtl="0" eaLnBrk="0">
                        <a:lnSpc>
                          <a:spcPct val="98000"/>
                        </a:lnSpc>
                        <a:spcBef>
                          <a:spcPts val="30"/>
                        </a:spcBef>
                      </a:pPr>
                      <a:r>
                        <a:rPr sz="14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部测试，但没有进行认证测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85800" algn="l" rtl="0" eaLnBrk="0">
                        <a:lnSpc>
                          <a:spcPct val="97000"/>
                        </a:lnSpc>
                        <a:spcBef>
                          <a:spcPts val="55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试和外部测试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3035" indent="2095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维护</a:t>
                      </a:r>
                      <a:r>
                        <a:rPr sz="14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400" kern="0" spc="7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更新</a:t>
                      </a:r>
                      <a:r>
                        <a:rPr sz="14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400" kern="0" spc="-5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BOM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77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选定最终供应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9065" algn="l" rtl="0" eaLnBrk="0">
                        <a:lnSpc>
                          <a:spcPct val="98000"/>
                        </a:lnSpc>
                        <a:spcBef>
                          <a:spcPts val="30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商，批量物料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94030" algn="l" rtl="0" eaLnBrk="0">
                        <a:lnSpc>
                          <a:spcPct val="98000"/>
                        </a:lnSpc>
                        <a:spcBef>
                          <a:spcPts val="40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采购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6256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工艺装备完成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60655" algn="l" rtl="0" eaLnBrk="0">
                        <a:lnSpc>
                          <a:spcPct val="98000"/>
                        </a:lnSpc>
                        <a:spcBef>
                          <a:spcPts val="30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开发，并部分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14985" algn="l" rtl="0" eaLnBrk="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验证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23850" indent="-17843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资料测试   完成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97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3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进行可服务性、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065" algn="l" rtl="0" eaLnBrk="0">
                        <a:lnSpc>
                          <a:spcPct val="98000"/>
                        </a:lnSpc>
                        <a:spcBef>
                          <a:spcPts val="35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可安装性的测试，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81305" algn="l" rtl="0" eaLnBrk="0">
                        <a:lnSpc>
                          <a:spcPct val="98000"/>
                        </a:lnSpc>
                        <a:spcBef>
                          <a:spcPts val="40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培训完成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4300" indent="63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完成产品配</a:t>
                      </a:r>
                      <a:r>
                        <a:rPr sz="14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置包正式版</a:t>
                      </a:r>
                      <a:r>
                        <a:rPr sz="1400" kern="0" spc="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开发和测试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0447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少量早期发货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69900" indent="-236855" algn="l" rtl="0" eaLnBrk="0">
                        <a:lnSpc>
                          <a:spcPct val="101000"/>
                        </a:lnSpc>
                        <a:spcBef>
                          <a:spcPts val="45"/>
                        </a:spcBef>
                      </a:pPr>
                      <a:r>
                        <a:rPr sz="1300" kern="0" spc="-4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（BETA和EDCP   </a:t>
                      </a:r>
                      <a:r>
                        <a:rPr sz="1400" kern="0" spc="-6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之后）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10" name="path"/>
          <p:cNvSpPr/>
          <p:nvPr/>
        </p:nvSpPr>
        <p:spPr>
          <a:xfrm>
            <a:off x="3785615" y="1338071"/>
            <a:ext cx="7222236" cy="466344"/>
          </a:xfrm>
          <a:custGeom>
            <a:avLst/>
            <a:gdLst/>
            <a:ahLst/>
            <a:cxnLst/>
            <a:rect l="0" t="0" r="0" b="0"/>
            <a:pathLst>
              <a:path w="11373" h="734">
                <a:moveTo>
                  <a:pt x="9" y="724"/>
                </a:moveTo>
                <a:lnTo>
                  <a:pt x="11364" y="724"/>
                </a:lnTo>
                <a:lnTo>
                  <a:pt x="11364" y="9"/>
                </a:lnTo>
                <a:lnTo>
                  <a:pt x="9" y="9"/>
                </a:lnTo>
                <a:lnTo>
                  <a:pt x="9" y="724"/>
                </a:lnTo>
                <a:close/>
              </a:path>
            </a:pathLst>
          </a:custGeom>
          <a:noFill/>
          <a:ln w="12192" cap="flat">
            <a:solidFill>
              <a:srgbClr val="962826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12" name="path"/>
          <p:cNvSpPr/>
          <p:nvPr/>
        </p:nvSpPr>
        <p:spPr>
          <a:xfrm>
            <a:off x="9371337" y="1789307"/>
            <a:ext cx="2139681" cy="464428"/>
          </a:xfrm>
          <a:custGeom>
            <a:avLst/>
            <a:gdLst/>
            <a:ahLst/>
            <a:cxnLst/>
            <a:rect l="0" t="0" r="0" b="0"/>
            <a:pathLst>
              <a:path w="3369" h="731">
                <a:moveTo>
                  <a:pt x="1" y="9"/>
                </a:moveTo>
                <a:lnTo>
                  <a:pt x="3367" y="721"/>
                </a:lnTo>
              </a:path>
            </a:pathLst>
          </a:custGeom>
          <a:noFill/>
          <a:ln w="12192" cap="flat">
            <a:solidFill>
              <a:srgbClr val="962826">
                <a:alpha val="100000"/>
              </a:srgbClr>
            </a:solidFill>
            <a:prstDash val="dash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814" name="table 2814"/>
          <p:cNvGraphicFramePr>
            <a:graphicFrameLocks noGrp="1"/>
          </p:cNvGraphicFramePr>
          <p:nvPr/>
        </p:nvGraphicFramePr>
        <p:xfrm>
          <a:off x="1007618" y="2241422"/>
          <a:ext cx="10486390" cy="1206500"/>
        </p:xfrm>
        <a:graphic>
          <a:graphicData uri="http://schemas.openxmlformats.org/drawingml/2006/table">
            <a:tbl>
              <a:tblPr/>
              <a:tblGrid>
                <a:gridCol w="1225550"/>
                <a:gridCol w="1066800"/>
                <a:gridCol w="1052830"/>
                <a:gridCol w="1537970"/>
                <a:gridCol w="2036445"/>
                <a:gridCol w="1454785"/>
                <a:gridCol w="2112010"/>
              </a:tblGrid>
              <a:tr h="377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3624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TR</a:t>
                      </a:r>
                      <a:r>
                        <a:rPr sz="1500" kern="0" spc="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5369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TR</a:t>
                      </a:r>
                      <a:r>
                        <a:rPr sz="1500" kern="0" spc="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4734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TR</a:t>
                      </a:r>
                      <a:r>
                        <a:rPr sz="1500" kern="0" spc="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9055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TR</a:t>
                      </a:r>
                      <a:r>
                        <a:rPr sz="1500" kern="0" spc="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6708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TR</a:t>
                      </a: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4A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4800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TR</a:t>
                      </a:r>
                      <a:r>
                        <a:rPr sz="1500" kern="0" spc="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7439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TR</a:t>
                      </a:r>
                      <a:r>
                        <a:rPr sz="1500" kern="0" spc="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2826"/>
                    </a:solidFill>
                  </a:tcPr>
                </a:tc>
              </a:tr>
              <a:tr h="8293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0330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</a:pPr>
                      <a:r>
                        <a:rPr sz="1500" kern="0" spc="-14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产品需求、</a:t>
                      </a:r>
                      <a:r>
                        <a:rPr sz="15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500" kern="0" spc="8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产品概念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980" algn="l" rtl="0" eaLnBrk="0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sz="1500" kern="0" spc="5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架构与系   </a:t>
                      </a:r>
                      <a:r>
                        <a:rPr sz="1500" kern="0" spc="8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统设计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980" algn="l" rtl="0" eaLnBrk="0">
                        <a:lnSpc>
                          <a:spcPts val="1855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概要设计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algn="l" rtl="0" eaLnBrk="0">
                        <a:lnSpc>
                          <a:spcPts val="1855"/>
                        </a:lnSpc>
                        <a:spcBef>
                          <a:spcPts val="0"/>
                        </a:spcBef>
                      </a:pPr>
                      <a:r>
                        <a:rPr sz="1500" kern="0" spc="-1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详细设计、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1760" algn="l" rtl="0" eaLnBrk="0">
                        <a:lnSpc>
                          <a:spcPts val="1850"/>
                        </a:lnSpc>
                        <a:spcBef>
                          <a:spcPts val="65"/>
                        </a:spcBef>
                      </a:pPr>
                      <a:r>
                        <a:rPr sz="15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BBFV</a:t>
                      </a:r>
                      <a:r>
                        <a:rPr sz="1500" kern="0" spc="1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测试结果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3980" indent="-635" algn="l" rtl="0" eaLnBrk="0">
                        <a:lnSpc>
                          <a:spcPct val="106000"/>
                        </a:lnSpc>
                        <a:spcBef>
                          <a:spcPts val="5"/>
                        </a:spcBef>
                      </a:pPr>
                      <a:r>
                        <a:rPr sz="1500" kern="0" spc="12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原型机的质量（</a:t>
                      </a:r>
                      <a:r>
                        <a:rPr sz="15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SDV</a:t>
                      </a:r>
                      <a:r>
                        <a:rPr sz="15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结果）和初始产品的</a:t>
                      </a:r>
                      <a:r>
                        <a:rPr sz="15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8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准备情况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885" indent="-1270" algn="l" rtl="0" eaLnBrk="0">
                        <a:lnSpc>
                          <a:spcPct val="103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初始产品的质</a:t>
                      </a:r>
                      <a:r>
                        <a:rPr sz="15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量（SIT结果）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250" indent="16510" algn="l" rtl="0" eaLnBrk="0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sz="1500" kern="0" spc="-4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BETA、制造系统验证、</a:t>
                      </a:r>
                      <a:r>
                        <a:rPr sz="1500" kern="0" spc="3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500" kern="0" spc="5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认证和标杆测试结果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16" name="picture 2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16773" y="1114044"/>
            <a:ext cx="2520264" cy="912851"/>
          </a:xfrm>
          <a:prstGeom prst="rect">
            <a:avLst/>
          </a:prstGeom>
        </p:spPr>
      </p:pic>
      <p:sp>
        <p:nvSpPr>
          <p:cNvPr id="2818" name="textbox 2818"/>
          <p:cNvSpPr/>
          <p:nvPr/>
        </p:nvSpPr>
        <p:spPr>
          <a:xfrm>
            <a:off x="3917696" y="1328039"/>
            <a:ext cx="6409690" cy="9074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4765" algn="l" rtl="0" eaLnBrk="0">
              <a:lnSpc>
                <a:spcPct val="99000"/>
              </a:lnSpc>
              <a:spcBef>
                <a:spcPts val="0"/>
              </a:spcBef>
              <a:tabLst>
                <a:tab pos="1290955" algn="l"/>
              </a:tabLst>
            </a:pP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8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开发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</a:t>
            </a:r>
            <a:r>
              <a:rPr sz="1500" kern="0" spc="8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验证</a:t>
            </a:r>
            <a:r>
              <a:rPr sz="1500" kern="0" spc="1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sz="1500" kern="0" spc="8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发布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66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39000"/>
              </a:lnSpc>
            </a:pPr>
            <a:endParaRPr lang="en-US" altLang="en-US" sz="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762635" algn="l" rtl="0" eaLnBrk="0">
              <a:lnSpc>
                <a:spcPct val="90000"/>
              </a:lnSpc>
            </a:pPr>
            <a:r>
              <a:rPr sz="1100" kern="0" spc="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TR</a:t>
            </a:r>
            <a:r>
              <a:rPr sz="1100" kern="0" spc="1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1100" kern="0" spc="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                      </a:t>
            </a:r>
            <a:r>
              <a:rPr sz="1100" kern="0" spc="-1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0" baseline="-300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TR</a:t>
            </a:r>
            <a:r>
              <a:rPr sz="1600" kern="0" spc="10" baseline="-300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1600" kern="0" spc="0" baseline="-300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000" kern="0" spc="1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000" kern="0" spc="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100" kern="0" spc="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TR5                                       TR6</a:t>
            </a:r>
            <a:endParaRPr lang="en-US" altLang="en-US" sz="11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820" name="path"/>
          <p:cNvSpPr/>
          <p:nvPr/>
        </p:nvSpPr>
        <p:spPr>
          <a:xfrm>
            <a:off x="7641910" y="1795398"/>
            <a:ext cx="12191" cy="395223"/>
          </a:xfrm>
          <a:custGeom>
            <a:avLst/>
            <a:gdLst/>
            <a:ahLst/>
            <a:cxnLst/>
            <a:rect l="0" t="0" r="0" b="0"/>
            <a:pathLst>
              <a:path w="19" h="622">
                <a:moveTo>
                  <a:pt x="9" y="0"/>
                </a:moveTo>
                <a:lnTo>
                  <a:pt x="9" y="622"/>
                </a:lnTo>
              </a:path>
            </a:pathLst>
          </a:custGeom>
          <a:noFill/>
          <a:ln w="12188" cap="flat">
            <a:solidFill>
              <a:srgbClr val="962826">
                <a:alpha val="100000"/>
              </a:srgbClr>
            </a:solidFill>
            <a:prstDash val="dash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22" name="path"/>
          <p:cNvSpPr/>
          <p:nvPr/>
        </p:nvSpPr>
        <p:spPr>
          <a:xfrm>
            <a:off x="9349359" y="1344166"/>
            <a:ext cx="12191" cy="451232"/>
          </a:xfrm>
          <a:custGeom>
            <a:avLst/>
            <a:gdLst/>
            <a:ahLst/>
            <a:cxnLst/>
            <a:rect l="0" t="0" r="0" b="0"/>
            <a:pathLst>
              <a:path w="19" h="710">
                <a:moveTo>
                  <a:pt x="9" y="0"/>
                </a:moveTo>
                <a:lnTo>
                  <a:pt x="9" y="710"/>
                </a:lnTo>
              </a:path>
            </a:pathLst>
          </a:custGeom>
          <a:noFill/>
          <a:ln w="12188" cap="flat">
            <a:solidFill>
              <a:srgbClr val="962826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24" name="path"/>
          <p:cNvSpPr/>
          <p:nvPr/>
        </p:nvSpPr>
        <p:spPr>
          <a:xfrm>
            <a:off x="7646618" y="1341120"/>
            <a:ext cx="12191" cy="453517"/>
          </a:xfrm>
          <a:custGeom>
            <a:avLst/>
            <a:gdLst/>
            <a:ahLst/>
            <a:cxnLst/>
            <a:rect l="0" t="0" r="0" b="0"/>
            <a:pathLst>
              <a:path w="19" h="714">
                <a:moveTo>
                  <a:pt x="9" y="0"/>
                </a:moveTo>
                <a:lnTo>
                  <a:pt x="9" y="714"/>
                </a:lnTo>
              </a:path>
            </a:pathLst>
          </a:custGeom>
          <a:noFill/>
          <a:ln w="12188" cap="flat">
            <a:solidFill>
              <a:srgbClr val="962826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26" name="picture 28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30396" y="1340739"/>
            <a:ext cx="12191" cy="453263"/>
          </a:xfrm>
          <a:prstGeom prst="rect">
            <a:avLst/>
          </a:prstGeom>
        </p:spPr>
      </p:pic>
      <p:grpSp>
        <p:nvGrpSpPr>
          <p:cNvPr id="530" name="group 530"/>
          <p:cNvGrpSpPr/>
          <p:nvPr/>
        </p:nvGrpSpPr>
        <p:grpSpPr>
          <a:xfrm rot="21600000">
            <a:off x="9264884" y="1117748"/>
            <a:ext cx="197142" cy="222715"/>
            <a:chOff x="0" y="0"/>
            <a:chExt cx="197142" cy="222715"/>
          </a:xfrm>
        </p:grpSpPr>
        <p:sp>
          <p:nvSpPr>
            <p:cNvPr id="2828" name="path"/>
            <p:cNvSpPr/>
            <p:nvPr/>
          </p:nvSpPr>
          <p:spPr>
            <a:xfrm>
              <a:off x="5606" y="2391"/>
              <a:ext cx="185928" cy="217932"/>
            </a:xfrm>
            <a:custGeom>
              <a:avLst/>
              <a:gdLst/>
              <a:ahLst/>
              <a:cxnLst/>
              <a:rect l="0" t="0" r="0" b="0"/>
              <a:pathLst>
                <a:path w="292" h="343">
                  <a:moveTo>
                    <a:pt x="292" y="0"/>
                  </a:moveTo>
                  <a:lnTo>
                    <a:pt x="146" y="343"/>
                  </a:lnTo>
                  <a:lnTo>
                    <a:pt x="0" y="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96282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30" name="path"/>
            <p:cNvSpPr/>
            <p:nvPr/>
          </p:nvSpPr>
          <p:spPr>
            <a:xfrm>
              <a:off x="0" y="0"/>
              <a:ext cx="197142" cy="222715"/>
            </a:xfrm>
            <a:custGeom>
              <a:avLst/>
              <a:gdLst/>
              <a:ahLst/>
              <a:cxnLst/>
              <a:rect l="0" t="0" r="0" b="0"/>
              <a:pathLst>
                <a:path w="310" h="350">
                  <a:moveTo>
                    <a:pt x="301" y="3"/>
                  </a:moveTo>
                  <a:lnTo>
                    <a:pt x="155" y="346"/>
                  </a:lnTo>
                  <a:lnTo>
                    <a:pt x="8" y="3"/>
                  </a:lnTo>
                </a:path>
              </a:pathLst>
            </a:custGeom>
            <a:noFill/>
            <a:ln w="12192" cap="flat">
              <a:solidFill>
                <a:srgbClr val="962826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832" name="textbox 2832"/>
          <p:cNvSpPr/>
          <p:nvPr/>
        </p:nvSpPr>
        <p:spPr>
          <a:xfrm>
            <a:off x="4807153" y="803357"/>
            <a:ext cx="4645025" cy="4051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BBFV:</a:t>
            </a:r>
            <a:r>
              <a:rPr sz="1200" kern="0" spc="9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Building</a:t>
            </a:r>
            <a:r>
              <a:rPr sz="1200" kern="0" spc="9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Block</a:t>
            </a:r>
            <a:r>
              <a:rPr sz="1200" kern="0" spc="9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Function Verificati</a:t>
            </a:r>
            <a:r>
              <a:rPr sz="1200" kern="0" spc="-2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on 构建模块功能验证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BOM:</a:t>
            </a:r>
            <a:r>
              <a:rPr sz="1200" kern="0" spc="19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Bill of</a:t>
            </a:r>
            <a:r>
              <a:rPr sz="1200" kern="0" spc="9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Material 物料清单                                             </a:t>
            </a:r>
            <a:r>
              <a:rPr sz="2100" kern="0" spc="-10" baseline="500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AD</a:t>
            </a:r>
            <a:r>
              <a:rPr sz="2100" u="sng" kern="0" spc="-10" baseline="5000" dirty="0">
                <a:solidFill>
                  <a:srgbClr val="595959">
                    <a:alpha val="100000"/>
                  </a:srgbClr>
                </a:solidFill>
                <a:uFill>
                  <a:solidFill>
                    <a:srgbClr val="962826"/>
                  </a:solidFill>
                </a:u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CP</a:t>
            </a:r>
            <a:endParaRPr lang="en-US" altLang="en-US" sz="2100" baseline="5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834" name="textbox 2834"/>
          <p:cNvSpPr/>
          <p:nvPr/>
        </p:nvSpPr>
        <p:spPr>
          <a:xfrm>
            <a:off x="104140" y="212725"/>
            <a:ext cx="3046095" cy="565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700" kern="0" spc="-10" dirty="0">
                <a:solidFill>
                  <a:srgbClr val="9A1E2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0" dirty="0">
                <a:solidFill>
                  <a:srgbClr val="9A1E2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TR</a:t>
            </a:r>
            <a:r>
              <a:rPr sz="3700" kern="0" spc="-10" dirty="0">
                <a:solidFill>
                  <a:srgbClr val="9A1E2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关注点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836" name="textbox 2836"/>
          <p:cNvSpPr/>
          <p:nvPr/>
        </p:nvSpPr>
        <p:spPr>
          <a:xfrm>
            <a:off x="410819" y="6106769"/>
            <a:ext cx="6545580" cy="203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注：要求TR责任人对TR结果负责，在TR评审报告和电子流中增加责任声明，责任声</a:t>
            </a: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明承诺人为SE</a:t>
            </a:r>
            <a:endParaRPr lang="en-US" altLang="en-US" sz="1200" dirty="0"/>
          </a:p>
        </p:txBody>
      </p:sp>
      <p:grpSp>
        <p:nvGrpSpPr>
          <p:cNvPr id="532" name="group 532"/>
          <p:cNvGrpSpPr/>
          <p:nvPr/>
        </p:nvGrpSpPr>
        <p:grpSpPr>
          <a:xfrm rot="21600000">
            <a:off x="4948427" y="1775460"/>
            <a:ext cx="4404360" cy="196595"/>
            <a:chOff x="0" y="0"/>
            <a:chExt cx="4404360" cy="196595"/>
          </a:xfrm>
        </p:grpSpPr>
        <p:sp>
          <p:nvSpPr>
            <p:cNvPr id="2838" name="path"/>
            <p:cNvSpPr/>
            <p:nvPr/>
          </p:nvSpPr>
          <p:spPr>
            <a:xfrm>
              <a:off x="6096" y="9143"/>
              <a:ext cx="160020" cy="178308"/>
            </a:xfrm>
            <a:custGeom>
              <a:avLst/>
              <a:gdLst/>
              <a:ahLst/>
              <a:cxnLst/>
              <a:rect l="0" t="0" r="0" b="0"/>
              <a:pathLst>
                <a:path w="252" h="280">
                  <a:moveTo>
                    <a:pt x="0" y="280"/>
                  </a:moveTo>
                  <a:lnTo>
                    <a:pt x="125" y="0"/>
                  </a:lnTo>
                  <a:lnTo>
                    <a:pt x="252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40" name="path"/>
            <p:cNvSpPr/>
            <p:nvPr/>
          </p:nvSpPr>
          <p:spPr>
            <a:xfrm>
              <a:off x="0" y="3047"/>
              <a:ext cx="172211" cy="190500"/>
            </a:xfrm>
            <a:custGeom>
              <a:avLst/>
              <a:gdLst/>
              <a:ahLst/>
              <a:cxnLst/>
              <a:rect l="0" t="0" r="0" b="0"/>
              <a:pathLst>
                <a:path w="271" h="300">
                  <a:moveTo>
                    <a:pt x="9" y="290"/>
                  </a:moveTo>
                  <a:lnTo>
                    <a:pt x="135" y="9"/>
                  </a:lnTo>
                  <a:lnTo>
                    <a:pt x="261" y="290"/>
                  </a:lnTo>
                  <a:lnTo>
                    <a:pt x="9" y="290"/>
                  </a:lnTo>
                  <a:close/>
                </a:path>
              </a:pathLst>
            </a:custGeom>
            <a:noFill/>
            <a:ln w="12192" cap="flat">
              <a:solidFill>
                <a:srgbClr val="96282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42" name="path"/>
            <p:cNvSpPr/>
            <p:nvPr/>
          </p:nvSpPr>
          <p:spPr>
            <a:xfrm>
              <a:off x="1243584" y="12191"/>
              <a:ext cx="160020" cy="178308"/>
            </a:xfrm>
            <a:custGeom>
              <a:avLst/>
              <a:gdLst/>
              <a:ahLst/>
              <a:cxnLst/>
              <a:rect l="0" t="0" r="0" b="0"/>
              <a:pathLst>
                <a:path w="252" h="280">
                  <a:moveTo>
                    <a:pt x="0" y="280"/>
                  </a:moveTo>
                  <a:lnTo>
                    <a:pt x="125" y="0"/>
                  </a:lnTo>
                  <a:lnTo>
                    <a:pt x="252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44" name="path"/>
            <p:cNvSpPr/>
            <p:nvPr/>
          </p:nvSpPr>
          <p:spPr>
            <a:xfrm>
              <a:off x="1237488" y="6095"/>
              <a:ext cx="172211" cy="190500"/>
            </a:xfrm>
            <a:custGeom>
              <a:avLst/>
              <a:gdLst/>
              <a:ahLst/>
              <a:cxnLst/>
              <a:rect l="0" t="0" r="0" b="0"/>
              <a:pathLst>
                <a:path w="271" h="300">
                  <a:moveTo>
                    <a:pt x="9" y="290"/>
                  </a:moveTo>
                  <a:lnTo>
                    <a:pt x="135" y="9"/>
                  </a:lnTo>
                  <a:lnTo>
                    <a:pt x="261" y="290"/>
                  </a:lnTo>
                  <a:lnTo>
                    <a:pt x="9" y="290"/>
                  </a:lnTo>
                  <a:close/>
                </a:path>
              </a:pathLst>
            </a:custGeom>
            <a:noFill/>
            <a:ln w="12192" cap="flat">
              <a:solidFill>
                <a:srgbClr val="96282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46" name="path"/>
            <p:cNvSpPr/>
            <p:nvPr/>
          </p:nvSpPr>
          <p:spPr>
            <a:xfrm>
              <a:off x="2369820" y="6095"/>
              <a:ext cx="158495" cy="178308"/>
            </a:xfrm>
            <a:custGeom>
              <a:avLst/>
              <a:gdLst/>
              <a:ahLst/>
              <a:cxnLst/>
              <a:rect l="0" t="0" r="0" b="0"/>
              <a:pathLst>
                <a:path w="249" h="280">
                  <a:moveTo>
                    <a:pt x="0" y="280"/>
                  </a:moveTo>
                  <a:lnTo>
                    <a:pt x="124" y="0"/>
                  </a:lnTo>
                  <a:lnTo>
                    <a:pt x="249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48" name="path"/>
            <p:cNvSpPr/>
            <p:nvPr/>
          </p:nvSpPr>
          <p:spPr>
            <a:xfrm>
              <a:off x="2363724" y="0"/>
              <a:ext cx="170688" cy="190500"/>
            </a:xfrm>
            <a:custGeom>
              <a:avLst/>
              <a:gdLst/>
              <a:ahLst/>
              <a:cxnLst/>
              <a:rect l="0" t="0" r="0" b="0"/>
              <a:pathLst>
                <a:path w="268" h="300">
                  <a:moveTo>
                    <a:pt x="9" y="290"/>
                  </a:moveTo>
                  <a:lnTo>
                    <a:pt x="134" y="9"/>
                  </a:lnTo>
                  <a:lnTo>
                    <a:pt x="259" y="290"/>
                  </a:lnTo>
                  <a:lnTo>
                    <a:pt x="9" y="290"/>
                  </a:lnTo>
                  <a:close/>
                </a:path>
              </a:pathLst>
            </a:custGeom>
            <a:noFill/>
            <a:ln w="12192" cap="flat">
              <a:solidFill>
                <a:srgbClr val="96282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50" name="path"/>
            <p:cNvSpPr/>
            <p:nvPr/>
          </p:nvSpPr>
          <p:spPr>
            <a:xfrm>
              <a:off x="4238244" y="12191"/>
              <a:ext cx="160019" cy="178308"/>
            </a:xfrm>
            <a:custGeom>
              <a:avLst/>
              <a:gdLst/>
              <a:ahLst/>
              <a:cxnLst/>
              <a:rect l="0" t="0" r="0" b="0"/>
              <a:pathLst>
                <a:path w="251" h="280">
                  <a:moveTo>
                    <a:pt x="0" y="280"/>
                  </a:moveTo>
                  <a:lnTo>
                    <a:pt x="125" y="0"/>
                  </a:lnTo>
                  <a:lnTo>
                    <a:pt x="251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52" name="path"/>
            <p:cNvSpPr/>
            <p:nvPr/>
          </p:nvSpPr>
          <p:spPr>
            <a:xfrm>
              <a:off x="4232148" y="6095"/>
              <a:ext cx="172211" cy="190500"/>
            </a:xfrm>
            <a:custGeom>
              <a:avLst/>
              <a:gdLst/>
              <a:ahLst/>
              <a:cxnLst/>
              <a:rect l="0" t="0" r="0" b="0"/>
              <a:pathLst>
                <a:path w="271" h="300">
                  <a:moveTo>
                    <a:pt x="9" y="290"/>
                  </a:moveTo>
                  <a:lnTo>
                    <a:pt x="135" y="9"/>
                  </a:lnTo>
                  <a:lnTo>
                    <a:pt x="261" y="290"/>
                  </a:lnTo>
                  <a:lnTo>
                    <a:pt x="9" y="290"/>
                  </a:lnTo>
                  <a:close/>
                </a:path>
              </a:pathLst>
            </a:custGeom>
            <a:noFill/>
            <a:ln w="12192" cap="flat">
              <a:solidFill>
                <a:srgbClr val="96282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854" name="picture 28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16773" y="1107972"/>
            <a:ext cx="2618289" cy="261447"/>
          </a:xfrm>
          <a:prstGeom prst="rect">
            <a:avLst/>
          </a:prstGeom>
        </p:spPr>
      </p:pic>
      <p:grpSp>
        <p:nvGrpSpPr>
          <p:cNvPr id="534" name="group 534"/>
          <p:cNvGrpSpPr/>
          <p:nvPr/>
        </p:nvGrpSpPr>
        <p:grpSpPr>
          <a:xfrm rot="21600000">
            <a:off x="2577572" y="1076600"/>
            <a:ext cx="197142" cy="222715"/>
            <a:chOff x="0" y="0"/>
            <a:chExt cx="197142" cy="222715"/>
          </a:xfrm>
        </p:grpSpPr>
        <p:sp>
          <p:nvSpPr>
            <p:cNvPr id="2856" name="path"/>
            <p:cNvSpPr/>
            <p:nvPr/>
          </p:nvSpPr>
          <p:spPr>
            <a:xfrm>
              <a:off x="5607" y="2391"/>
              <a:ext cx="185927" cy="217932"/>
            </a:xfrm>
            <a:custGeom>
              <a:avLst/>
              <a:gdLst/>
              <a:ahLst/>
              <a:cxnLst/>
              <a:rect l="0" t="0" r="0" b="0"/>
              <a:pathLst>
                <a:path w="292" h="343">
                  <a:moveTo>
                    <a:pt x="292" y="0"/>
                  </a:moveTo>
                  <a:lnTo>
                    <a:pt x="146" y="343"/>
                  </a:lnTo>
                  <a:lnTo>
                    <a:pt x="0" y="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96282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58" name="path"/>
            <p:cNvSpPr/>
            <p:nvPr/>
          </p:nvSpPr>
          <p:spPr>
            <a:xfrm>
              <a:off x="0" y="0"/>
              <a:ext cx="197142" cy="222715"/>
            </a:xfrm>
            <a:custGeom>
              <a:avLst/>
              <a:gdLst/>
              <a:ahLst/>
              <a:cxnLst/>
              <a:rect l="0" t="0" r="0" b="0"/>
              <a:pathLst>
                <a:path w="310" h="350">
                  <a:moveTo>
                    <a:pt x="301" y="3"/>
                  </a:moveTo>
                  <a:lnTo>
                    <a:pt x="155" y="346"/>
                  </a:lnTo>
                  <a:lnTo>
                    <a:pt x="8" y="3"/>
                  </a:lnTo>
                </a:path>
              </a:pathLst>
            </a:custGeom>
            <a:noFill/>
            <a:ln w="12192" cap="flat">
              <a:solidFill>
                <a:srgbClr val="962826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860" name="textbox 2860"/>
          <p:cNvSpPr/>
          <p:nvPr/>
        </p:nvSpPr>
        <p:spPr>
          <a:xfrm>
            <a:off x="940917" y="837050"/>
            <a:ext cx="3101339" cy="2813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23000"/>
              </a:lnSpc>
              <a:tabLst>
                <a:tab pos="3087370" algn="l"/>
              </a:tabLst>
            </a:pPr>
            <a:r>
              <a:rPr sz="2100" kern="0" spc="0" baseline="1200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Cha</a:t>
            </a:r>
            <a:r>
              <a:rPr sz="2100" u="sng" kern="0" spc="0" baseline="12000" dirty="0">
                <a:solidFill>
                  <a:srgbClr val="595959">
                    <a:alpha val="100000"/>
                  </a:srgbClr>
                </a:solidFill>
                <a:uFill>
                  <a:solidFill>
                    <a:srgbClr val="962826"/>
                  </a:solidFill>
                </a:u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rte</a:t>
            </a:r>
            <a:r>
              <a:rPr sz="2100" kern="0" spc="0" baseline="1200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r>
              <a:rPr sz="1300" kern="0" spc="1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2100" kern="0" spc="0" baseline="-1000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CD</a:t>
            </a:r>
            <a:r>
              <a:rPr sz="2100" u="sng" kern="0" spc="0" baseline="-1000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2100" u="sng" kern="0" spc="0" baseline="-10000" dirty="0">
                <a:solidFill>
                  <a:srgbClr val="595959">
                    <a:alpha val="100000"/>
                  </a:srgbClr>
                </a:solidFill>
                <a:uFill>
                  <a:solidFill>
                    <a:srgbClr val="962826"/>
                  </a:solidFill>
                </a:u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300" u="sng" kern="0" spc="10" dirty="0">
                <a:solidFill>
                  <a:srgbClr val="595959">
                    <a:alpha val="100000"/>
                  </a:srgbClr>
                </a:solidFill>
                <a:uFill>
                  <a:solidFill>
                    <a:srgbClr val="962826"/>
                  </a:solidFill>
                </a:u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1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2100" kern="0" spc="0" baseline="-2700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PDC</a:t>
            </a:r>
            <a:r>
              <a:rPr sz="2100" u="sng" kern="0" spc="0" baseline="-27000" dirty="0">
                <a:solidFill>
                  <a:srgbClr val="595959">
                    <a:alpha val="100000"/>
                  </a:srgbClr>
                </a:solidFill>
                <a:uFill>
                  <a:solidFill>
                    <a:srgbClr val="962826"/>
                  </a:solidFill>
                </a:u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300" u="sng" kern="0" spc="0" dirty="0">
                <a:solidFill>
                  <a:srgbClr val="595959">
                    <a:alpha val="100000"/>
                  </a:srgbClr>
                </a:solidFill>
                <a:uFill>
                  <a:solidFill>
                    <a:srgbClr val="962826"/>
                  </a:solidFill>
                </a:u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13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862" name="textbox 2862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536" name="group 536"/>
          <p:cNvGrpSpPr/>
          <p:nvPr/>
        </p:nvGrpSpPr>
        <p:grpSpPr>
          <a:xfrm rot="21600000">
            <a:off x="2788920" y="1778508"/>
            <a:ext cx="655320" cy="227076"/>
            <a:chOff x="0" y="0"/>
            <a:chExt cx="655320" cy="227076"/>
          </a:xfrm>
        </p:grpSpPr>
        <p:sp>
          <p:nvSpPr>
            <p:cNvPr id="2866" name="path"/>
            <p:cNvSpPr/>
            <p:nvPr/>
          </p:nvSpPr>
          <p:spPr>
            <a:xfrm>
              <a:off x="6095" y="42671"/>
              <a:ext cx="158495" cy="178308"/>
            </a:xfrm>
            <a:custGeom>
              <a:avLst/>
              <a:gdLst/>
              <a:ahLst/>
              <a:cxnLst/>
              <a:rect l="0" t="0" r="0" b="0"/>
              <a:pathLst>
                <a:path w="249" h="280">
                  <a:moveTo>
                    <a:pt x="0" y="280"/>
                  </a:moveTo>
                  <a:lnTo>
                    <a:pt x="124" y="0"/>
                  </a:lnTo>
                  <a:lnTo>
                    <a:pt x="249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68" name="path"/>
            <p:cNvSpPr/>
            <p:nvPr/>
          </p:nvSpPr>
          <p:spPr>
            <a:xfrm>
              <a:off x="0" y="36576"/>
              <a:ext cx="170688" cy="190500"/>
            </a:xfrm>
            <a:custGeom>
              <a:avLst/>
              <a:gdLst/>
              <a:ahLst/>
              <a:cxnLst/>
              <a:rect l="0" t="0" r="0" b="0"/>
              <a:pathLst>
                <a:path w="268" h="300">
                  <a:moveTo>
                    <a:pt x="9" y="290"/>
                  </a:moveTo>
                  <a:lnTo>
                    <a:pt x="134" y="9"/>
                  </a:lnTo>
                  <a:lnTo>
                    <a:pt x="259" y="290"/>
                  </a:lnTo>
                  <a:lnTo>
                    <a:pt x="9" y="290"/>
                  </a:lnTo>
                  <a:close/>
                </a:path>
              </a:pathLst>
            </a:custGeom>
            <a:noFill/>
            <a:ln w="12192" cap="flat">
              <a:solidFill>
                <a:srgbClr val="96282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70" name="path"/>
            <p:cNvSpPr/>
            <p:nvPr/>
          </p:nvSpPr>
          <p:spPr>
            <a:xfrm>
              <a:off x="490728" y="6095"/>
              <a:ext cx="158496" cy="178308"/>
            </a:xfrm>
            <a:custGeom>
              <a:avLst/>
              <a:gdLst/>
              <a:ahLst/>
              <a:cxnLst/>
              <a:rect l="0" t="0" r="0" b="0"/>
              <a:pathLst>
                <a:path w="249" h="280">
                  <a:moveTo>
                    <a:pt x="0" y="280"/>
                  </a:moveTo>
                  <a:lnTo>
                    <a:pt x="124" y="0"/>
                  </a:lnTo>
                  <a:lnTo>
                    <a:pt x="249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72" name="path"/>
            <p:cNvSpPr/>
            <p:nvPr/>
          </p:nvSpPr>
          <p:spPr>
            <a:xfrm>
              <a:off x="484632" y="0"/>
              <a:ext cx="170688" cy="190500"/>
            </a:xfrm>
            <a:custGeom>
              <a:avLst/>
              <a:gdLst/>
              <a:ahLst/>
              <a:cxnLst/>
              <a:rect l="0" t="0" r="0" b="0"/>
              <a:pathLst>
                <a:path w="268" h="300">
                  <a:moveTo>
                    <a:pt x="9" y="290"/>
                  </a:moveTo>
                  <a:lnTo>
                    <a:pt x="134" y="9"/>
                  </a:lnTo>
                  <a:lnTo>
                    <a:pt x="259" y="290"/>
                  </a:lnTo>
                  <a:lnTo>
                    <a:pt x="9" y="290"/>
                  </a:lnTo>
                  <a:close/>
                </a:path>
              </a:pathLst>
            </a:custGeom>
            <a:noFill/>
            <a:ln w="12192" cap="flat">
              <a:solidFill>
                <a:srgbClr val="96282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874" name="textbox 2874"/>
          <p:cNvSpPr/>
          <p:nvPr/>
        </p:nvSpPr>
        <p:spPr>
          <a:xfrm>
            <a:off x="1549038" y="1443614"/>
            <a:ext cx="428625" cy="2622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860"/>
              </a:lnSpc>
            </a:pPr>
            <a:r>
              <a:rPr sz="1500" kern="0" spc="8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概念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876" name="textbox 2876"/>
          <p:cNvSpPr/>
          <p:nvPr/>
        </p:nvSpPr>
        <p:spPr>
          <a:xfrm>
            <a:off x="2894398" y="1458854"/>
            <a:ext cx="427990" cy="262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865"/>
              </a:lnSpc>
            </a:pPr>
            <a:r>
              <a:rPr sz="1500" kern="0" spc="7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计划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878" name="picture 28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11223" y="1114044"/>
            <a:ext cx="12192" cy="1076452"/>
          </a:xfrm>
          <a:prstGeom prst="rect">
            <a:avLst/>
          </a:prstGeom>
        </p:spPr>
      </p:pic>
      <p:grpSp>
        <p:nvGrpSpPr>
          <p:cNvPr id="538" name="group 538"/>
          <p:cNvGrpSpPr/>
          <p:nvPr/>
        </p:nvGrpSpPr>
        <p:grpSpPr>
          <a:xfrm rot="21600000">
            <a:off x="1309610" y="1020198"/>
            <a:ext cx="197130" cy="221220"/>
            <a:chOff x="0" y="0"/>
            <a:chExt cx="197130" cy="221220"/>
          </a:xfrm>
        </p:grpSpPr>
        <p:sp>
          <p:nvSpPr>
            <p:cNvPr id="2880" name="path"/>
            <p:cNvSpPr/>
            <p:nvPr/>
          </p:nvSpPr>
          <p:spPr>
            <a:xfrm>
              <a:off x="5601" y="2406"/>
              <a:ext cx="185927" cy="216408"/>
            </a:xfrm>
            <a:custGeom>
              <a:avLst/>
              <a:gdLst/>
              <a:ahLst/>
              <a:cxnLst/>
              <a:rect l="0" t="0" r="0" b="0"/>
              <a:pathLst>
                <a:path w="292" h="340">
                  <a:moveTo>
                    <a:pt x="292" y="0"/>
                  </a:moveTo>
                  <a:lnTo>
                    <a:pt x="146" y="340"/>
                  </a:lnTo>
                  <a:lnTo>
                    <a:pt x="0" y="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96282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82" name="path"/>
            <p:cNvSpPr/>
            <p:nvPr/>
          </p:nvSpPr>
          <p:spPr>
            <a:xfrm>
              <a:off x="0" y="0"/>
              <a:ext cx="197130" cy="221220"/>
            </a:xfrm>
            <a:custGeom>
              <a:avLst/>
              <a:gdLst/>
              <a:ahLst/>
              <a:cxnLst/>
              <a:rect l="0" t="0" r="0" b="0"/>
              <a:pathLst>
                <a:path w="310" h="348">
                  <a:moveTo>
                    <a:pt x="301" y="3"/>
                  </a:moveTo>
                  <a:lnTo>
                    <a:pt x="155" y="344"/>
                  </a:lnTo>
                  <a:lnTo>
                    <a:pt x="8" y="3"/>
                  </a:lnTo>
                </a:path>
              </a:pathLst>
            </a:custGeom>
            <a:noFill/>
            <a:ln w="12192" cap="flat">
              <a:solidFill>
                <a:srgbClr val="962826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40" name="group 540"/>
          <p:cNvGrpSpPr/>
          <p:nvPr/>
        </p:nvGrpSpPr>
        <p:grpSpPr>
          <a:xfrm rot="21600000">
            <a:off x="2289048" y="1863852"/>
            <a:ext cx="172211" cy="190500"/>
            <a:chOff x="0" y="0"/>
            <a:chExt cx="172211" cy="190500"/>
          </a:xfrm>
        </p:grpSpPr>
        <p:sp>
          <p:nvSpPr>
            <p:cNvPr id="2884" name="path"/>
            <p:cNvSpPr/>
            <p:nvPr/>
          </p:nvSpPr>
          <p:spPr>
            <a:xfrm>
              <a:off x="6095" y="6095"/>
              <a:ext cx="160020" cy="178308"/>
            </a:xfrm>
            <a:custGeom>
              <a:avLst/>
              <a:gdLst/>
              <a:ahLst/>
              <a:cxnLst/>
              <a:rect l="0" t="0" r="0" b="0"/>
              <a:pathLst>
                <a:path w="252" h="280">
                  <a:moveTo>
                    <a:pt x="0" y="280"/>
                  </a:moveTo>
                  <a:lnTo>
                    <a:pt x="126" y="0"/>
                  </a:lnTo>
                  <a:lnTo>
                    <a:pt x="252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86" name="path"/>
            <p:cNvSpPr/>
            <p:nvPr/>
          </p:nvSpPr>
          <p:spPr>
            <a:xfrm>
              <a:off x="0" y="0"/>
              <a:ext cx="172211" cy="190500"/>
            </a:xfrm>
            <a:custGeom>
              <a:avLst/>
              <a:gdLst/>
              <a:ahLst/>
              <a:cxnLst/>
              <a:rect l="0" t="0" r="0" b="0"/>
              <a:pathLst>
                <a:path w="271" h="300">
                  <a:moveTo>
                    <a:pt x="9" y="290"/>
                  </a:moveTo>
                  <a:lnTo>
                    <a:pt x="135" y="9"/>
                  </a:lnTo>
                  <a:lnTo>
                    <a:pt x="261" y="290"/>
                  </a:lnTo>
                  <a:lnTo>
                    <a:pt x="9" y="290"/>
                  </a:lnTo>
                  <a:close/>
                </a:path>
              </a:pathLst>
            </a:custGeom>
            <a:noFill/>
            <a:ln w="12192" cap="flat">
              <a:solidFill>
                <a:srgbClr val="96282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888" name="textbox 2888"/>
          <p:cNvSpPr/>
          <p:nvPr/>
        </p:nvSpPr>
        <p:spPr>
          <a:xfrm>
            <a:off x="3289069" y="1986918"/>
            <a:ext cx="276859" cy="1670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TR3</a:t>
            </a:r>
            <a:endParaRPr lang="en-US" altLang="en-US" sz="11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890" name="textbox 2890"/>
          <p:cNvSpPr/>
          <p:nvPr/>
        </p:nvSpPr>
        <p:spPr>
          <a:xfrm>
            <a:off x="2146069" y="2065224"/>
            <a:ext cx="276859" cy="1676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TR1</a:t>
            </a:r>
            <a:endParaRPr lang="en-US" altLang="en-US" sz="11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892" name="textbox 2892"/>
          <p:cNvSpPr/>
          <p:nvPr/>
        </p:nvSpPr>
        <p:spPr>
          <a:xfrm>
            <a:off x="2513988" y="2019430"/>
            <a:ext cx="276859" cy="1670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100" kern="0" spc="-2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TR2</a:t>
            </a:r>
            <a:endParaRPr lang="en-US" altLang="en-US" sz="11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542" name="group 542"/>
          <p:cNvGrpSpPr/>
          <p:nvPr/>
        </p:nvGrpSpPr>
        <p:grpSpPr>
          <a:xfrm rot="21600000">
            <a:off x="2667000" y="1223007"/>
            <a:ext cx="19938" cy="967614"/>
            <a:chOff x="0" y="0"/>
            <a:chExt cx="19938" cy="967614"/>
          </a:xfrm>
        </p:grpSpPr>
        <p:sp>
          <p:nvSpPr>
            <p:cNvPr id="2894" name="path"/>
            <p:cNvSpPr/>
            <p:nvPr/>
          </p:nvSpPr>
          <p:spPr>
            <a:xfrm>
              <a:off x="0" y="0"/>
              <a:ext cx="19938" cy="685803"/>
            </a:xfrm>
            <a:custGeom>
              <a:avLst/>
              <a:gdLst/>
              <a:ahLst/>
              <a:cxnLst/>
              <a:rect l="0" t="0" r="0" b="0"/>
              <a:pathLst>
                <a:path w="31" h="1080">
                  <a:moveTo>
                    <a:pt x="15" y="0"/>
                  </a:moveTo>
                  <a:lnTo>
                    <a:pt x="15" y="1080"/>
                  </a:lnTo>
                </a:path>
              </a:pathLst>
            </a:custGeom>
            <a:noFill/>
            <a:ln w="19811" cap="flat">
              <a:solidFill>
                <a:srgbClr val="962826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96" name="path"/>
            <p:cNvSpPr/>
            <p:nvPr/>
          </p:nvSpPr>
          <p:spPr>
            <a:xfrm>
              <a:off x="3048" y="680468"/>
              <a:ext cx="12191" cy="287146"/>
            </a:xfrm>
            <a:custGeom>
              <a:avLst/>
              <a:gdLst/>
              <a:ahLst/>
              <a:cxnLst/>
              <a:rect l="0" t="0" r="0" b="0"/>
              <a:pathLst>
                <a:path w="19" h="452">
                  <a:moveTo>
                    <a:pt x="9" y="0"/>
                  </a:moveTo>
                  <a:lnTo>
                    <a:pt x="9" y="452"/>
                  </a:lnTo>
                </a:path>
              </a:pathLst>
            </a:custGeom>
            <a:noFill/>
            <a:ln w="12192" cap="flat">
              <a:solidFill>
                <a:srgbClr val="962826">
                  <a:alpha val="100000"/>
                </a:srgbClr>
              </a:solidFill>
              <a:prstDash val="dash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textbox 2898"/>
          <p:cNvSpPr/>
          <p:nvPr/>
        </p:nvSpPr>
        <p:spPr>
          <a:xfrm>
            <a:off x="103876" y="231284"/>
            <a:ext cx="8056244" cy="558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更加清晰的界定</a:t>
            </a: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CDP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和</a:t>
            </a: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IPD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的接</a:t>
            </a: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口界面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544" name="group 544"/>
          <p:cNvGrpSpPr/>
          <p:nvPr/>
        </p:nvGrpSpPr>
        <p:grpSpPr>
          <a:xfrm rot="21600000">
            <a:off x="6368795" y="2279903"/>
            <a:ext cx="1748028" cy="1748028"/>
            <a:chOff x="0" y="0"/>
            <a:chExt cx="1748028" cy="1748028"/>
          </a:xfrm>
        </p:grpSpPr>
        <p:sp>
          <p:nvSpPr>
            <p:cNvPr id="2900" name="path"/>
            <p:cNvSpPr/>
            <p:nvPr/>
          </p:nvSpPr>
          <p:spPr>
            <a:xfrm>
              <a:off x="0" y="0"/>
              <a:ext cx="1748028" cy="1748028"/>
            </a:xfrm>
            <a:custGeom>
              <a:avLst/>
              <a:gdLst/>
              <a:ahLst/>
              <a:cxnLst/>
              <a:rect l="0" t="0" r="0" b="0"/>
              <a:pathLst>
                <a:path w="2752" h="2752">
                  <a:moveTo>
                    <a:pt x="0" y="1376"/>
                  </a:moveTo>
                  <a:cubicBezTo>
                    <a:pt x="0" y="616"/>
                    <a:pt x="616" y="0"/>
                    <a:pt x="1376" y="0"/>
                  </a:cubicBezTo>
                  <a:cubicBezTo>
                    <a:pt x="2136" y="0"/>
                    <a:pt x="2752" y="616"/>
                    <a:pt x="2752" y="1376"/>
                  </a:cubicBezTo>
                  <a:cubicBezTo>
                    <a:pt x="2752" y="2136"/>
                    <a:pt x="2136" y="2752"/>
                    <a:pt x="1376" y="2752"/>
                  </a:cubicBezTo>
                  <a:cubicBezTo>
                    <a:pt x="616" y="2752"/>
                    <a:pt x="0" y="2136"/>
                    <a:pt x="0" y="1376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02" name="textbox 2902"/>
            <p:cNvSpPr/>
            <p:nvPr/>
          </p:nvSpPr>
          <p:spPr>
            <a:xfrm>
              <a:off x="-12700" y="-12700"/>
              <a:ext cx="1773554" cy="17716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53365" algn="l" rtl="0" eaLnBrk="0">
                <a:lnSpc>
                  <a:spcPts val="2425"/>
                </a:lnSpc>
                <a:spcBef>
                  <a:spcPts val="5"/>
                </a:spcBef>
              </a:pP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" panose="020B0503020204020204" charset="-122"/>
                </a:rPr>
                <a:t>产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MS Gothic" panose="020B0609070205080204" charset="-128"/>
                </a:rPr>
                <a:t>品包需求</a:t>
              </a:r>
              <a:endParaRPr lang="en-US" altLang="en-US" sz="2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464820" algn="l" rtl="0" eaLnBrk="0">
                <a:lnSpc>
                  <a:spcPct val="87000"/>
                </a:lnSpc>
                <a:spcBef>
                  <a:spcPts val="20"/>
                </a:spcBef>
              </a:pPr>
              <a:r>
                <a:rPr sz="1800" kern="0" spc="-20" dirty="0">
                  <a:solidFill>
                    <a:srgbClr val="FFFF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Concept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546" name="group 546"/>
          <p:cNvGrpSpPr/>
          <p:nvPr/>
        </p:nvGrpSpPr>
        <p:grpSpPr>
          <a:xfrm rot="21600000">
            <a:off x="3470148" y="2279903"/>
            <a:ext cx="1748027" cy="1748028"/>
            <a:chOff x="0" y="0"/>
            <a:chExt cx="1748027" cy="1748028"/>
          </a:xfrm>
        </p:grpSpPr>
        <p:sp>
          <p:nvSpPr>
            <p:cNvPr id="2904" name="path"/>
            <p:cNvSpPr/>
            <p:nvPr/>
          </p:nvSpPr>
          <p:spPr>
            <a:xfrm>
              <a:off x="0" y="0"/>
              <a:ext cx="1748027" cy="1748028"/>
            </a:xfrm>
            <a:custGeom>
              <a:avLst/>
              <a:gdLst/>
              <a:ahLst/>
              <a:cxnLst/>
              <a:rect l="0" t="0" r="0" b="0"/>
              <a:pathLst>
                <a:path w="2752" h="2752">
                  <a:moveTo>
                    <a:pt x="0" y="1376"/>
                  </a:moveTo>
                  <a:cubicBezTo>
                    <a:pt x="0" y="616"/>
                    <a:pt x="616" y="0"/>
                    <a:pt x="1376" y="0"/>
                  </a:cubicBezTo>
                  <a:cubicBezTo>
                    <a:pt x="2136" y="0"/>
                    <a:pt x="2752" y="616"/>
                    <a:pt x="2752" y="1376"/>
                  </a:cubicBezTo>
                  <a:cubicBezTo>
                    <a:pt x="2752" y="2136"/>
                    <a:pt x="2136" y="2752"/>
                    <a:pt x="1376" y="2752"/>
                  </a:cubicBezTo>
                  <a:cubicBezTo>
                    <a:pt x="616" y="2752"/>
                    <a:pt x="0" y="2136"/>
                    <a:pt x="0" y="1376"/>
                  </a:cubicBezTo>
                </a:path>
              </a:pathLst>
            </a:custGeom>
            <a:solidFill>
              <a:srgbClr val="6CA62C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06" name="textbox 2906"/>
            <p:cNvSpPr/>
            <p:nvPr/>
          </p:nvSpPr>
          <p:spPr>
            <a:xfrm>
              <a:off x="-12700" y="-12700"/>
              <a:ext cx="1773554" cy="18256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91160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2000" kern="0" spc="-2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MS Gothic" panose="020B0609070205080204" charset="-128"/>
                </a:rPr>
                <a:t>特性需求</a:t>
              </a:r>
              <a:endParaRPr lang="en-US" altLang="en-US" sz="2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685165" algn="l" rtl="0" eaLnBrk="0">
                <a:lnSpc>
                  <a:spcPts val="2320"/>
                </a:lnSpc>
                <a:spcBef>
                  <a:spcPts val="15"/>
                </a:spcBef>
              </a:pPr>
              <a:r>
                <a:rPr sz="1800" kern="0" spc="-30" dirty="0">
                  <a:solidFill>
                    <a:srgbClr val="FFFF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 Light" panose="020B0502040204020203" charset="-122"/>
                </a:rPr>
                <a:t>idea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2908" name="textbox 2908"/>
          <p:cNvSpPr/>
          <p:nvPr/>
        </p:nvSpPr>
        <p:spPr>
          <a:xfrm>
            <a:off x="6368795" y="4288535"/>
            <a:ext cx="1748154" cy="3295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12775" algn="l" rtl="0" eaLnBrk="0">
              <a:lnSpc>
                <a:spcPct val="98000"/>
              </a:lnSpc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完整性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910" name="textbox 2910"/>
          <p:cNvSpPr/>
          <p:nvPr/>
        </p:nvSpPr>
        <p:spPr>
          <a:xfrm>
            <a:off x="6368795" y="4684776"/>
            <a:ext cx="1748154" cy="3295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12140" algn="l" rtl="0" eaLnBrk="0">
              <a:lnSpc>
                <a:spcPct val="98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系统性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912" name="textbox 2912"/>
          <p:cNvSpPr/>
          <p:nvPr/>
        </p:nvSpPr>
        <p:spPr>
          <a:xfrm>
            <a:off x="3470148" y="4288535"/>
            <a:ext cx="1748154" cy="3295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413385" algn="l" rtl="0" eaLnBrk="0">
              <a:lnSpc>
                <a:spcPts val="1805"/>
              </a:lnSpc>
              <a:spcBef>
                <a:spcPts val="0"/>
              </a:spcBef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How to Win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914" name="textbox 2914"/>
          <p:cNvSpPr/>
          <p:nvPr/>
        </p:nvSpPr>
        <p:spPr>
          <a:xfrm>
            <a:off x="3470148" y="4684776"/>
            <a:ext cx="1748154" cy="3295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10870" algn="l" rtl="0" eaLnBrk="0">
              <a:lnSpc>
                <a:spcPct val="98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差异化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916" name="textbox 2916"/>
          <p:cNvSpPr/>
          <p:nvPr/>
        </p:nvSpPr>
        <p:spPr>
          <a:xfrm>
            <a:off x="6368795" y="5081016"/>
            <a:ext cx="1748154" cy="3295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12775" algn="l" rtl="0" eaLnBrk="0">
              <a:lnSpc>
                <a:spcPct val="98000"/>
              </a:lnSpc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平衡性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918" name="textbox 2918"/>
          <p:cNvSpPr/>
          <p:nvPr/>
        </p:nvSpPr>
        <p:spPr>
          <a:xfrm>
            <a:off x="3470148" y="5081016"/>
            <a:ext cx="1748154" cy="3295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12140" algn="l" rtl="0" eaLnBrk="0">
              <a:lnSpc>
                <a:spcPct val="98000"/>
              </a:lnSpc>
              <a:spcBef>
                <a:spcPts val="0"/>
              </a:spcBef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竞争力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920" name="textbox 2920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24" name="textbox 2924"/>
          <p:cNvSpPr/>
          <p:nvPr/>
        </p:nvSpPr>
        <p:spPr>
          <a:xfrm>
            <a:off x="6754280" y="5747508"/>
            <a:ext cx="983614" cy="235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聚焦于What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926" name="textbox 2926"/>
          <p:cNvSpPr/>
          <p:nvPr/>
        </p:nvSpPr>
        <p:spPr>
          <a:xfrm>
            <a:off x="6829751" y="1720912"/>
            <a:ext cx="832485" cy="262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87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概念阶段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928" name="textbox 2928"/>
          <p:cNvSpPr/>
          <p:nvPr/>
        </p:nvSpPr>
        <p:spPr>
          <a:xfrm>
            <a:off x="3934299" y="1720912"/>
            <a:ext cx="829310" cy="262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87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立项阶段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930" name="textbox 2930"/>
          <p:cNvSpPr/>
          <p:nvPr/>
        </p:nvSpPr>
        <p:spPr>
          <a:xfrm>
            <a:off x="3887382" y="5747508"/>
            <a:ext cx="918210" cy="212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 Light" panose="020B0502040204020203" charset="-122"/>
              </a:rPr>
              <a:t>聚焦于Why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2" name="table 2932"/>
          <p:cNvGraphicFramePr>
            <a:graphicFrameLocks noGrp="1"/>
          </p:cNvGraphicFramePr>
          <p:nvPr/>
        </p:nvGraphicFramePr>
        <p:xfrm>
          <a:off x="1507236" y="5792723"/>
          <a:ext cx="8020684" cy="427990"/>
        </p:xfrm>
        <a:graphic>
          <a:graphicData uri="http://schemas.openxmlformats.org/drawingml/2006/table">
            <a:tbl>
              <a:tblPr>
                <a:solidFill>
                  <a:srgbClr val="FFCCFF"/>
                </a:solidFill>
              </a:tblPr>
              <a:tblGrid>
                <a:gridCol w="8020684"/>
              </a:tblGrid>
              <a:tr h="421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75145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产品包需求（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OR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）管理流程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2934" name="textbox 2934"/>
          <p:cNvSpPr/>
          <p:nvPr/>
        </p:nvSpPr>
        <p:spPr>
          <a:xfrm>
            <a:off x="103876" y="231284"/>
            <a:ext cx="4305934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5000"/>
              </a:lnSpc>
            </a:pPr>
            <a:r>
              <a:rPr sz="3700" kern="0" spc="-2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2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需求是如何转化的？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936" name="picture 29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3819" y="4080967"/>
            <a:ext cx="1133856" cy="395020"/>
          </a:xfrm>
          <a:prstGeom prst="rect">
            <a:avLst/>
          </a:prstGeom>
        </p:spPr>
      </p:pic>
      <p:grpSp>
        <p:nvGrpSpPr>
          <p:cNvPr id="548" name="group 548"/>
          <p:cNvGrpSpPr/>
          <p:nvPr/>
        </p:nvGrpSpPr>
        <p:grpSpPr>
          <a:xfrm rot="21600000">
            <a:off x="7629144" y="3907535"/>
            <a:ext cx="1130807" cy="490728"/>
            <a:chOff x="0" y="0"/>
            <a:chExt cx="1130807" cy="490728"/>
          </a:xfrm>
        </p:grpSpPr>
        <p:sp>
          <p:nvSpPr>
            <p:cNvPr id="2938" name="path"/>
            <p:cNvSpPr/>
            <p:nvPr/>
          </p:nvSpPr>
          <p:spPr>
            <a:xfrm>
              <a:off x="4571" y="4572"/>
              <a:ext cx="1121664" cy="481583"/>
            </a:xfrm>
            <a:custGeom>
              <a:avLst/>
              <a:gdLst/>
              <a:ahLst/>
              <a:cxnLst/>
              <a:rect l="0" t="0" r="0" b="0"/>
              <a:pathLst>
                <a:path w="1766" h="758">
                  <a:moveTo>
                    <a:pt x="0" y="379"/>
                  </a:moveTo>
                  <a:cubicBezTo>
                    <a:pt x="0" y="169"/>
                    <a:pt x="395" y="0"/>
                    <a:pt x="883" y="0"/>
                  </a:cubicBezTo>
                  <a:cubicBezTo>
                    <a:pt x="1370" y="0"/>
                    <a:pt x="1766" y="169"/>
                    <a:pt x="1766" y="379"/>
                  </a:cubicBezTo>
                  <a:cubicBezTo>
                    <a:pt x="1766" y="588"/>
                    <a:pt x="1370" y="758"/>
                    <a:pt x="883" y="758"/>
                  </a:cubicBezTo>
                  <a:cubicBezTo>
                    <a:pt x="395" y="758"/>
                    <a:pt x="0" y="588"/>
                    <a:pt x="0" y="37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40" name="path"/>
            <p:cNvSpPr/>
            <p:nvPr/>
          </p:nvSpPr>
          <p:spPr>
            <a:xfrm>
              <a:off x="0" y="0"/>
              <a:ext cx="1130807" cy="490728"/>
            </a:xfrm>
            <a:custGeom>
              <a:avLst/>
              <a:gdLst/>
              <a:ahLst/>
              <a:cxnLst/>
              <a:rect l="0" t="0" r="0" b="0"/>
              <a:pathLst>
                <a:path w="1780" h="772">
                  <a:moveTo>
                    <a:pt x="7" y="386"/>
                  </a:moveTo>
                  <a:cubicBezTo>
                    <a:pt x="7" y="177"/>
                    <a:pt x="402" y="7"/>
                    <a:pt x="890" y="7"/>
                  </a:cubicBezTo>
                  <a:cubicBezTo>
                    <a:pt x="1378" y="7"/>
                    <a:pt x="1773" y="177"/>
                    <a:pt x="1773" y="386"/>
                  </a:cubicBezTo>
                  <a:cubicBezTo>
                    <a:pt x="1773" y="595"/>
                    <a:pt x="1378" y="765"/>
                    <a:pt x="890" y="765"/>
                  </a:cubicBezTo>
                  <a:cubicBezTo>
                    <a:pt x="402" y="765"/>
                    <a:pt x="7" y="595"/>
                    <a:pt x="7" y="386"/>
                  </a:cubicBez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942" name="picture 29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36764" y="4512564"/>
            <a:ext cx="1208531" cy="568451"/>
          </a:xfrm>
          <a:prstGeom prst="rect">
            <a:avLst/>
          </a:prstGeom>
        </p:spPr>
      </p:pic>
      <p:graphicFrame>
        <p:nvGraphicFramePr>
          <p:cNvPr id="2944" name="table 2944"/>
          <p:cNvGraphicFramePr>
            <a:graphicFrameLocks noGrp="1"/>
          </p:cNvGraphicFramePr>
          <p:nvPr/>
        </p:nvGraphicFramePr>
        <p:xfrm>
          <a:off x="7481316" y="3788664"/>
          <a:ext cx="1417319" cy="1369695"/>
        </p:xfrm>
        <a:graphic>
          <a:graphicData uri="http://schemas.openxmlformats.org/drawingml/2006/table">
            <a:tbl>
              <a:tblPr/>
              <a:tblGrid>
                <a:gridCol w="1417319"/>
              </a:tblGrid>
              <a:tr h="13411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19405" algn="l" rtl="0" eaLnBrk="0">
                        <a:lnSpc>
                          <a:spcPct val="100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设计规格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28295" algn="l" rtl="0" eaLnBrk="0">
                        <a:lnSpc>
                          <a:spcPts val="181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系统构架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46" name="picture 29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93219" y="3742487"/>
            <a:ext cx="1121395" cy="407365"/>
          </a:xfrm>
          <a:prstGeom prst="rect">
            <a:avLst/>
          </a:prstGeom>
        </p:spPr>
      </p:pic>
      <p:grpSp>
        <p:nvGrpSpPr>
          <p:cNvPr id="550" name="group 550"/>
          <p:cNvGrpSpPr/>
          <p:nvPr/>
        </p:nvGrpSpPr>
        <p:grpSpPr>
          <a:xfrm rot="21600000">
            <a:off x="6006084" y="3581400"/>
            <a:ext cx="1130808" cy="490727"/>
            <a:chOff x="0" y="0"/>
            <a:chExt cx="1130808" cy="490727"/>
          </a:xfrm>
        </p:grpSpPr>
        <p:sp>
          <p:nvSpPr>
            <p:cNvPr id="2948" name="path"/>
            <p:cNvSpPr/>
            <p:nvPr/>
          </p:nvSpPr>
          <p:spPr>
            <a:xfrm>
              <a:off x="4571" y="4571"/>
              <a:ext cx="1121663" cy="481584"/>
            </a:xfrm>
            <a:custGeom>
              <a:avLst/>
              <a:gdLst/>
              <a:ahLst/>
              <a:cxnLst/>
              <a:rect l="0" t="0" r="0" b="0"/>
              <a:pathLst>
                <a:path w="1766" h="758">
                  <a:moveTo>
                    <a:pt x="0" y="379"/>
                  </a:moveTo>
                  <a:cubicBezTo>
                    <a:pt x="0" y="169"/>
                    <a:pt x="395" y="0"/>
                    <a:pt x="883" y="0"/>
                  </a:cubicBezTo>
                  <a:cubicBezTo>
                    <a:pt x="1371" y="0"/>
                    <a:pt x="1766" y="169"/>
                    <a:pt x="1766" y="379"/>
                  </a:cubicBezTo>
                  <a:cubicBezTo>
                    <a:pt x="1766" y="588"/>
                    <a:pt x="1371" y="758"/>
                    <a:pt x="883" y="758"/>
                  </a:cubicBezTo>
                  <a:cubicBezTo>
                    <a:pt x="395" y="758"/>
                    <a:pt x="0" y="588"/>
                    <a:pt x="0" y="37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50" name="path"/>
            <p:cNvSpPr/>
            <p:nvPr/>
          </p:nvSpPr>
          <p:spPr>
            <a:xfrm>
              <a:off x="0" y="0"/>
              <a:ext cx="1130808" cy="490727"/>
            </a:xfrm>
            <a:custGeom>
              <a:avLst/>
              <a:gdLst/>
              <a:ahLst/>
              <a:cxnLst/>
              <a:rect l="0" t="0" r="0" b="0"/>
              <a:pathLst>
                <a:path w="1780" h="772">
                  <a:moveTo>
                    <a:pt x="7" y="386"/>
                  </a:moveTo>
                  <a:cubicBezTo>
                    <a:pt x="7" y="176"/>
                    <a:pt x="402" y="7"/>
                    <a:pt x="890" y="7"/>
                  </a:cubicBezTo>
                  <a:cubicBezTo>
                    <a:pt x="1378" y="7"/>
                    <a:pt x="1773" y="176"/>
                    <a:pt x="1773" y="386"/>
                  </a:cubicBezTo>
                  <a:cubicBezTo>
                    <a:pt x="1773" y="595"/>
                    <a:pt x="1378" y="765"/>
                    <a:pt x="890" y="765"/>
                  </a:cubicBezTo>
                  <a:cubicBezTo>
                    <a:pt x="402" y="765"/>
                    <a:pt x="7" y="595"/>
                    <a:pt x="7" y="386"/>
                  </a:cubicBez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952" name="picture 29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42660" y="4204715"/>
            <a:ext cx="1208531" cy="568452"/>
          </a:xfrm>
          <a:prstGeom prst="rect">
            <a:avLst/>
          </a:prstGeom>
        </p:spPr>
      </p:pic>
      <p:graphicFrame>
        <p:nvGraphicFramePr>
          <p:cNvPr id="2954" name="table 2954"/>
          <p:cNvGraphicFramePr>
            <a:graphicFrameLocks noGrp="1"/>
          </p:cNvGraphicFramePr>
          <p:nvPr/>
        </p:nvGraphicFramePr>
        <p:xfrm>
          <a:off x="5945123" y="3482339"/>
          <a:ext cx="1417319" cy="1368425"/>
        </p:xfrm>
        <a:graphic>
          <a:graphicData uri="http://schemas.openxmlformats.org/drawingml/2006/table">
            <a:tbl>
              <a:tblPr/>
              <a:tblGrid>
                <a:gridCol w="1417319"/>
              </a:tblGrid>
              <a:tr h="13398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33045" algn="l" rtl="0" eaLnBrk="0">
                        <a:lnSpc>
                          <a:spcPts val="1810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设计需求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66065" algn="l" rtl="0" eaLnBrk="0">
                        <a:lnSpc>
                          <a:spcPct val="100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产品概念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56" name="table 2956"/>
          <p:cNvGraphicFramePr>
            <a:graphicFrameLocks noGrp="1"/>
          </p:cNvGraphicFramePr>
          <p:nvPr/>
        </p:nvGraphicFramePr>
        <p:xfrm>
          <a:off x="4504944" y="5347716"/>
          <a:ext cx="5010785" cy="354964"/>
        </p:xfrm>
        <a:graphic>
          <a:graphicData uri="http://schemas.openxmlformats.org/drawingml/2006/table">
            <a:tbl>
              <a:tblPr>
                <a:solidFill>
                  <a:srgbClr val="FFCCFF"/>
                </a:solidFill>
              </a:tblPr>
              <a:tblGrid>
                <a:gridCol w="5010785"/>
              </a:tblGrid>
              <a:tr h="3486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42950" algn="l" rtl="0" eaLnBrk="0"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需求实现及验证子流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程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58" name="table 2958"/>
          <p:cNvGraphicFramePr>
            <a:graphicFrameLocks noGrp="1"/>
          </p:cNvGraphicFramePr>
          <p:nvPr/>
        </p:nvGraphicFramePr>
        <p:xfrm>
          <a:off x="1380744" y="1196340"/>
          <a:ext cx="3576320" cy="494665"/>
        </p:xfrm>
        <a:graphic>
          <a:graphicData uri="http://schemas.openxmlformats.org/drawingml/2006/table">
            <a:tbl>
              <a:tblPr>
                <a:solidFill>
                  <a:srgbClr val="CCFFFF"/>
                </a:solidFill>
              </a:tblPr>
              <a:tblGrid>
                <a:gridCol w="3576320"/>
              </a:tblGrid>
              <a:tr h="4883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53415" algn="l" rtl="0" eaLnBrk="0">
                        <a:lnSpc>
                          <a:spcPts val="1915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理解市场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/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组合分析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/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划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pSp>
        <p:nvGrpSpPr>
          <p:cNvPr id="552" name="group 552"/>
          <p:cNvGrpSpPr/>
          <p:nvPr/>
        </p:nvGrpSpPr>
        <p:grpSpPr>
          <a:xfrm rot="21600000">
            <a:off x="5100828" y="1196340"/>
            <a:ext cx="1895855" cy="495299"/>
            <a:chOff x="0" y="0"/>
            <a:chExt cx="1895855" cy="495299"/>
          </a:xfrm>
        </p:grpSpPr>
        <p:sp>
          <p:nvSpPr>
            <p:cNvPr id="2960" name="rect"/>
            <p:cNvSpPr/>
            <p:nvPr/>
          </p:nvSpPr>
          <p:spPr>
            <a:xfrm>
              <a:off x="0" y="4571"/>
              <a:ext cx="1895855" cy="486155"/>
            </a:xfrm>
            <a:prstGeom prst="rect">
              <a:avLst/>
            </a:prstGeom>
            <a:solidFill>
              <a:srgbClr val="FFFFCC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62" name="textbox 2962"/>
            <p:cNvSpPr/>
            <p:nvPr/>
          </p:nvSpPr>
          <p:spPr>
            <a:xfrm>
              <a:off x="347624" y="130149"/>
              <a:ext cx="930910" cy="285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2700" algn="l" rtl="0" eaLnBrk="0">
                <a:lnSpc>
                  <a:spcPct val="95000"/>
                </a:lnSpc>
              </a:pPr>
              <a:r>
                <a:rPr sz="1800" kern="0" spc="-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概念阶段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  <p:sp>
          <p:nvSpPr>
            <p:cNvPr id="2964" name="path"/>
            <p:cNvSpPr/>
            <p:nvPr/>
          </p:nvSpPr>
          <p:spPr>
            <a:xfrm>
              <a:off x="4571" y="0"/>
              <a:ext cx="1891283" cy="9143"/>
            </a:xfrm>
            <a:custGeom>
              <a:avLst/>
              <a:gdLst/>
              <a:ahLst/>
              <a:cxnLst/>
              <a:rect l="0" t="0" r="0" b="0"/>
              <a:pathLst>
                <a:path w="2978" h="14">
                  <a:moveTo>
                    <a:pt x="2978" y="7"/>
                  </a:moveTo>
                  <a:lnTo>
                    <a:pt x="0" y="7"/>
                  </a:ln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66" name="path"/>
            <p:cNvSpPr/>
            <p:nvPr/>
          </p:nvSpPr>
          <p:spPr>
            <a:xfrm>
              <a:off x="4571" y="486155"/>
              <a:ext cx="1891283" cy="9143"/>
            </a:xfrm>
            <a:custGeom>
              <a:avLst/>
              <a:gdLst/>
              <a:ahLst/>
              <a:cxnLst/>
              <a:rect l="0" t="0" r="0" b="0"/>
              <a:pathLst>
                <a:path w="2978" h="14">
                  <a:moveTo>
                    <a:pt x="0" y="7"/>
                  </a:moveTo>
                  <a:lnTo>
                    <a:pt x="2978" y="7"/>
                  </a:ln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54" name="group 554"/>
          <p:cNvGrpSpPr/>
          <p:nvPr/>
        </p:nvGrpSpPr>
        <p:grpSpPr>
          <a:xfrm rot="21600000">
            <a:off x="6978395" y="1196340"/>
            <a:ext cx="2202179" cy="495299"/>
            <a:chOff x="0" y="0"/>
            <a:chExt cx="2202179" cy="495299"/>
          </a:xfrm>
        </p:grpSpPr>
        <p:sp>
          <p:nvSpPr>
            <p:cNvPr id="2968" name="rect"/>
            <p:cNvSpPr/>
            <p:nvPr/>
          </p:nvSpPr>
          <p:spPr>
            <a:xfrm>
              <a:off x="0" y="4571"/>
              <a:ext cx="2202179" cy="486155"/>
            </a:xfrm>
            <a:prstGeom prst="rect">
              <a:avLst/>
            </a:prstGeom>
            <a:solidFill>
              <a:srgbClr val="FFFFCC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70" name="textbox 2970"/>
            <p:cNvSpPr/>
            <p:nvPr/>
          </p:nvSpPr>
          <p:spPr>
            <a:xfrm>
              <a:off x="410997" y="130149"/>
              <a:ext cx="930910" cy="28765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5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2700" algn="l" rtl="0" eaLnBrk="0">
                <a:lnSpc>
                  <a:spcPct val="96000"/>
                </a:lnSpc>
              </a:pPr>
              <a:r>
                <a:rPr sz="1800" kern="0" spc="-2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计划阶段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  <p:sp>
          <p:nvSpPr>
            <p:cNvPr id="2972" name="path"/>
            <p:cNvSpPr/>
            <p:nvPr/>
          </p:nvSpPr>
          <p:spPr>
            <a:xfrm>
              <a:off x="4571" y="0"/>
              <a:ext cx="2197607" cy="9143"/>
            </a:xfrm>
            <a:custGeom>
              <a:avLst/>
              <a:gdLst/>
              <a:ahLst/>
              <a:cxnLst/>
              <a:rect l="0" t="0" r="0" b="0"/>
              <a:pathLst>
                <a:path w="3460" h="14">
                  <a:moveTo>
                    <a:pt x="3460" y="7"/>
                  </a:moveTo>
                  <a:lnTo>
                    <a:pt x="0" y="7"/>
                  </a:ln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74" name="path"/>
            <p:cNvSpPr/>
            <p:nvPr/>
          </p:nvSpPr>
          <p:spPr>
            <a:xfrm>
              <a:off x="4571" y="486155"/>
              <a:ext cx="2197607" cy="9143"/>
            </a:xfrm>
            <a:custGeom>
              <a:avLst/>
              <a:gdLst/>
              <a:ahLst/>
              <a:cxnLst/>
              <a:rect l="0" t="0" r="0" b="0"/>
              <a:pathLst>
                <a:path w="3460" h="14">
                  <a:moveTo>
                    <a:pt x="0" y="7"/>
                  </a:moveTo>
                  <a:lnTo>
                    <a:pt x="3460" y="7"/>
                  </a:ln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976" name="table 2976"/>
          <p:cNvGraphicFramePr>
            <a:graphicFrameLocks noGrp="1"/>
          </p:cNvGraphicFramePr>
          <p:nvPr/>
        </p:nvGraphicFramePr>
        <p:xfrm>
          <a:off x="9176004" y="1196340"/>
          <a:ext cx="1141094" cy="494665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</a:tblPr>
              <a:tblGrid>
                <a:gridCol w="1141094"/>
              </a:tblGrid>
              <a:tr h="4883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3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开发阶段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978" name="rect"/>
          <p:cNvSpPr/>
          <p:nvPr/>
        </p:nvSpPr>
        <p:spPr>
          <a:xfrm>
            <a:off x="5007864" y="986742"/>
            <a:ext cx="45719" cy="5382863"/>
          </a:xfrm>
          <a:prstGeom prst="rect">
            <a:avLst/>
          </a:prstGeom>
          <a:solidFill>
            <a:srgbClr val="CC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980" name="picture 29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15611" y="3531107"/>
            <a:ext cx="1133855" cy="396240"/>
          </a:xfrm>
          <a:prstGeom prst="rect">
            <a:avLst/>
          </a:prstGeom>
        </p:spPr>
      </p:pic>
      <p:pic>
        <p:nvPicPr>
          <p:cNvPr id="2982" name="picture 29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440936" y="3357371"/>
            <a:ext cx="1146505" cy="492252"/>
          </a:xfrm>
          <a:prstGeom prst="rect">
            <a:avLst/>
          </a:prstGeom>
        </p:spPr>
      </p:pic>
      <p:pic>
        <p:nvPicPr>
          <p:cNvPr id="2984" name="picture 29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472095" y="2692400"/>
            <a:ext cx="1122764" cy="393700"/>
          </a:xfrm>
          <a:prstGeom prst="rect">
            <a:avLst/>
          </a:prstGeom>
        </p:spPr>
      </p:pic>
      <p:grpSp>
        <p:nvGrpSpPr>
          <p:cNvPr id="556" name="group 556"/>
          <p:cNvGrpSpPr/>
          <p:nvPr/>
        </p:nvGrpSpPr>
        <p:grpSpPr>
          <a:xfrm rot="21600000">
            <a:off x="3384803" y="2516123"/>
            <a:ext cx="1132332" cy="492252"/>
            <a:chOff x="0" y="0"/>
            <a:chExt cx="1132332" cy="492252"/>
          </a:xfrm>
        </p:grpSpPr>
        <p:sp>
          <p:nvSpPr>
            <p:cNvPr id="2986" name="path"/>
            <p:cNvSpPr/>
            <p:nvPr/>
          </p:nvSpPr>
          <p:spPr>
            <a:xfrm>
              <a:off x="4571" y="4572"/>
              <a:ext cx="1123188" cy="483107"/>
            </a:xfrm>
            <a:custGeom>
              <a:avLst/>
              <a:gdLst/>
              <a:ahLst/>
              <a:cxnLst/>
              <a:rect l="0" t="0" r="0" b="0"/>
              <a:pathLst>
                <a:path w="1768" h="760">
                  <a:moveTo>
                    <a:pt x="0" y="380"/>
                  </a:moveTo>
                  <a:cubicBezTo>
                    <a:pt x="0" y="170"/>
                    <a:pt x="395" y="0"/>
                    <a:pt x="884" y="0"/>
                  </a:cubicBezTo>
                  <a:cubicBezTo>
                    <a:pt x="1372" y="0"/>
                    <a:pt x="1768" y="170"/>
                    <a:pt x="1768" y="380"/>
                  </a:cubicBezTo>
                  <a:cubicBezTo>
                    <a:pt x="1768" y="590"/>
                    <a:pt x="1372" y="760"/>
                    <a:pt x="884" y="760"/>
                  </a:cubicBezTo>
                  <a:cubicBezTo>
                    <a:pt x="395" y="760"/>
                    <a:pt x="0" y="590"/>
                    <a:pt x="0" y="38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88" name="path"/>
            <p:cNvSpPr/>
            <p:nvPr/>
          </p:nvSpPr>
          <p:spPr>
            <a:xfrm>
              <a:off x="0" y="0"/>
              <a:ext cx="1132332" cy="492252"/>
            </a:xfrm>
            <a:custGeom>
              <a:avLst/>
              <a:gdLst/>
              <a:ahLst/>
              <a:cxnLst/>
              <a:rect l="0" t="0" r="0" b="0"/>
              <a:pathLst>
                <a:path w="1783" h="775">
                  <a:moveTo>
                    <a:pt x="7" y="387"/>
                  </a:moveTo>
                  <a:cubicBezTo>
                    <a:pt x="7" y="177"/>
                    <a:pt x="403" y="7"/>
                    <a:pt x="891" y="7"/>
                  </a:cubicBezTo>
                  <a:cubicBezTo>
                    <a:pt x="1379" y="7"/>
                    <a:pt x="1775" y="177"/>
                    <a:pt x="1775" y="387"/>
                  </a:cubicBezTo>
                  <a:cubicBezTo>
                    <a:pt x="1775" y="597"/>
                    <a:pt x="1379" y="767"/>
                    <a:pt x="891" y="767"/>
                  </a:cubicBezTo>
                  <a:cubicBezTo>
                    <a:pt x="403" y="767"/>
                    <a:pt x="7" y="597"/>
                    <a:pt x="7" y="387"/>
                  </a:cubicBez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990" name="picture 29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232815" y="4344923"/>
            <a:ext cx="1122764" cy="396239"/>
          </a:xfrm>
          <a:prstGeom prst="rect">
            <a:avLst/>
          </a:prstGeom>
        </p:spPr>
      </p:pic>
      <p:grpSp>
        <p:nvGrpSpPr>
          <p:cNvPr id="558" name="group 558"/>
          <p:cNvGrpSpPr/>
          <p:nvPr/>
        </p:nvGrpSpPr>
        <p:grpSpPr>
          <a:xfrm rot="21600000">
            <a:off x="9145524" y="4171188"/>
            <a:ext cx="1132331" cy="492252"/>
            <a:chOff x="0" y="0"/>
            <a:chExt cx="1132331" cy="492252"/>
          </a:xfrm>
        </p:grpSpPr>
        <p:sp>
          <p:nvSpPr>
            <p:cNvPr id="2992" name="path"/>
            <p:cNvSpPr/>
            <p:nvPr/>
          </p:nvSpPr>
          <p:spPr>
            <a:xfrm>
              <a:off x="4571" y="4572"/>
              <a:ext cx="1123188" cy="483108"/>
            </a:xfrm>
            <a:custGeom>
              <a:avLst/>
              <a:gdLst/>
              <a:ahLst/>
              <a:cxnLst/>
              <a:rect l="0" t="0" r="0" b="0"/>
              <a:pathLst>
                <a:path w="1768" h="760">
                  <a:moveTo>
                    <a:pt x="0" y="380"/>
                  </a:moveTo>
                  <a:cubicBezTo>
                    <a:pt x="0" y="170"/>
                    <a:pt x="395" y="0"/>
                    <a:pt x="884" y="0"/>
                  </a:cubicBezTo>
                  <a:cubicBezTo>
                    <a:pt x="1372" y="0"/>
                    <a:pt x="1768" y="170"/>
                    <a:pt x="1768" y="380"/>
                  </a:cubicBezTo>
                  <a:cubicBezTo>
                    <a:pt x="1768" y="590"/>
                    <a:pt x="1372" y="760"/>
                    <a:pt x="884" y="760"/>
                  </a:cubicBezTo>
                  <a:cubicBezTo>
                    <a:pt x="395" y="760"/>
                    <a:pt x="0" y="590"/>
                    <a:pt x="0" y="38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94" name="path"/>
            <p:cNvSpPr/>
            <p:nvPr/>
          </p:nvSpPr>
          <p:spPr>
            <a:xfrm>
              <a:off x="0" y="0"/>
              <a:ext cx="1132331" cy="492252"/>
            </a:xfrm>
            <a:custGeom>
              <a:avLst/>
              <a:gdLst/>
              <a:ahLst/>
              <a:cxnLst/>
              <a:rect l="0" t="0" r="0" b="0"/>
              <a:pathLst>
                <a:path w="1783" h="775">
                  <a:moveTo>
                    <a:pt x="7" y="387"/>
                  </a:moveTo>
                  <a:cubicBezTo>
                    <a:pt x="7" y="177"/>
                    <a:pt x="403" y="7"/>
                    <a:pt x="891" y="7"/>
                  </a:cubicBezTo>
                  <a:cubicBezTo>
                    <a:pt x="1380" y="7"/>
                    <a:pt x="1775" y="177"/>
                    <a:pt x="1775" y="387"/>
                  </a:cubicBezTo>
                  <a:cubicBezTo>
                    <a:pt x="1775" y="597"/>
                    <a:pt x="1380" y="768"/>
                    <a:pt x="891" y="768"/>
                  </a:cubicBezTo>
                  <a:cubicBezTo>
                    <a:pt x="403" y="768"/>
                    <a:pt x="7" y="597"/>
                    <a:pt x="7" y="387"/>
                  </a:cubicBez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996" name="path"/>
          <p:cNvSpPr/>
          <p:nvPr/>
        </p:nvSpPr>
        <p:spPr>
          <a:xfrm>
            <a:off x="1967238" y="2251304"/>
            <a:ext cx="639046" cy="275131"/>
          </a:xfrm>
          <a:custGeom>
            <a:avLst/>
            <a:gdLst/>
            <a:ahLst/>
            <a:cxnLst/>
            <a:rect l="0" t="0" r="0" b="0"/>
            <a:pathLst>
              <a:path w="1006" h="433">
                <a:moveTo>
                  <a:pt x="1003" y="6"/>
                </a:moveTo>
                <a:lnTo>
                  <a:pt x="2" y="426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998" name="picture 29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2481495" y="2089099"/>
            <a:ext cx="1122764" cy="395020"/>
          </a:xfrm>
          <a:prstGeom prst="rect">
            <a:avLst/>
          </a:prstGeom>
        </p:spPr>
      </p:pic>
      <p:grpSp>
        <p:nvGrpSpPr>
          <p:cNvPr id="560" name="group 560"/>
          <p:cNvGrpSpPr/>
          <p:nvPr/>
        </p:nvGrpSpPr>
        <p:grpSpPr>
          <a:xfrm rot="21600000">
            <a:off x="2394204" y="1915667"/>
            <a:ext cx="1132331" cy="490728"/>
            <a:chOff x="0" y="0"/>
            <a:chExt cx="1132331" cy="490728"/>
          </a:xfrm>
        </p:grpSpPr>
        <p:sp>
          <p:nvSpPr>
            <p:cNvPr id="3000" name="path"/>
            <p:cNvSpPr/>
            <p:nvPr/>
          </p:nvSpPr>
          <p:spPr>
            <a:xfrm>
              <a:off x="4572" y="4572"/>
              <a:ext cx="1123188" cy="481583"/>
            </a:xfrm>
            <a:custGeom>
              <a:avLst/>
              <a:gdLst/>
              <a:ahLst/>
              <a:cxnLst/>
              <a:rect l="0" t="0" r="0" b="0"/>
              <a:pathLst>
                <a:path w="1768" h="758">
                  <a:moveTo>
                    <a:pt x="0" y="379"/>
                  </a:moveTo>
                  <a:cubicBezTo>
                    <a:pt x="0" y="169"/>
                    <a:pt x="396" y="0"/>
                    <a:pt x="884" y="0"/>
                  </a:cubicBezTo>
                  <a:cubicBezTo>
                    <a:pt x="1372" y="0"/>
                    <a:pt x="1768" y="169"/>
                    <a:pt x="1768" y="379"/>
                  </a:cubicBezTo>
                  <a:cubicBezTo>
                    <a:pt x="1768" y="588"/>
                    <a:pt x="1372" y="758"/>
                    <a:pt x="884" y="758"/>
                  </a:cubicBezTo>
                  <a:cubicBezTo>
                    <a:pt x="396" y="758"/>
                    <a:pt x="0" y="588"/>
                    <a:pt x="0" y="37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02" name="path"/>
            <p:cNvSpPr/>
            <p:nvPr/>
          </p:nvSpPr>
          <p:spPr>
            <a:xfrm>
              <a:off x="0" y="0"/>
              <a:ext cx="1132331" cy="490728"/>
            </a:xfrm>
            <a:custGeom>
              <a:avLst/>
              <a:gdLst/>
              <a:ahLst/>
              <a:cxnLst/>
              <a:rect l="0" t="0" r="0" b="0"/>
              <a:pathLst>
                <a:path w="1783" h="772">
                  <a:moveTo>
                    <a:pt x="7" y="386"/>
                  </a:moveTo>
                  <a:cubicBezTo>
                    <a:pt x="7" y="177"/>
                    <a:pt x="403" y="7"/>
                    <a:pt x="891" y="7"/>
                  </a:cubicBezTo>
                  <a:cubicBezTo>
                    <a:pt x="1380" y="7"/>
                    <a:pt x="1776" y="177"/>
                    <a:pt x="1776" y="386"/>
                  </a:cubicBezTo>
                  <a:cubicBezTo>
                    <a:pt x="1776" y="595"/>
                    <a:pt x="1380" y="765"/>
                    <a:pt x="891" y="765"/>
                  </a:cubicBezTo>
                  <a:cubicBezTo>
                    <a:pt x="403" y="765"/>
                    <a:pt x="7" y="595"/>
                    <a:pt x="7" y="386"/>
                  </a:cubicBez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04" name="textbox 3004"/>
          <p:cNvSpPr/>
          <p:nvPr/>
        </p:nvSpPr>
        <p:spPr>
          <a:xfrm>
            <a:off x="5820359" y="2897403"/>
            <a:ext cx="723265" cy="444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15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质量属性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DFX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006" name="picture 30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727871" y="2739428"/>
            <a:ext cx="1122764" cy="406108"/>
          </a:xfrm>
          <a:prstGeom prst="rect">
            <a:avLst/>
          </a:prstGeom>
        </p:spPr>
      </p:pic>
      <p:grpSp>
        <p:nvGrpSpPr>
          <p:cNvPr id="562" name="group 562"/>
          <p:cNvGrpSpPr/>
          <p:nvPr/>
        </p:nvGrpSpPr>
        <p:grpSpPr>
          <a:xfrm rot="21600000">
            <a:off x="4640580" y="2578607"/>
            <a:ext cx="1132331" cy="489204"/>
            <a:chOff x="0" y="0"/>
            <a:chExt cx="1132331" cy="489204"/>
          </a:xfrm>
        </p:grpSpPr>
        <p:sp>
          <p:nvSpPr>
            <p:cNvPr id="3008" name="path"/>
            <p:cNvSpPr/>
            <p:nvPr/>
          </p:nvSpPr>
          <p:spPr>
            <a:xfrm>
              <a:off x="4571" y="4572"/>
              <a:ext cx="1123188" cy="480059"/>
            </a:xfrm>
            <a:custGeom>
              <a:avLst/>
              <a:gdLst/>
              <a:ahLst/>
              <a:cxnLst/>
              <a:rect l="0" t="0" r="0" b="0"/>
              <a:pathLst>
                <a:path w="1768" h="755">
                  <a:moveTo>
                    <a:pt x="0" y="377"/>
                  </a:moveTo>
                  <a:cubicBezTo>
                    <a:pt x="0" y="169"/>
                    <a:pt x="395" y="0"/>
                    <a:pt x="884" y="0"/>
                  </a:cubicBezTo>
                  <a:cubicBezTo>
                    <a:pt x="1372" y="0"/>
                    <a:pt x="1768" y="169"/>
                    <a:pt x="1768" y="377"/>
                  </a:cubicBezTo>
                  <a:cubicBezTo>
                    <a:pt x="1768" y="586"/>
                    <a:pt x="1372" y="755"/>
                    <a:pt x="884" y="755"/>
                  </a:cubicBezTo>
                  <a:cubicBezTo>
                    <a:pt x="395" y="755"/>
                    <a:pt x="0" y="586"/>
                    <a:pt x="0" y="37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10" name="path"/>
            <p:cNvSpPr/>
            <p:nvPr/>
          </p:nvSpPr>
          <p:spPr>
            <a:xfrm>
              <a:off x="0" y="0"/>
              <a:ext cx="1132331" cy="489204"/>
            </a:xfrm>
            <a:custGeom>
              <a:avLst/>
              <a:gdLst/>
              <a:ahLst/>
              <a:cxnLst/>
              <a:rect l="0" t="0" r="0" b="0"/>
              <a:pathLst>
                <a:path w="1783" h="770">
                  <a:moveTo>
                    <a:pt x="7" y="385"/>
                  </a:moveTo>
                  <a:cubicBezTo>
                    <a:pt x="7" y="176"/>
                    <a:pt x="403" y="7"/>
                    <a:pt x="891" y="7"/>
                  </a:cubicBezTo>
                  <a:cubicBezTo>
                    <a:pt x="1380" y="7"/>
                    <a:pt x="1775" y="176"/>
                    <a:pt x="1775" y="385"/>
                  </a:cubicBezTo>
                  <a:cubicBezTo>
                    <a:pt x="1775" y="594"/>
                    <a:pt x="1380" y="763"/>
                    <a:pt x="891" y="763"/>
                  </a:cubicBezTo>
                  <a:cubicBezTo>
                    <a:pt x="403" y="763"/>
                    <a:pt x="7" y="594"/>
                    <a:pt x="7" y="385"/>
                  </a:cubicBez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3012" name="picture 30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139863" y="3880904"/>
            <a:ext cx="1122764" cy="406107"/>
          </a:xfrm>
          <a:prstGeom prst="rect">
            <a:avLst/>
          </a:prstGeom>
        </p:spPr>
      </p:pic>
      <p:sp>
        <p:nvSpPr>
          <p:cNvPr id="3014" name="path"/>
          <p:cNvSpPr/>
          <p:nvPr/>
        </p:nvSpPr>
        <p:spPr>
          <a:xfrm>
            <a:off x="3057144" y="3724655"/>
            <a:ext cx="1123188" cy="480059"/>
          </a:xfrm>
          <a:custGeom>
            <a:avLst/>
            <a:gdLst/>
            <a:ahLst/>
            <a:cxnLst/>
            <a:rect l="0" t="0" r="0" b="0"/>
            <a:pathLst>
              <a:path w="1768" h="755">
                <a:moveTo>
                  <a:pt x="0" y="377"/>
                </a:moveTo>
                <a:cubicBezTo>
                  <a:pt x="0" y="169"/>
                  <a:pt x="395" y="0"/>
                  <a:pt x="884" y="0"/>
                </a:cubicBezTo>
                <a:cubicBezTo>
                  <a:pt x="1372" y="0"/>
                  <a:pt x="1768" y="169"/>
                  <a:pt x="1768" y="377"/>
                </a:cubicBezTo>
                <a:cubicBezTo>
                  <a:pt x="1768" y="586"/>
                  <a:pt x="1372" y="755"/>
                  <a:pt x="884" y="755"/>
                </a:cubicBezTo>
                <a:cubicBezTo>
                  <a:pt x="395" y="755"/>
                  <a:pt x="0" y="586"/>
                  <a:pt x="0" y="377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16" name="textbox 3016"/>
          <p:cNvSpPr/>
          <p:nvPr/>
        </p:nvSpPr>
        <p:spPr>
          <a:xfrm>
            <a:off x="4496211" y="3493647"/>
            <a:ext cx="1166494" cy="473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产品包需求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18" name="textbox 3018"/>
          <p:cNvSpPr/>
          <p:nvPr/>
        </p:nvSpPr>
        <p:spPr>
          <a:xfrm>
            <a:off x="3459395" y="2652145"/>
            <a:ext cx="1148714" cy="473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9695" algn="l" rtl="0" eaLnBrk="0">
              <a:lnSpc>
                <a:spcPct val="10000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市场需求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20" name="textbox 3020"/>
          <p:cNvSpPr/>
          <p:nvPr/>
        </p:nvSpPr>
        <p:spPr>
          <a:xfrm>
            <a:off x="2468795" y="2051054"/>
            <a:ext cx="1148714" cy="473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5250" algn="l" rtl="0" eaLnBrk="0">
              <a:lnSpc>
                <a:spcPts val="181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客户需要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22" name="textbox 3022"/>
          <p:cNvSpPr/>
          <p:nvPr/>
        </p:nvSpPr>
        <p:spPr>
          <a:xfrm>
            <a:off x="9220115" y="4308352"/>
            <a:ext cx="1148714" cy="4724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94615" algn="l" rtl="0" eaLnBrk="0">
              <a:lnSpc>
                <a:spcPct val="100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模块设计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24" name="textbox 3024"/>
          <p:cNvSpPr/>
          <p:nvPr/>
        </p:nvSpPr>
        <p:spPr>
          <a:xfrm>
            <a:off x="4715171" y="2713359"/>
            <a:ext cx="1148714" cy="4718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18745" algn="l" rtl="0" eaLnBrk="0">
              <a:lnSpc>
                <a:spcPct val="100000"/>
              </a:lnSpc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内部需求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26" name="textbox 302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30" name="textbox 3030"/>
          <p:cNvSpPr/>
          <p:nvPr/>
        </p:nvSpPr>
        <p:spPr>
          <a:xfrm>
            <a:off x="1308101" y="2505460"/>
            <a:ext cx="1734820" cy="269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920"/>
              </a:lnSpc>
            </a:pPr>
            <a:r>
              <a:rPr sz="1500" kern="0" spc="250" dirty="0">
                <a:ln w="5791" cap="flat" cmpd="sng">
                  <a:solidFill>
                    <a:srgbClr val="CC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CC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客户</a:t>
            </a:r>
            <a:r>
              <a:rPr sz="1500" b="1" kern="0" spc="0" dirty="0">
                <a:solidFill>
                  <a:srgbClr val="CC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needs</a:t>
            </a:r>
            <a:r>
              <a:rPr sz="1500" b="1" kern="0" spc="250" dirty="0">
                <a:solidFill>
                  <a:srgbClr val="CC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&amp;</a:t>
            </a:r>
            <a:r>
              <a:rPr sz="1500" b="1" kern="0" spc="0" dirty="0">
                <a:solidFill>
                  <a:srgbClr val="CC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wants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32" name="textbox 3032"/>
          <p:cNvSpPr/>
          <p:nvPr/>
        </p:nvSpPr>
        <p:spPr>
          <a:xfrm>
            <a:off x="4727447" y="3972196"/>
            <a:ext cx="779144" cy="456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功能需求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非功能需求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34" name="textbox 3034"/>
          <p:cNvSpPr/>
          <p:nvPr/>
        </p:nvSpPr>
        <p:spPr>
          <a:xfrm>
            <a:off x="3138754" y="4306214"/>
            <a:ext cx="723265" cy="466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书面标准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9000"/>
              </a:lnSpc>
            </a:pP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455"/>
              </a:lnSpc>
              <a:spcBef>
                <a:spcPts val="0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事实标准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36" name="textbox 3036"/>
          <p:cNvSpPr/>
          <p:nvPr/>
        </p:nvSpPr>
        <p:spPr>
          <a:xfrm>
            <a:off x="6932091" y="932408"/>
            <a:ext cx="1299844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IPD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开发流程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38" name="textbox 3038"/>
          <p:cNvSpPr/>
          <p:nvPr/>
        </p:nvSpPr>
        <p:spPr>
          <a:xfrm>
            <a:off x="3039872" y="3854574"/>
            <a:ext cx="1158239" cy="255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tabLst>
                <a:tab pos="18224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	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标准约束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40" name="textbox 3040"/>
          <p:cNvSpPr/>
          <p:nvPr/>
        </p:nvSpPr>
        <p:spPr>
          <a:xfrm>
            <a:off x="2534691" y="919581"/>
            <a:ext cx="847089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MM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流程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042" name="picture 30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297045" y="2934461"/>
            <a:ext cx="280289" cy="489203"/>
          </a:xfrm>
          <a:prstGeom prst="rect">
            <a:avLst/>
          </a:prstGeom>
        </p:spPr>
      </p:pic>
      <p:pic>
        <p:nvPicPr>
          <p:cNvPr id="3044" name="picture 30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7153909" y="3904107"/>
            <a:ext cx="480567" cy="207136"/>
          </a:xfrm>
          <a:prstGeom prst="rect">
            <a:avLst/>
          </a:prstGeom>
        </p:spPr>
      </p:pic>
      <p:pic>
        <p:nvPicPr>
          <p:cNvPr id="3046" name="picture 30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559805" y="3574796"/>
            <a:ext cx="467614" cy="189357"/>
          </a:xfrm>
          <a:prstGeom prst="rect">
            <a:avLst/>
          </a:prstGeom>
        </p:spPr>
      </p:pic>
      <p:pic>
        <p:nvPicPr>
          <p:cNvPr id="3048" name="picture 30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110101" y="3703828"/>
            <a:ext cx="403225" cy="160273"/>
          </a:xfrm>
          <a:prstGeom prst="rect">
            <a:avLst/>
          </a:prstGeom>
        </p:spPr>
      </p:pic>
      <p:pic>
        <p:nvPicPr>
          <p:cNvPr id="3050" name="picture 30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308349" y="2329560"/>
            <a:ext cx="214376" cy="254380"/>
          </a:xfrm>
          <a:prstGeom prst="rect">
            <a:avLst/>
          </a:prstGeom>
        </p:spPr>
      </p:pic>
      <p:pic>
        <p:nvPicPr>
          <p:cNvPr id="3052" name="picture 30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8756649" y="4244720"/>
            <a:ext cx="395732" cy="135508"/>
          </a:xfrm>
          <a:prstGeom prst="rect">
            <a:avLst/>
          </a:prstGeom>
        </p:spPr>
      </p:pic>
      <p:pic>
        <p:nvPicPr>
          <p:cNvPr id="3054" name="picture 305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5084191" y="3057016"/>
            <a:ext cx="130175" cy="305689"/>
          </a:xfrm>
          <a:prstGeom prst="rect">
            <a:avLst/>
          </a:prstGeom>
        </p:spPr>
      </p:pic>
      <p:sp>
        <p:nvSpPr>
          <p:cNvPr id="3056" name="textbox 3056"/>
          <p:cNvSpPr/>
          <p:nvPr/>
        </p:nvSpPr>
        <p:spPr>
          <a:xfrm>
            <a:off x="4631130" y="3992200"/>
            <a:ext cx="71119" cy="425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78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2015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58" name="textbox 3058"/>
          <p:cNvSpPr/>
          <p:nvPr/>
        </p:nvSpPr>
        <p:spPr>
          <a:xfrm>
            <a:off x="9633026" y="5463971"/>
            <a:ext cx="393065" cy="1117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680"/>
              </a:lnSpc>
            </a:pP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......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60" name="textbox 3060"/>
          <p:cNvSpPr/>
          <p:nvPr/>
        </p:nvSpPr>
        <p:spPr>
          <a:xfrm>
            <a:off x="9634550" y="5934024"/>
            <a:ext cx="393065" cy="1117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680"/>
              </a:lnSpc>
            </a:pP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......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2" name="picture 30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48255" y="1075944"/>
            <a:ext cx="7287767" cy="5068823"/>
          </a:xfrm>
          <a:prstGeom prst="rect">
            <a:avLst/>
          </a:prstGeom>
        </p:spPr>
      </p:pic>
      <p:sp>
        <p:nvSpPr>
          <p:cNvPr id="3064" name="textbox 3064"/>
          <p:cNvSpPr/>
          <p:nvPr/>
        </p:nvSpPr>
        <p:spPr>
          <a:xfrm>
            <a:off x="104140" y="231140"/>
            <a:ext cx="5060950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产</a:t>
            </a:r>
            <a:r>
              <a:rPr sz="3700" kern="0" spc="-5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37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品包需求定义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66" name="textbox 306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0" name="picture 30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60550" y="952500"/>
            <a:ext cx="8057515" cy="5326380"/>
          </a:xfrm>
          <a:prstGeom prst="rect">
            <a:avLst/>
          </a:prstGeom>
        </p:spPr>
      </p:pic>
      <p:sp>
        <p:nvSpPr>
          <p:cNvPr id="3072" name="textbox 3072"/>
          <p:cNvSpPr/>
          <p:nvPr/>
        </p:nvSpPr>
        <p:spPr>
          <a:xfrm>
            <a:off x="104140" y="231140"/>
            <a:ext cx="8510270" cy="558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做法1：</a:t>
            </a:r>
            <a:r>
              <a:rPr sz="3700" kern="0" spc="-7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CDP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和</a:t>
            </a: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IPD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之间</a:t>
            </a: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的工作界面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74" name="textbox 307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3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97024" y="1028700"/>
            <a:ext cx="6804659" cy="4800600"/>
          </a:xfrm>
          <a:prstGeom prst="rect">
            <a:avLst/>
          </a:prstGeom>
        </p:spPr>
      </p:pic>
      <p:sp>
        <p:nvSpPr>
          <p:cNvPr id="3080" name="textbox 3080"/>
          <p:cNvSpPr/>
          <p:nvPr/>
        </p:nvSpPr>
        <p:spPr>
          <a:xfrm>
            <a:off x="104140" y="231140"/>
            <a:ext cx="8500745" cy="558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做法2：</a:t>
            </a:r>
            <a:r>
              <a:rPr sz="3700" kern="0" spc="-7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CDP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和</a:t>
            </a: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IPD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之间</a:t>
            </a:r>
            <a:r>
              <a:rPr sz="3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的工作界面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82" name="textbox 3082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30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72739" y="1306068"/>
            <a:ext cx="6446519" cy="4245863"/>
          </a:xfrm>
          <a:prstGeom prst="rect">
            <a:avLst/>
          </a:prstGeom>
        </p:spPr>
      </p:pic>
      <p:sp>
        <p:nvSpPr>
          <p:cNvPr id="3088" name="textbox 3088"/>
          <p:cNvSpPr/>
          <p:nvPr/>
        </p:nvSpPr>
        <p:spPr>
          <a:xfrm>
            <a:off x="104140" y="231140"/>
            <a:ext cx="4670425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产品包需求描述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90" name="textbox 3090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30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42260" y="1234440"/>
            <a:ext cx="6507480" cy="4389119"/>
          </a:xfrm>
          <a:prstGeom prst="rect">
            <a:avLst/>
          </a:prstGeom>
        </p:spPr>
      </p:pic>
      <p:sp>
        <p:nvSpPr>
          <p:cNvPr id="3096" name="textbox 3096"/>
          <p:cNvSpPr/>
          <p:nvPr/>
        </p:nvSpPr>
        <p:spPr>
          <a:xfrm>
            <a:off x="103876" y="231284"/>
            <a:ext cx="3387725" cy="559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5000"/>
              </a:lnSpc>
            </a:pP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需求管理-实现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098" name="textbox 3098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textbox 3102"/>
          <p:cNvSpPr/>
          <p:nvPr/>
        </p:nvSpPr>
        <p:spPr>
          <a:xfrm>
            <a:off x="966215" y="4768595"/>
            <a:ext cx="7602219" cy="1140460"/>
          </a:xfrm>
          <a:prstGeom prst="rect">
            <a:avLst/>
          </a:prstGeom>
          <a:solidFill>
            <a:srgbClr val="DBCE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066925" algn="l" rtl="0" eaLnBrk="0">
              <a:lnSpc>
                <a:spcPct val="89000"/>
              </a:lnSpc>
            </a:pP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都是保证产品满足用户需求</a:t>
            </a: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的方法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183765" algn="l" rtl="0" eaLnBrk="0">
              <a:lnSpc>
                <a:spcPts val="2340"/>
              </a:lnSpc>
            </a:pP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减少最终产品与用户</a:t>
            </a: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要求的差距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104" name="textbox 3104"/>
          <p:cNvSpPr/>
          <p:nvPr/>
        </p:nvSpPr>
        <p:spPr>
          <a:xfrm>
            <a:off x="1106423" y="2415540"/>
            <a:ext cx="3039110" cy="1824354"/>
          </a:xfrm>
          <a:prstGeom prst="rect">
            <a:avLst/>
          </a:prstGeom>
          <a:solidFill>
            <a:srgbClr val="96282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24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4460" algn="l" rtl="0" eaLnBrk="0">
              <a:lnSpc>
                <a:spcPct val="97000"/>
              </a:lnSpc>
              <a:spcBef>
                <a:spcPts val="5"/>
              </a:spcBef>
            </a:pP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800" kern="0" spc="5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做对的事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4460" algn="l" rtl="0" eaLnBrk="0">
              <a:lnSpc>
                <a:spcPct val="97000"/>
              </a:lnSpc>
              <a:spcBef>
                <a:spcPts val="65"/>
              </a:spcBef>
            </a:pPr>
            <a:r>
              <a:rPr sz="1800" kern="0" spc="-1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800" kern="0" spc="6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800" kern="0" spc="-1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确认需求是客户想要的。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4460" algn="l" rtl="0" eaLnBrk="0">
              <a:lnSpc>
                <a:spcPct val="97000"/>
              </a:lnSpc>
              <a:spcBef>
                <a:spcPts val="65"/>
              </a:spcBef>
            </a:pP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800" kern="0" spc="5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客户参与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4460" algn="l" rtl="0" eaLnBrk="0">
              <a:lnSpc>
                <a:spcPct val="97000"/>
              </a:lnSpc>
              <a:spcBef>
                <a:spcPts val="70"/>
              </a:spcBef>
            </a:pPr>
            <a:r>
              <a:rPr sz="1800" kern="0" spc="-8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800" kern="0" spc="1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800" kern="0" spc="-8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RAT负责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106" name="textbox 3106"/>
          <p:cNvSpPr/>
          <p:nvPr/>
        </p:nvSpPr>
        <p:spPr>
          <a:xfrm>
            <a:off x="5530595" y="2415540"/>
            <a:ext cx="3039110" cy="1824354"/>
          </a:xfrm>
          <a:prstGeom prst="rect">
            <a:avLst/>
          </a:prstGeom>
          <a:solidFill>
            <a:srgbClr val="59595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24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5095" algn="l" rtl="0" eaLnBrk="0">
              <a:lnSpc>
                <a:spcPct val="97000"/>
              </a:lnSpc>
              <a:spcBef>
                <a:spcPts val="5"/>
              </a:spcBef>
            </a:pP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800" kern="0" spc="5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把事做对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400685" indent="-275590" algn="l" rtl="0" eaLnBrk="0">
              <a:lnSpc>
                <a:spcPct val="99000"/>
              </a:lnSpc>
              <a:spcBef>
                <a:spcPts val="50"/>
              </a:spcBef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主要检查各</a:t>
            </a: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阶段交付物      </a:t>
            </a: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是否正确地实现了需求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5095" algn="l" rtl="0" eaLnBrk="0">
              <a:lnSpc>
                <a:spcPct val="97000"/>
              </a:lnSpc>
              <a:spcBef>
                <a:spcPts val="65"/>
              </a:spcBef>
            </a:pPr>
            <a:r>
              <a:rPr sz="1800" kern="0" spc="-7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800" kern="0" spc="1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800" kern="0" spc="-7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PDT负责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108" name="picture 3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214277" y="1399035"/>
            <a:ext cx="569803" cy="4462184"/>
          </a:xfrm>
          <a:prstGeom prst="rect">
            <a:avLst/>
          </a:prstGeom>
        </p:spPr>
      </p:pic>
      <p:sp>
        <p:nvSpPr>
          <p:cNvPr id="3110" name="textbox 3110"/>
          <p:cNvSpPr/>
          <p:nvPr/>
        </p:nvSpPr>
        <p:spPr>
          <a:xfrm>
            <a:off x="103876" y="231284"/>
            <a:ext cx="3623309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需求验证与确认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112" name="path"/>
          <p:cNvSpPr/>
          <p:nvPr/>
        </p:nvSpPr>
        <p:spPr>
          <a:xfrm>
            <a:off x="966215" y="4768595"/>
            <a:ext cx="7559039" cy="193039"/>
          </a:xfrm>
          <a:custGeom>
            <a:avLst/>
            <a:gdLst/>
            <a:ahLst/>
            <a:cxnLst/>
            <a:rect l="0" t="0" r="0" b="0"/>
            <a:pathLst>
              <a:path w="11903" h="303">
                <a:moveTo>
                  <a:pt x="9" y="294"/>
                </a:moveTo>
                <a:cubicBezTo>
                  <a:pt x="9" y="137"/>
                  <a:pt x="137" y="9"/>
                  <a:pt x="294" y="9"/>
                </a:cubicBezTo>
                <a:moveTo>
                  <a:pt x="11609" y="9"/>
                </a:moveTo>
                <a:cubicBezTo>
                  <a:pt x="11766" y="9"/>
                  <a:pt x="11894" y="137"/>
                  <a:pt x="11894" y="294"/>
                </a:cubicBezTo>
              </a:path>
            </a:pathLst>
          </a:custGeom>
          <a:noFill/>
          <a:ln w="12192" cap="flat">
            <a:solidFill>
              <a:srgbClr val="FFFFFF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14" name="path"/>
          <p:cNvSpPr/>
          <p:nvPr/>
        </p:nvSpPr>
        <p:spPr>
          <a:xfrm>
            <a:off x="966215" y="5672835"/>
            <a:ext cx="7559039" cy="193039"/>
          </a:xfrm>
          <a:custGeom>
            <a:avLst/>
            <a:gdLst/>
            <a:ahLst/>
            <a:cxnLst/>
            <a:rect l="0" t="0" r="0" b="0"/>
            <a:pathLst>
              <a:path w="11903" h="303">
                <a:moveTo>
                  <a:pt x="11894" y="9"/>
                </a:moveTo>
                <a:cubicBezTo>
                  <a:pt x="11894" y="166"/>
                  <a:pt x="11766" y="294"/>
                  <a:pt x="11609" y="294"/>
                </a:cubicBezTo>
                <a:moveTo>
                  <a:pt x="294" y="294"/>
                </a:moveTo>
                <a:cubicBezTo>
                  <a:pt x="137" y="294"/>
                  <a:pt x="9" y="166"/>
                  <a:pt x="9" y="9"/>
                </a:cubicBezTo>
              </a:path>
            </a:pathLst>
          </a:custGeom>
          <a:noFill/>
          <a:ln w="12192" cap="flat">
            <a:solidFill>
              <a:srgbClr val="FFFFFF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64" name="group 564"/>
          <p:cNvGrpSpPr/>
          <p:nvPr/>
        </p:nvGrpSpPr>
        <p:grpSpPr>
          <a:xfrm rot="21600000">
            <a:off x="5874363" y="1370503"/>
            <a:ext cx="1931785" cy="645106"/>
            <a:chOff x="0" y="0"/>
            <a:chExt cx="1931785" cy="645106"/>
          </a:xfrm>
        </p:grpSpPr>
        <p:pic>
          <p:nvPicPr>
            <p:cNvPr id="3116" name="picture 31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931785" cy="645106"/>
            </a:xfrm>
            <a:prstGeom prst="rect">
              <a:avLst/>
            </a:prstGeom>
          </p:spPr>
        </p:pic>
        <p:sp>
          <p:nvSpPr>
            <p:cNvPr id="3118" name="textbox 3118"/>
            <p:cNvSpPr/>
            <p:nvPr/>
          </p:nvSpPr>
          <p:spPr>
            <a:xfrm>
              <a:off x="-12700" y="-12700"/>
              <a:ext cx="1957704" cy="6959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506095" algn="l" rtl="0" eaLnBrk="0">
                <a:lnSpc>
                  <a:spcPct val="98000"/>
                </a:lnSpc>
              </a:pPr>
              <a:r>
                <a:rPr sz="1800" b="1" kern="0" spc="-20" dirty="0">
                  <a:solidFill>
                    <a:srgbClr val="595959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" panose="020B0503020204020204" charset="-122"/>
                </a:rPr>
                <a:t>需求验证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566" name="group 566"/>
          <p:cNvGrpSpPr/>
          <p:nvPr/>
        </p:nvGrpSpPr>
        <p:grpSpPr>
          <a:xfrm rot="21600000">
            <a:off x="1747372" y="1370503"/>
            <a:ext cx="1931785" cy="645106"/>
            <a:chOff x="0" y="0"/>
            <a:chExt cx="1931785" cy="645106"/>
          </a:xfrm>
        </p:grpSpPr>
        <p:pic>
          <p:nvPicPr>
            <p:cNvPr id="3120" name="picture 31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931785" cy="645106"/>
            </a:xfrm>
            <a:prstGeom prst="rect">
              <a:avLst/>
            </a:prstGeom>
          </p:spPr>
        </p:pic>
        <p:sp>
          <p:nvSpPr>
            <p:cNvPr id="3122" name="textbox 3122"/>
            <p:cNvSpPr/>
            <p:nvPr/>
          </p:nvSpPr>
          <p:spPr>
            <a:xfrm>
              <a:off x="-12700" y="-12700"/>
              <a:ext cx="1957704" cy="6940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505460" algn="l" rtl="0" eaLnBrk="0">
                <a:lnSpc>
                  <a:spcPct val="97000"/>
                </a:lnSpc>
                <a:spcBef>
                  <a:spcPts val="5"/>
                </a:spcBef>
              </a:pPr>
              <a:r>
                <a:rPr sz="1800" b="1" kern="0" spc="-20" dirty="0">
                  <a:solidFill>
                    <a:srgbClr val="962826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" panose="020B0503020204020204" charset="-122"/>
                </a:rPr>
                <a:t>需求确认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3124" name="table 3124"/>
          <p:cNvGraphicFramePr>
            <a:graphicFrameLocks noGrp="1"/>
          </p:cNvGraphicFramePr>
          <p:nvPr/>
        </p:nvGraphicFramePr>
        <p:xfrm>
          <a:off x="10588752" y="3221735"/>
          <a:ext cx="645794" cy="1151889"/>
        </p:xfrm>
        <a:graphic>
          <a:graphicData uri="http://schemas.openxmlformats.org/drawingml/2006/table">
            <a:tbl>
              <a:tblPr>
                <a:solidFill>
                  <a:srgbClr val="DBDBFF"/>
                </a:solidFill>
              </a:tblPr>
              <a:tblGrid>
                <a:gridCol w="645794"/>
              </a:tblGrid>
              <a:tr h="11423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5895" algn="l" rtl="0" eaLnBrk="0">
                        <a:lnSpc>
                          <a:spcPct val="83000"/>
                        </a:lnSpc>
                      </a:pPr>
                      <a:r>
                        <a:rPr sz="1200" kern="0" spc="-2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验证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4785" algn="l" rtl="0" eaLnBrk="0">
                        <a:lnSpc>
                          <a:spcPts val="1610"/>
                        </a:lnSpc>
                      </a:pPr>
                      <a:r>
                        <a:rPr sz="1200" kern="0" spc="-4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F"/>
                    </a:solidFill>
                  </a:tcPr>
                </a:tc>
              </a:tr>
            </a:tbl>
          </a:graphicData>
        </a:graphic>
      </p:graphicFrame>
      <p:sp>
        <p:nvSpPr>
          <p:cNvPr id="3126" name="textbox 312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3130" name="table 3130"/>
          <p:cNvGraphicFramePr>
            <a:graphicFrameLocks noGrp="1"/>
          </p:cNvGraphicFramePr>
          <p:nvPr/>
        </p:nvGraphicFramePr>
        <p:xfrm>
          <a:off x="10573511" y="2613659"/>
          <a:ext cx="652144" cy="449579"/>
        </p:xfrm>
        <a:graphic>
          <a:graphicData uri="http://schemas.openxmlformats.org/drawingml/2006/table">
            <a:tbl>
              <a:tblPr>
                <a:solidFill>
                  <a:srgbClr val="DBDBFF"/>
                </a:solidFill>
              </a:tblPr>
              <a:tblGrid>
                <a:gridCol w="652144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0340" algn="l" rtl="0" eaLnBrk="0">
                        <a:lnSpc>
                          <a:spcPct val="9700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验证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F"/>
                    </a:solidFill>
                  </a:tcPr>
                </a:tc>
              </a:tr>
            </a:tbl>
          </a:graphicData>
        </a:graphic>
      </p:graphicFrame>
      <p:grpSp>
        <p:nvGrpSpPr>
          <p:cNvPr id="568" name="group 568"/>
          <p:cNvGrpSpPr/>
          <p:nvPr/>
        </p:nvGrpSpPr>
        <p:grpSpPr>
          <a:xfrm rot="21600000">
            <a:off x="4407407" y="2677668"/>
            <a:ext cx="571500" cy="440435"/>
            <a:chOff x="0" y="0"/>
            <a:chExt cx="571500" cy="440435"/>
          </a:xfrm>
        </p:grpSpPr>
        <p:sp>
          <p:nvSpPr>
            <p:cNvPr id="3132" name="path"/>
            <p:cNvSpPr/>
            <p:nvPr/>
          </p:nvSpPr>
          <p:spPr>
            <a:xfrm>
              <a:off x="0" y="0"/>
              <a:ext cx="571500" cy="440435"/>
            </a:xfrm>
            <a:custGeom>
              <a:avLst/>
              <a:gdLst/>
              <a:ahLst/>
              <a:cxnLst/>
              <a:rect l="0" t="0" r="0" b="0"/>
              <a:pathLst>
                <a:path w="900" h="693">
                  <a:moveTo>
                    <a:pt x="9" y="346"/>
                  </a:moveTo>
                  <a:cubicBezTo>
                    <a:pt x="9" y="160"/>
                    <a:pt x="206" y="9"/>
                    <a:pt x="450" y="9"/>
                  </a:cubicBezTo>
                  <a:cubicBezTo>
                    <a:pt x="693" y="9"/>
                    <a:pt x="890" y="160"/>
                    <a:pt x="890" y="346"/>
                  </a:cubicBezTo>
                  <a:cubicBezTo>
                    <a:pt x="890" y="532"/>
                    <a:pt x="693" y="683"/>
                    <a:pt x="450" y="683"/>
                  </a:cubicBezTo>
                  <a:cubicBezTo>
                    <a:pt x="206" y="683"/>
                    <a:pt x="9" y="532"/>
                    <a:pt x="9" y="346"/>
                  </a:cubicBezTo>
                </a:path>
              </a:pathLst>
            </a:custGeom>
            <a:noFill/>
            <a:ln w="12192" cap="flat">
              <a:solidFill>
                <a:srgbClr val="962826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34" name="textbox 3134"/>
            <p:cNvSpPr/>
            <p:nvPr/>
          </p:nvSpPr>
          <p:spPr>
            <a:xfrm>
              <a:off x="-12700" y="-12700"/>
              <a:ext cx="596900" cy="5181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15938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800" kern="0" spc="-20" dirty="0">
                  <a:solidFill>
                    <a:srgbClr val="962826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" panose="020B0503020204020204" charset="-122"/>
                </a:rPr>
                <a:t>VS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pic>
        <p:nvPicPr>
          <p:cNvPr id="3136" name="picture 3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55820" y="1560576"/>
            <a:ext cx="76200" cy="1123188"/>
          </a:xfrm>
          <a:prstGeom prst="rect">
            <a:avLst/>
          </a:prstGeom>
        </p:spPr>
      </p:pic>
      <p:pic>
        <p:nvPicPr>
          <p:cNvPr id="3138" name="picture 3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55820" y="3112008"/>
            <a:ext cx="76200" cy="112318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0" name="picture 3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96707" y="1399035"/>
            <a:ext cx="8987200" cy="4638568"/>
          </a:xfrm>
          <a:prstGeom prst="rect">
            <a:avLst/>
          </a:prstGeom>
        </p:spPr>
      </p:pic>
      <p:sp>
        <p:nvSpPr>
          <p:cNvPr id="3142" name="textbox 3142"/>
          <p:cNvSpPr/>
          <p:nvPr/>
        </p:nvSpPr>
        <p:spPr>
          <a:xfrm>
            <a:off x="53551" y="1124553"/>
            <a:ext cx="9171940" cy="596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2540" algn="l" rtl="0" eaLnBrk="0">
              <a:lnSpc>
                <a:spcPct val="94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需求验证并不是一个严格意义上的阶段，而是贯穿整个需求演化、分解、实现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的一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系列质量保证活动，包括：评审、测试等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144" name="textbox 3144"/>
          <p:cNvSpPr/>
          <p:nvPr/>
        </p:nvSpPr>
        <p:spPr>
          <a:xfrm>
            <a:off x="103876" y="231284"/>
            <a:ext cx="3623309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需求验证与确认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3146" name="table 3146"/>
          <p:cNvGraphicFramePr>
            <a:graphicFrameLocks noGrp="1"/>
          </p:cNvGraphicFramePr>
          <p:nvPr/>
        </p:nvGraphicFramePr>
        <p:xfrm>
          <a:off x="10588752" y="3221735"/>
          <a:ext cx="645794" cy="1151889"/>
        </p:xfrm>
        <a:graphic>
          <a:graphicData uri="http://schemas.openxmlformats.org/drawingml/2006/table">
            <a:tbl>
              <a:tblPr>
                <a:solidFill>
                  <a:srgbClr val="DBDBFF"/>
                </a:solidFill>
              </a:tblPr>
              <a:tblGrid>
                <a:gridCol w="645794"/>
              </a:tblGrid>
              <a:tr h="11423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5895" algn="l" rtl="0" eaLnBrk="0">
                        <a:lnSpc>
                          <a:spcPct val="83000"/>
                        </a:lnSpc>
                      </a:pPr>
                      <a:r>
                        <a:rPr sz="1200" kern="0" spc="-2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验证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4785" algn="l" rtl="0" eaLnBrk="0">
                        <a:lnSpc>
                          <a:spcPts val="1610"/>
                        </a:lnSpc>
                      </a:pPr>
                      <a:r>
                        <a:rPr sz="1200" kern="0" spc="-4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F"/>
                    </a:solidFill>
                  </a:tcPr>
                </a:tc>
              </a:tr>
            </a:tbl>
          </a:graphicData>
        </a:graphic>
      </p:graphicFrame>
      <p:sp>
        <p:nvSpPr>
          <p:cNvPr id="3148" name="textbox 3148"/>
          <p:cNvSpPr/>
          <p:nvPr/>
        </p:nvSpPr>
        <p:spPr>
          <a:xfrm>
            <a:off x="2345867" y="5651550"/>
            <a:ext cx="2757804" cy="2819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早期客户需求确认的重要性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150" name="textbox 3150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3154" name="table 3154"/>
          <p:cNvGraphicFramePr>
            <a:graphicFrameLocks noGrp="1"/>
          </p:cNvGraphicFramePr>
          <p:nvPr/>
        </p:nvGraphicFramePr>
        <p:xfrm>
          <a:off x="10573511" y="2613659"/>
          <a:ext cx="652144" cy="449579"/>
        </p:xfrm>
        <a:graphic>
          <a:graphicData uri="http://schemas.openxmlformats.org/drawingml/2006/table">
            <a:tbl>
              <a:tblPr>
                <a:solidFill>
                  <a:srgbClr val="DBDBFF"/>
                </a:solidFill>
              </a:tblPr>
              <a:tblGrid>
                <a:gridCol w="652144"/>
              </a:tblGrid>
              <a:tr h="440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0340" algn="l" rtl="0" eaLnBrk="0">
                        <a:lnSpc>
                          <a:spcPct val="97000"/>
                        </a:lnSpc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验证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F"/>
                    </a:solidFill>
                  </a:tcPr>
                </a:tc>
              </a:tr>
            </a:tbl>
          </a:graphicData>
        </a:graphic>
      </p:graphicFrame>
      <p:sp>
        <p:nvSpPr>
          <p:cNvPr id="3156" name="rect"/>
          <p:cNvSpPr/>
          <p:nvPr/>
        </p:nvSpPr>
        <p:spPr>
          <a:xfrm>
            <a:off x="9771888" y="1400555"/>
            <a:ext cx="12191" cy="4459223"/>
          </a:xfrm>
          <a:prstGeom prst="rect">
            <a:avLst/>
          </a:prstGeom>
          <a:solidFill>
            <a:srgbClr val="2F528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6"/>
          <p:cNvSpPr/>
          <p:nvPr/>
        </p:nvSpPr>
        <p:spPr>
          <a:xfrm>
            <a:off x="4229717" y="2522943"/>
            <a:ext cx="5491479" cy="1068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5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&gt;</a:t>
            </a:r>
            <a:r>
              <a:rPr sz="2700" kern="0" spc="-118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2700" kern="0" spc="5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为什么要做需求管理（</a:t>
            </a:r>
            <a:r>
              <a:rPr sz="2700" kern="0" spc="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Why</a:t>
            </a:r>
            <a:r>
              <a:rPr sz="2700" kern="0" spc="50" dirty="0">
                <a:solidFill>
                  <a:srgbClr val="595959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27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lang="en-US" altLang="en-US" sz="6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8000"/>
              </a:lnSpc>
              <a:spcBef>
                <a:spcPts val="5"/>
              </a:spcBef>
            </a:pPr>
            <a:r>
              <a:rPr sz="2700" kern="0" spc="-6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&gt;</a:t>
            </a:r>
            <a:r>
              <a:rPr sz="2700" kern="0" spc="-119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2700" b="1" kern="0" spc="-60" dirty="0">
                <a:solidFill>
                  <a:srgbClr val="C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需求管理的流程和组织（How）</a:t>
            </a:r>
            <a:endParaRPr lang="en-US" altLang="en-US" sz="2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18" name="textbox 118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3048" y="184404"/>
            <a:ext cx="551687" cy="480059"/>
            <a:chOff x="0" y="0"/>
            <a:chExt cx="551687" cy="480059"/>
          </a:xfrm>
        </p:grpSpPr>
        <p:sp>
          <p:nvSpPr>
            <p:cNvPr id="122" name="path"/>
            <p:cNvSpPr/>
            <p:nvPr/>
          </p:nvSpPr>
          <p:spPr>
            <a:xfrm>
              <a:off x="0" y="0"/>
              <a:ext cx="323088" cy="480059"/>
            </a:xfrm>
            <a:custGeom>
              <a:avLst/>
              <a:gdLst/>
              <a:ahLst/>
              <a:cxnLst/>
              <a:rect l="0" t="0" r="0" b="0"/>
              <a:pathLst>
                <a:path w="508" h="755">
                  <a:moveTo>
                    <a:pt x="0" y="755"/>
                  </a:moveTo>
                  <a:lnTo>
                    <a:pt x="0" y="0"/>
                  </a:lnTo>
                  <a:lnTo>
                    <a:pt x="508" y="755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7030A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4" name="path"/>
            <p:cNvSpPr/>
            <p:nvPr/>
          </p:nvSpPr>
          <p:spPr>
            <a:xfrm>
              <a:off x="92964" y="0"/>
              <a:ext cx="458723" cy="480059"/>
            </a:xfrm>
            <a:custGeom>
              <a:avLst/>
              <a:gdLst/>
              <a:ahLst/>
              <a:cxnLst/>
              <a:rect l="0" t="0" r="0" b="0"/>
              <a:pathLst>
                <a:path w="722" h="755">
                  <a:moveTo>
                    <a:pt x="722" y="755"/>
                  </a:moveTo>
                  <a:lnTo>
                    <a:pt x="210" y="0"/>
                  </a:lnTo>
                  <a:lnTo>
                    <a:pt x="0" y="0"/>
                  </a:lnTo>
                  <a:lnTo>
                    <a:pt x="512" y="755"/>
                  </a:lnTo>
                  <a:lnTo>
                    <a:pt x="722" y="755"/>
                  </a:lnTo>
                  <a:close/>
                </a:path>
              </a:pathLst>
            </a:custGeom>
            <a:solidFill>
              <a:srgbClr val="00B0F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8" name="table 3158"/>
          <p:cNvGraphicFramePr>
            <a:graphicFrameLocks noGrp="1"/>
          </p:cNvGraphicFramePr>
          <p:nvPr/>
        </p:nvGraphicFramePr>
        <p:xfrm>
          <a:off x="1071372" y="845820"/>
          <a:ext cx="8521700" cy="3410584"/>
        </p:xfrm>
        <a:graphic>
          <a:graphicData uri="http://schemas.openxmlformats.org/drawingml/2006/table">
            <a:tbl>
              <a:tblPr/>
              <a:tblGrid>
                <a:gridCol w="1862455"/>
                <a:gridCol w="1138555"/>
                <a:gridCol w="972819"/>
                <a:gridCol w="1259840"/>
                <a:gridCol w="828039"/>
                <a:gridCol w="287020"/>
                <a:gridCol w="1116964"/>
                <a:gridCol w="828039"/>
                <a:gridCol w="227964"/>
              </a:tblGrid>
              <a:tr h="116522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5570" algn="l" rtl="0" eaLnBrk="0">
                        <a:lnSpc>
                          <a:spcPct val="95000"/>
                        </a:lnSpc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公司级需求管理团队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  <a:tr h="1151889">
                <a:tc gridSpan="8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204710" indent="-165735" algn="l" rtl="0" eaLnBrk="0">
                        <a:lnSpc>
                          <a:spcPct val="94000"/>
                        </a:lnSpc>
                      </a:pPr>
                      <a:r>
                        <a:rPr sz="18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中央平台</a:t>
                      </a:r>
                      <a:r>
                        <a:rPr sz="1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RMT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4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产品线需求分析团队 </a:t>
                      </a:r>
                      <a:r>
                        <a:rPr sz="14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产品线需求质量监督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</a:tbl>
          </a:graphicData>
        </a:graphic>
      </p:graphicFrame>
      <p:sp>
        <p:nvSpPr>
          <p:cNvPr id="3160" name="textbox 3160"/>
          <p:cNvSpPr/>
          <p:nvPr/>
        </p:nvSpPr>
        <p:spPr>
          <a:xfrm>
            <a:off x="1080084" y="4451959"/>
            <a:ext cx="8743950" cy="19234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5875" indent="3175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C-RMT:OR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业务管理体系中最高决策团队，接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受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C-PMT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的领导，代表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C-PMT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执行公司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级的需求管理职能；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4765" indent="-12065" algn="l" rtl="0" eaLnBrk="0">
              <a:lnSpc>
                <a:spcPct val="98000"/>
              </a:lnSpc>
              <a:spcBef>
                <a:spcPts val="9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PL-RMT: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接受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PL-PMT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的领导，代表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PL-PMT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产品线级需求管理职能，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协调跨产品线的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需求管理；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-635" algn="l" rtl="0" eaLnBrk="0">
              <a:lnSpc>
                <a:spcPct val="98000"/>
              </a:lnSpc>
              <a:spcBef>
                <a:spcPts val="9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PL-RAT: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按产品线下子产品或者台灯领域设定，负责具体的需求处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理，分析，分发，跟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踪，验证；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9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PL-MQA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：产品线需求质量监督，负责对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需求管理活动质量进行度量和审计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162" name="textbox 3162"/>
          <p:cNvSpPr/>
          <p:nvPr/>
        </p:nvSpPr>
        <p:spPr>
          <a:xfrm>
            <a:off x="103876" y="231284"/>
            <a:ext cx="5045075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需求管理组织结构设置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3164" name="table 3164"/>
          <p:cNvGraphicFramePr>
            <a:graphicFrameLocks noGrp="1"/>
          </p:cNvGraphicFramePr>
          <p:nvPr/>
        </p:nvGraphicFramePr>
        <p:xfrm>
          <a:off x="5463540" y="2214371"/>
          <a:ext cx="1682115" cy="746759"/>
        </p:xfrm>
        <a:graphic>
          <a:graphicData uri="http://schemas.openxmlformats.org/drawingml/2006/table">
            <a:tbl>
              <a:tblPr/>
              <a:tblGrid>
                <a:gridCol w="1682115"/>
              </a:tblGrid>
              <a:tr h="721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3065" algn="l" rtl="0" eaLnBrk="0">
                        <a:lnSpc>
                          <a:spcPct val="80000"/>
                        </a:lnSpc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PL-RMT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66" name="table 3166"/>
          <p:cNvGraphicFramePr>
            <a:graphicFrameLocks noGrp="1"/>
          </p:cNvGraphicFramePr>
          <p:nvPr/>
        </p:nvGraphicFramePr>
        <p:xfrm>
          <a:off x="3304032" y="2214371"/>
          <a:ext cx="1680845" cy="746759"/>
        </p:xfrm>
        <a:graphic>
          <a:graphicData uri="http://schemas.openxmlformats.org/drawingml/2006/table">
            <a:tbl>
              <a:tblPr/>
              <a:tblGrid>
                <a:gridCol w="1680845"/>
              </a:tblGrid>
              <a:tr h="721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1795" algn="l" rtl="0" eaLnBrk="0">
                        <a:lnSpc>
                          <a:spcPct val="80000"/>
                        </a:lnSpc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PL-RMT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68" name="rect"/>
          <p:cNvSpPr/>
          <p:nvPr/>
        </p:nvSpPr>
        <p:spPr>
          <a:xfrm>
            <a:off x="5476494" y="1075182"/>
            <a:ext cx="1656587" cy="720851"/>
          </a:xfrm>
          <a:prstGeom prst="rect">
            <a:avLst/>
          </a:prstGeom>
          <a:solidFill>
            <a:srgbClr val="FE8637">
              <a:alpha val="94117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170" name="table 3170"/>
          <p:cNvGraphicFramePr>
            <a:graphicFrameLocks noGrp="1"/>
          </p:cNvGraphicFramePr>
          <p:nvPr/>
        </p:nvGraphicFramePr>
        <p:xfrm>
          <a:off x="7551419" y="3294888"/>
          <a:ext cx="962659" cy="744854"/>
        </p:xfrm>
        <a:graphic>
          <a:graphicData uri="http://schemas.openxmlformats.org/drawingml/2006/table">
            <a:tbl>
              <a:tblPr/>
              <a:tblGrid>
                <a:gridCol w="962659"/>
              </a:tblGrid>
              <a:tr h="719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83210" algn="l" rtl="0" eaLnBrk="0">
                        <a:lnSpc>
                          <a:spcPct val="83000"/>
                        </a:lnSpc>
                      </a:pPr>
                      <a:r>
                        <a:rPr sz="18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6098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平台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638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RAT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72" name="table 3172"/>
          <p:cNvGraphicFramePr>
            <a:graphicFrameLocks noGrp="1"/>
          </p:cNvGraphicFramePr>
          <p:nvPr/>
        </p:nvGraphicFramePr>
        <p:xfrm>
          <a:off x="8560307" y="3294888"/>
          <a:ext cx="961390" cy="744854"/>
        </p:xfrm>
        <a:graphic>
          <a:graphicData uri="http://schemas.openxmlformats.org/drawingml/2006/table">
            <a:tbl>
              <a:tblPr>
                <a:solidFill>
                  <a:srgbClr val="FE8637"/>
                </a:solidFill>
              </a:tblPr>
              <a:tblGrid>
                <a:gridCol w="961390"/>
              </a:tblGrid>
              <a:tr h="719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82575" algn="l" rtl="0" eaLnBrk="0">
                        <a:lnSpc>
                          <a:spcPct val="83000"/>
                        </a:lnSpc>
                      </a:pPr>
                      <a:r>
                        <a:rPr sz="18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6035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平台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574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RAT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74" name="table 3174"/>
          <p:cNvGraphicFramePr>
            <a:graphicFrameLocks noGrp="1"/>
          </p:cNvGraphicFramePr>
          <p:nvPr/>
        </p:nvGraphicFramePr>
        <p:xfrm>
          <a:off x="5320284" y="3294888"/>
          <a:ext cx="961390" cy="744854"/>
        </p:xfrm>
        <a:graphic>
          <a:graphicData uri="http://schemas.openxmlformats.org/drawingml/2006/table">
            <a:tbl>
              <a:tblPr>
                <a:solidFill>
                  <a:srgbClr val="FE8637"/>
                </a:solidFill>
              </a:tblPr>
              <a:tblGrid>
                <a:gridCol w="961390"/>
              </a:tblGrid>
              <a:tr h="719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99085" algn="l" rtl="0" eaLnBrk="0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PL</a:t>
                      </a:r>
                      <a:r>
                        <a:rPr sz="18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-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5110" algn="l" rtl="0" eaLnBrk="0">
                        <a:lnSpc>
                          <a:spcPts val="2590"/>
                        </a:lnSpc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RAT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76" name="table 3176"/>
          <p:cNvGraphicFramePr>
            <a:graphicFrameLocks noGrp="1"/>
          </p:cNvGraphicFramePr>
          <p:nvPr/>
        </p:nvGraphicFramePr>
        <p:xfrm>
          <a:off x="3087623" y="3294888"/>
          <a:ext cx="961390" cy="744854"/>
        </p:xfrm>
        <a:graphic>
          <a:graphicData uri="http://schemas.openxmlformats.org/drawingml/2006/table">
            <a:tbl>
              <a:tblPr>
                <a:solidFill>
                  <a:srgbClr val="FE8637"/>
                </a:solidFill>
              </a:tblPr>
              <a:tblGrid>
                <a:gridCol w="961390"/>
              </a:tblGrid>
              <a:tr h="719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99085" algn="l" rtl="0" eaLnBrk="0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PL</a:t>
                      </a:r>
                      <a:r>
                        <a:rPr sz="18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-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5110" algn="l" rtl="0" eaLnBrk="0">
                        <a:lnSpc>
                          <a:spcPts val="2590"/>
                        </a:lnSpc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RAT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78" name="table 3178"/>
          <p:cNvGraphicFramePr>
            <a:graphicFrameLocks noGrp="1"/>
          </p:cNvGraphicFramePr>
          <p:nvPr/>
        </p:nvGraphicFramePr>
        <p:xfrm>
          <a:off x="6327648" y="3294888"/>
          <a:ext cx="961389" cy="744854"/>
        </p:xfrm>
        <a:graphic>
          <a:graphicData uri="http://schemas.openxmlformats.org/drawingml/2006/table">
            <a:tbl>
              <a:tblPr/>
              <a:tblGrid>
                <a:gridCol w="961389"/>
              </a:tblGrid>
              <a:tr h="719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99720" algn="l" rtl="0" eaLnBrk="0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PL</a:t>
                      </a:r>
                      <a:r>
                        <a:rPr sz="18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-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6380" algn="l" rtl="0" eaLnBrk="0">
                        <a:lnSpc>
                          <a:spcPts val="2590"/>
                        </a:lnSpc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Century Schoolbook" panose="02040604050505020304"/>
                        </a:rPr>
                        <a:t>RAT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BB6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</a:tbl>
          </a:graphicData>
        </a:graphic>
      </p:graphicFrame>
      <p:sp>
        <p:nvSpPr>
          <p:cNvPr id="3180" name="rect"/>
          <p:cNvSpPr/>
          <p:nvPr/>
        </p:nvSpPr>
        <p:spPr>
          <a:xfrm>
            <a:off x="4107941" y="3307841"/>
            <a:ext cx="937260" cy="719327"/>
          </a:xfrm>
          <a:prstGeom prst="rect">
            <a:avLst/>
          </a:prstGeom>
          <a:solidFill>
            <a:srgbClr val="FE8637">
              <a:alpha val="97254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82" name="textbox 3182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186" name="textbox 3186"/>
          <p:cNvSpPr/>
          <p:nvPr/>
        </p:nvSpPr>
        <p:spPr>
          <a:xfrm>
            <a:off x="1169257" y="2455667"/>
            <a:ext cx="1623694" cy="228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产品线需求管理团队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188" name="path"/>
          <p:cNvSpPr/>
          <p:nvPr/>
        </p:nvSpPr>
        <p:spPr>
          <a:xfrm>
            <a:off x="7696200" y="2214371"/>
            <a:ext cx="1682495" cy="146050"/>
          </a:xfrm>
          <a:custGeom>
            <a:avLst/>
            <a:gdLst/>
            <a:ahLst/>
            <a:cxnLst/>
            <a:rect l="0" t="0" r="0" b="0"/>
            <a:pathLst>
              <a:path w="2649" h="230">
                <a:moveTo>
                  <a:pt x="20" y="209"/>
                </a:moveTo>
                <a:cubicBezTo>
                  <a:pt x="20" y="105"/>
                  <a:pt x="105" y="20"/>
                  <a:pt x="209" y="20"/>
                </a:cubicBezTo>
                <a:lnTo>
                  <a:pt x="2440" y="20"/>
                </a:lnTo>
                <a:cubicBezTo>
                  <a:pt x="2544" y="20"/>
                  <a:pt x="2629" y="105"/>
                  <a:pt x="2629" y="209"/>
                </a:cubicBez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90" name="path"/>
          <p:cNvSpPr/>
          <p:nvPr/>
        </p:nvSpPr>
        <p:spPr>
          <a:xfrm>
            <a:off x="5463540" y="1062228"/>
            <a:ext cx="1549400" cy="146050"/>
          </a:xfrm>
          <a:custGeom>
            <a:avLst/>
            <a:gdLst/>
            <a:ahLst/>
            <a:cxnLst/>
            <a:rect l="0" t="0" r="0" b="0"/>
            <a:pathLst>
              <a:path w="2440" h="230">
                <a:moveTo>
                  <a:pt x="20" y="209"/>
                </a:moveTo>
                <a:cubicBezTo>
                  <a:pt x="20" y="105"/>
                  <a:pt x="105" y="20"/>
                  <a:pt x="209" y="20"/>
                </a:cubicBezTo>
                <a:lnTo>
                  <a:pt x="2440" y="2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92" name="rect"/>
          <p:cNvSpPr/>
          <p:nvPr/>
        </p:nvSpPr>
        <p:spPr>
          <a:xfrm>
            <a:off x="1084326" y="1926336"/>
            <a:ext cx="8496300" cy="25907"/>
          </a:xfrm>
          <a:prstGeom prst="rect">
            <a:avLst/>
          </a:prstGeom>
          <a:solidFill>
            <a:srgbClr val="BB612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94" name="rect"/>
          <p:cNvSpPr/>
          <p:nvPr/>
        </p:nvSpPr>
        <p:spPr>
          <a:xfrm>
            <a:off x="1084326" y="3078480"/>
            <a:ext cx="8496300" cy="25907"/>
          </a:xfrm>
          <a:prstGeom prst="rect">
            <a:avLst/>
          </a:prstGeom>
          <a:solidFill>
            <a:srgbClr val="BB612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96" name="textbox 3196"/>
          <p:cNvSpPr/>
          <p:nvPr/>
        </p:nvSpPr>
        <p:spPr>
          <a:xfrm>
            <a:off x="4328795" y="3441496"/>
            <a:ext cx="501650" cy="5194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6040" algn="l" rtl="0" eaLnBrk="0">
              <a:lnSpc>
                <a:spcPts val="1300"/>
              </a:lnSpc>
            </a:pP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PL</a:t>
            </a:r>
            <a:r>
              <a:rPr sz="1800" kern="0" spc="3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-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2590"/>
              </a:lnSpc>
            </a:pP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RAT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198" name="picture 3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800344" y="2947416"/>
            <a:ext cx="1008507" cy="186054"/>
          </a:xfrm>
          <a:prstGeom prst="rect">
            <a:avLst/>
          </a:prstGeom>
        </p:spPr>
      </p:pic>
      <p:pic>
        <p:nvPicPr>
          <p:cNvPr id="3200" name="picture 3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67683" y="2947416"/>
            <a:ext cx="1008126" cy="186054"/>
          </a:xfrm>
          <a:prstGeom prst="rect">
            <a:avLst/>
          </a:prstGeom>
        </p:spPr>
      </p:pic>
      <p:sp>
        <p:nvSpPr>
          <p:cNvPr id="3202" name="path"/>
          <p:cNvSpPr/>
          <p:nvPr/>
        </p:nvSpPr>
        <p:spPr>
          <a:xfrm>
            <a:off x="7829296" y="2935223"/>
            <a:ext cx="1416303" cy="25908"/>
          </a:xfrm>
          <a:custGeom>
            <a:avLst/>
            <a:gdLst/>
            <a:ahLst/>
            <a:cxnLst/>
            <a:rect l="0" t="0" r="0" b="0"/>
            <a:pathLst>
              <a:path w="2230" h="40">
                <a:moveTo>
                  <a:pt x="2230" y="20"/>
                </a:moveTo>
                <a:lnTo>
                  <a:pt x="0" y="2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204" name="picture 32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33004" y="2947416"/>
            <a:ext cx="1006982" cy="186054"/>
          </a:xfrm>
          <a:prstGeom prst="rect">
            <a:avLst/>
          </a:prstGeom>
        </p:spPr>
      </p:pic>
      <p:sp>
        <p:nvSpPr>
          <p:cNvPr id="3206" name="textbox 3206"/>
          <p:cNvSpPr/>
          <p:nvPr/>
        </p:nvSpPr>
        <p:spPr>
          <a:xfrm>
            <a:off x="5921019" y="1342187"/>
            <a:ext cx="784225" cy="2489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Century Schoolbook" panose="02040604050505020304"/>
              </a:rPr>
              <a:t>C-RMT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208" name="path"/>
          <p:cNvSpPr/>
          <p:nvPr/>
        </p:nvSpPr>
        <p:spPr>
          <a:xfrm>
            <a:off x="4094988" y="3294888"/>
            <a:ext cx="830326" cy="145795"/>
          </a:xfrm>
          <a:custGeom>
            <a:avLst/>
            <a:gdLst/>
            <a:ahLst/>
            <a:cxnLst/>
            <a:rect l="0" t="0" r="0" b="0"/>
            <a:pathLst>
              <a:path w="1307" h="229">
                <a:moveTo>
                  <a:pt x="20" y="209"/>
                </a:moveTo>
                <a:cubicBezTo>
                  <a:pt x="20" y="105"/>
                  <a:pt x="105" y="20"/>
                  <a:pt x="209" y="20"/>
                </a:cubicBezTo>
                <a:lnTo>
                  <a:pt x="1307" y="2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10" name="path"/>
          <p:cNvSpPr/>
          <p:nvPr/>
        </p:nvSpPr>
        <p:spPr>
          <a:xfrm>
            <a:off x="5596635" y="1783080"/>
            <a:ext cx="1416304" cy="25908"/>
          </a:xfrm>
          <a:custGeom>
            <a:avLst/>
            <a:gdLst/>
            <a:ahLst/>
            <a:cxnLst/>
            <a:rect l="0" t="0" r="0" b="0"/>
            <a:pathLst>
              <a:path w="2230" h="40">
                <a:moveTo>
                  <a:pt x="2230" y="20"/>
                </a:moveTo>
                <a:lnTo>
                  <a:pt x="0" y="2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12" name="path"/>
          <p:cNvSpPr/>
          <p:nvPr/>
        </p:nvSpPr>
        <p:spPr>
          <a:xfrm>
            <a:off x="7696200" y="2815082"/>
            <a:ext cx="146050" cy="146050"/>
          </a:xfrm>
          <a:custGeom>
            <a:avLst/>
            <a:gdLst/>
            <a:ahLst/>
            <a:cxnLst/>
            <a:rect l="0" t="0" r="0" b="0"/>
            <a:pathLst>
              <a:path w="230" h="230">
                <a:moveTo>
                  <a:pt x="209" y="209"/>
                </a:moveTo>
                <a:cubicBezTo>
                  <a:pt x="105" y="209"/>
                  <a:pt x="20" y="124"/>
                  <a:pt x="20" y="20"/>
                </a:cubicBez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14" name="path"/>
          <p:cNvSpPr/>
          <p:nvPr/>
        </p:nvSpPr>
        <p:spPr>
          <a:xfrm>
            <a:off x="5463540" y="1662938"/>
            <a:ext cx="146050" cy="146050"/>
          </a:xfrm>
          <a:custGeom>
            <a:avLst/>
            <a:gdLst/>
            <a:ahLst/>
            <a:cxnLst/>
            <a:rect l="0" t="0" r="0" b="0"/>
            <a:pathLst>
              <a:path w="230" h="230">
                <a:moveTo>
                  <a:pt x="209" y="209"/>
                </a:moveTo>
                <a:cubicBezTo>
                  <a:pt x="105" y="209"/>
                  <a:pt x="20" y="124"/>
                  <a:pt x="20" y="20"/>
                </a:cubicBez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16" name="path"/>
          <p:cNvSpPr/>
          <p:nvPr/>
        </p:nvSpPr>
        <p:spPr>
          <a:xfrm>
            <a:off x="4094988" y="3894328"/>
            <a:ext cx="145795" cy="145795"/>
          </a:xfrm>
          <a:custGeom>
            <a:avLst/>
            <a:gdLst/>
            <a:ahLst/>
            <a:cxnLst/>
            <a:rect l="0" t="0" r="0" b="0"/>
            <a:pathLst>
              <a:path w="229" h="229">
                <a:moveTo>
                  <a:pt x="209" y="209"/>
                </a:moveTo>
                <a:cubicBezTo>
                  <a:pt x="105" y="209"/>
                  <a:pt x="20" y="124"/>
                  <a:pt x="20" y="20"/>
                </a:cubicBez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18" name="path"/>
          <p:cNvSpPr/>
          <p:nvPr/>
        </p:nvSpPr>
        <p:spPr>
          <a:xfrm>
            <a:off x="4227829" y="4014215"/>
            <a:ext cx="697484" cy="25908"/>
          </a:xfrm>
          <a:custGeom>
            <a:avLst/>
            <a:gdLst/>
            <a:ahLst/>
            <a:cxnLst/>
            <a:rect l="0" t="0" r="0" b="0"/>
            <a:pathLst>
              <a:path w="1098" h="40">
                <a:moveTo>
                  <a:pt x="1098" y="20"/>
                </a:moveTo>
                <a:lnTo>
                  <a:pt x="0" y="2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20" name="rect"/>
          <p:cNvSpPr/>
          <p:nvPr/>
        </p:nvSpPr>
        <p:spPr>
          <a:xfrm>
            <a:off x="7696200" y="2347467"/>
            <a:ext cx="25908" cy="480567"/>
          </a:xfrm>
          <a:prstGeom prst="rect">
            <a:avLst/>
          </a:prstGeom>
          <a:solidFill>
            <a:srgbClr val="BB612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22" name="path"/>
          <p:cNvSpPr/>
          <p:nvPr/>
        </p:nvSpPr>
        <p:spPr>
          <a:xfrm>
            <a:off x="5463540" y="1195324"/>
            <a:ext cx="25907" cy="480567"/>
          </a:xfrm>
          <a:custGeom>
            <a:avLst/>
            <a:gdLst/>
            <a:ahLst/>
            <a:cxnLst/>
            <a:rect l="0" t="0" r="0" b="0"/>
            <a:pathLst>
              <a:path w="40" h="756">
                <a:moveTo>
                  <a:pt x="20" y="756"/>
                </a:moveTo>
                <a:lnTo>
                  <a:pt x="20" y="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24" name="path"/>
          <p:cNvSpPr/>
          <p:nvPr/>
        </p:nvSpPr>
        <p:spPr>
          <a:xfrm>
            <a:off x="4094988" y="3427729"/>
            <a:ext cx="25907" cy="479552"/>
          </a:xfrm>
          <a:custGeom>
            <a:avLst/>
            <a:gdLst/>
            <a:ahLst/>
            <a:cxnLst/>
            <a:rect l="0" t="0" r="0" b="0"/>
            <a:pathLst>
              <a:path w="40" h="755">
                <a:moveTo>
                  <a:pt x="20" y="755"/>
                </a:moveTo>
                <a:lnTo>
                  <a:pt x="20" y="0"/>
                </a:lnTo>
              </a:path>
            </a:pathLst>
          </a:custGeom>
          <a:noFill/>
          <a:ln w="25907" cap="flat">
            <a:solidFill>
              <a:srgbClr val="BB6126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226" name="picture 3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97929" y="1795271"/>
            <a:ext cx="12954" cy="216027"/>
          </a:xfrm>
          <a:prstGeom prst="rect">
            <a:avLst/>
          </a:prstGeom>
        </p:spPr>
      </p:pic>
      <p:sp>
        <p:nvSpPr>
          <p:cNvPr id="3228" name="rect"/>
          <p:cNvSpPr/>
          <p:nvPr/>
        </p:nvSpPr>
        <p:spPr>
          <a:xfrm>
            <a:off x="6297167" y="1795248"/>
            <a:ext cx="13842" cy="432100"/>
          </a:xfrm>
          <a:prstGeom prst="rect">
            <a:avLst/>
          </a:prstGeom>
          <a:solidFill>
            <a:srgbClr val="FF690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30" name="rect"/>
          <p:cNvSpPr/>
          <p:nvPr/>
        </p:nvSpPr>
        <p:spPr>
          <a:xfrm>
            <a:off x="8530970" y="2011298"/>
            <a:ext cx="12192" cy="216026"/>
          </a:xfrm>
          <a:prstGeom prst="rect">
            <a:avLst/>
          </a:prstGeom>
          <a:solidFill>
            <a:srgbClr val="FF690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32" name="rect"/>
          <p:cNvSpPr/>
          <p:nvPr/>
        </p:nvSpPr>
        <p:spPr>
          <a:xfrm>
            <a:off x="4137659" y="2011298"/>
            <a:ext cx="12191" cy="216026"/>
          </a:xfrm>
          <a:prstGeom prst="rect">
            <a:avLst/>
          </a:prstGeom>
          <a:solidFill>
            <a:srgbClr val="FF690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34" name="rect"/>
          <p:cNvSpPr/>
          <p:nvPr/>
        </p:nvSpPr>
        <p:spPr>
          <a:xfrm>
            <a:off x="5794247" y="3127375"/>
            <a:ext cx="12192" cy="180085"/>
          </a:xfrm>
          <a:prstGeom prst="rect">
            <a:avLst/>
          </a:prstGeom>
          <a:solidFill>
            <a:srgbClr val="FF690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36" name="rect"/>
          <p:cNvSpPr/>
          <p:nvPr/>
        </p:nvSpPr>
        <p:spPr>
          <a:xfrm>
            <a:off x="3561588" y="3127375"/>
            <a:ext cx="12191" cy="180085"/>
          </a:xfrm>
          <a:prstGeom prst="rect">
            <a:avLst/>
          </a:prstGeom>
          <a:solidFill>
            <a:srgbClr val="FF690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38" name="rect"/>
          <p:cNvSpPr/>
          <p:nvPr/>
        </p:nvSpPr>
        <p:spPr>
          <a:xfrm>
            <a:off x="4569714" y="3127375"/>
            <a:ext cx="12191" cy="180085"/>
          </a:xfrm>
          <a:prstGeom prst="rect">
            <a:avLst/>
          </a:prstGeom>
          <a:solidFill>
            <a:srgbClr val="FF690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40" name="rect"/>
          <p:cNvSpPr/>
          <p:nvPr/>
        </p:nvSpPr>
        <p:spPr>
          <a:xfrm>
            <a:off x="6802755" y="3127375"/>
            <a:ext cx="12191" cy="180085"/>
          </a:xfrm>
          <a:prstGeom prst="rect">
            <a:avLst/>
          </a:prstGeom>
          <a:solidFill>
            <a:srgbClr val="FF690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42" name="rect"/>
          <p:cNvSpPr/>
          <p:nvPr/>
        </p:nvSpPr>
        <p:spPr>
          <a:xfrm>
            <a:off x="9033891" y="3127375"/>
            <a:ext cx="12191" cy="180085"/>
          </a:xfrm>
          <a:prstGeom prst="rect">
            <a:avLst/>
          </a:prstGeom>
          <a:solidFill>
            <a:srgbClr val="FF690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44" name="rect"/>
          <p:cNvSpPr/>
          <p:nvPr/>
        </p:nvSpPr>
        <p:spPr>
          <a:xfrm>
            <a:off x="8026908" y="3127375"/>
            <a:ext cx="12191" cy="180085"/>
          </a:xfrm>
          <a:prstGeom prst="rect">
            <a:avLst/>
          </a:prstGeom>
          <a:solidFill>
            <a:srgbClr val="FF690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" name="path"/>
          <p:cNvSpPr/>
          <p:nvPr/>
        </p:nvSpPr>
        <p:spPr>
          <a:xfrm>
            <a:off x="3070860" y="2136648"/>
            <a:ext cx="2208275" cy="9143"/>
          </a:xfrm>
          <a:custGeom>
            <a:avLst/>
            <a:gdLst/>
            <a:ahLst/>
            <a:cxnLst/>
            <a:rect l="0" t="0" r="0" b="0"/>
            <a:pathLst>
              <a:path w="3477" h="14">
                <a:moveTo>
                  <a:pt x="0" y="7"/>
                </a:moveTo>
                <a:lnTo>
                  <a:pt x="3477" y="7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48" name="path"/>
          <p:cNvSpPr/>
          <p:nvPr/>
        </p:nvSpPr>
        <p:spPr>
          <a:xfrm>
            <a:off x="4038600" y="3660647"/>
            <a:ext cx="1472184" cy="571500"/>
          </a:xfrm>
          <a:custGeom>
            <a:avLst/>
            <a:gdLst/>
            <a:ahLst/>
            <a:cxnLst/>
            <a:rect l="0" t="0" r="0" b="0"/>
            <a:pathLst>
              <a:path w="2318" h="900">
                <a:moveTo>
                  <a:pt x="268" y="590"/>
                </a:moveTo>
                <a:lnTo>
                  <a:pt x="2318" y="590"/>
                </a:lnTo>
                <a:lnTo>
                  <a:pt x="2318" y="0"/>
                </a:lnTo>
                <a:lnTo>
                  <a:pt x="268" y="0"/>
                </a:lnTo>
                <a:lnTo>
                  <a:pt x="268" y="590"/>
                </a:lnTo>
                <a:close/>
              </a:path>
              <a:path w="2318" h="900">
                <a:moveTo>
                  <a:pt x="136" y="722"/>
                </a:moveTo>
                <a:lnTo>
                  <a:pt x="2184" y="722"/>
                </a:lnTo>
                <a:lnTo>
                  <a:pt x="2184" y="129"/>
                </a:lnTo>
                <a:lnTo>
                  <a:pt x="136" y="129"/>
                </a:lnTo>
                <a:lnTo>
                  <a:pt x="136" y="722"/>
                </a:lnTo>
                <a:close/>
              </a:path>
              <a:path w="2318" h="900">
                <a:moveTo>
                  <a:pt x="0" y="900"/>
                </a:moveTo>
                <a:lnTo>
                  <a:pt x="2049" y="900"/>
                </a:lnTo>
                <a:lnTo>
                  <a:pt x="2049" y="307"/>
                </a:lnTo>
                <a:lnTo>
                  <a:pt x="0" y="307"/>
                </a:lnTo>
                <a:lnTo>
                  <a:pt x="0" y="900"/>
                </a:lnTo>
                <a:close/>
              </a:path>
            </a:pathLst>
          </a:custGeom>
          <a:solidFill>
            <a:srgbClr val="FFFF6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50" name="path"/>
          <p:cNvSpPr/>
          <p:nvPr/>
        </p:nvSpPr>
        <p:spPr>
          <a:xfrm>
            <a:off x="4204716" y="3656076"/>
            <a:ext cx="1310639" cy="379476"/>
          </a:xfrm>
          <a:custGeom>
            <a:avLst/>
            <a:gdLst/>
            <a:ahLst/>
            <a:cxnLst/>
            <a:rect l="0" t="0" r="0" b="0"/>
            <a:pathLst>
              <a:path w="2063" h="597">
                <a:moveTo>
                  <a:pt x="2056" y="597"/>
                </a:moveTo>
                <a:lnTo>
                  <a:pt x="2056" y="7"/>
                </a:lnTo>
                <a:lnTo>
                  <a:pt x="7" y="7"/>
                </a:lnTo>
                <a:lnTo>
                  <a:pt x="7" y="597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52" name="path"/>
          <p:cNvSpPr/>
          <p:nvPr/>
        </p:nvSpPr>
        <p:spPr>
          <a:xfrm>
            <a:off x="4120896" y="3738371"/>
            <a:ext cx="1309115" cy="381000"/>
          </a:xfrm>
          <a:custGeom>
            <a:avLst/>
            <a:gdLst/>
            <a:ahLst/>
            <a:cxnLst/>
            <a:rect l="0" t="0" r="0" b="0"/>
            <a:pathLst>
              <a:path w="2061" h="600">
                <a:moveTo>
                  <a:pt x="2054" y="600"/>
                </a:moveTo>
                <a:lnTo>
                  <a:pt x="2054" y="7"/>
                </a:lnTo>
                <a:lnTo>
                  <a:pt x="7" y="7"/>
                </a:lnTo>
                <a:lnTo>
                  <a:pt x="7" y="600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70" name="group 570"/>
          <p:cNvGrpSpPr/>
          <p:nvPr/>
        </p:nvGrpSpPr>
        <p:grpSpPr>
          <a:xfrm rot="21600000">
            <a:off x="2244851" y="3622547"/>
            <a:ext cx="1344168" cy="571500"/>
            <a:chOff x="0" y="0"/>
            <a:chExt cx="1344168" cy="571500"/>
          </a:xfrm>
        </p:grpSpPr>
        <p:sp>
          <p:nvSpPr>
            <p:cNvPr id="3254" name="path"/>
            <p:cNvSpPr/>
            <p:nvPr/>
          </p:nvSpPr>
          <p:spPr>
            <a:xfrm>
              <a:off x="85344" y="0"/>
              <a:ext cx="1258824" cy="458723"/>
            </a:xfrm>
            <a:custGeom>
              <a:avLst/>
              <a:gdLst/>
              <a:ahLst/>
              <a:cxnLst/>
              <a:rect l="0" t="0" r="0" b="0"/>
              <a:pathLst>
                <a:path w="1982" h="722">
                  <a:moveTo>
                    <a:pt x="134" y="590"/>
                  </a:moveTo>
                  <a:lnTo>
                    <a:pt x="1982" y="590"/>
                  </a:lnTo>
                  <a:lnTo>
                    <a:pt x="1982" y="0"/>
                  </a:lnTo>
                  <a:lnTo>
                    <a:pt x="134" y="0"/>
                  </a:lnTo>
                  <a:lnTo>
                    <a:pt x="134" y="590"/>
                  </a:lnTo>
                  <a:close/>
                </a:path>
                <a:path w="1982" h="722">
                  <a:moveTo>
                    <a:pt x="0" y="722"/>
                  </a:moveTo>
                  <a:lnTo>
                    <a:pt x="1848" y="722"/>
                  </a:lnTo>
                  <a:lnTo>
                    <a:pt x="1848" y="129"/>
                  </a:lnTo>
                  <a:lnTo>
                    <a:pt x="0" y="12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3366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56" name="path"/>
            <p:cNvSpPr/>
            <p:nvPr/>
          </p:nvSpPr>
          <p:spPr>
            <a:xfrm>
              <a:off x="80772" y="77723"/>
              <a:ext cx="1182623" cy="381000"/>
            </a:xfrm>
            <a:custGeom>
              <a:avLst/>
              <a:gdLst/>
              <a:ahLst/>
              <a:cxnLst/>
              <a:rect l="0" t="0" r="0" b="0"/>
              <a:pathLst>
                <a:path w="1862" h="600">
                  <a:moveTo>
                    <a:pt x="1855" y="600"/>
                  </a:moveTo>
                  <a:lnTo>
                    <a:pt x="1855" y="7"/>
                  </a:lnTo>
                  <a:lnTo>
                    <a:pt x="7" y="7"/>
                  </a:lnTo>
                  <a:lnTo>
                    <a:pt x="7" y="600"/>
                  </a:ln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58" name="path"/>
            <p:cNvSpPr/>
            <p:nvPr/>
          </p:nvSpPr>
          <p:spPr>
            <a:xfrm>
              <a:off x="0" y="195072"/>
              <a:ext cx="1175004" cy="376427"/>
            </a:xfrm>
            <a:custGeom>
              <a:avLst/>
              <a:gdLst/>
              <a:ahLst/>
              <a:cxnLst/>
              <a:rect l="0" t="0" r="0" b="0"/>
              <a:pathLst>
                <a:path w="1850" h="592">
                  <a:moveTo>
                    <a:pt x="0" y="592"/>
                  </a:moveTo>
                  <a:lnTo>
                    <a:pt x="1850" y="592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3366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260" name="path"/>
          <p:cNvSpPr/>
          <p:nvPr/>
        </p:nvSpPr>
        <p:spPr>
          <a:xfrm>
            <a:off x="2410967" y="3617976"/>
            <a:ext cx="1182623" cy="379476"/>
          </a:xfrm>
          <a:custGeom>
            <a:avLst/>
            <a:gdLst/>
            <a:ahLst/>
            <a:cxnLst/>
            <a:rect l="0" t="0" r="0" b="0"/>
            <a:pathLst>
              <a:path w="1862" h="597">
                <a:moveTo>
                  <a:pt x="1855" y="597"/>
                </a:moveTo>
                <a:lnTo>
                  <a:pt x="1855" y="7"/>
                </a:lnTo>
                <a:lnTo>
                  <a:pt x="7" y="7"/>
                </a:lnTo>
                <a:lnTo>
                  <a:pt x="7" y="597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262" name="picture 32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13888" y="1488947"/>
            <a:ext cx="1179067" cy="2216150"/>
          </a:xfrm>
          <a:prstGeom prst="rect">
            <a:avLst/>
          </a:prstGeom>
        </p:spPr>
      </p:pic>
      <p:sp>
        <p:nvSpPr>
          <p:cNvPr id="3264" name="path"/>
          <p:cNvSpPr/>
          <p:nvPr/>
        </p:nvSpPr>
        <p:spPr>
          <a:xfrm>
            <a:off x="5853683" y="3666744"/>
            <a:ext cx="1344168" cy="571500"/>
          </a:xfrm>
          <a:custGeom>
            <a:avLst/>
            <a:gdLst/>
            <a:ahLst/>
            <a:cxnLst/>
            <a:rect l="0" t="0" r="0" b="0"/>
            <a:pathLst>
              <a:path w="2116" h="900">
                <a:moveTo>
                  <a:pt x="266" y="592"/>
                </a:moveTo>
                <a:lnTo>
                  <a:pt x="2116" y="592"/>
                </a:lnTo>
                <a:lnTo>
                  <a:pt x="2116" y="0"/>
                </a:lnTo>
                <a:lnTo>
                  <a:pt x="266" y="0"/>
                </a:lnTo>
                <a:lnTo>
                  <a:pt x="266" y="592"/>
                </a:lnTo>
                <a:close/>
              </a:path>
              <a:path w="2116" h="900">
                <a:moveTo>
                  <a:pt x="134" y="722"/>
                </a:moveTo>
                <a:lnTo>
                  <a:pt x="1982" y="722"/>
                </a:lnTo>
                <a:lnTo>
                  <a:pt x="1982" y="129"/>
                </a:lnTo>
                <a:lnTo>
                  <a:pt x="134" y="129"/>
                </a:lnTo>
                <a:lnTo>
                  <a:pt x="134" y="722"/>
                </a:lnTo>
                <a:close/>
              </a:path>
              <a:path w="2116" h="900">
                <a:moveTo>
                  <a:pt x="0" y="900"/>
                </a:moveTo>
                <a:lnTo>
                  <a:pt x="1850" y="900"/>
                </a:lnTo>
                <a:lnTo>
                  <a:pt x="1850" y="307"/>
                </a:lnTo>
                <a:lnTo>
                  <a:pt x="0" y="307"/>
                </a:lnTo>
                <a:lnTo>
                  <a:pt x="0" y="900"/>
                </a:lnTo>
                <a:close/>
              </a:path>
            </a:pathLst>
          </a:custGeom>
          <a:solidFill>
            <a:srgbClr val="3366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66" name="path"/>
          <p:cNvSpPr/>
          <p:nvPr/>
        </p:nvSpPr>
        <p:spPr>
          <a:xfrm>
            <a:off x="6018276" y="3662171"/>
            <a:ext cx="1184147" cy="381000"/>
          </a:xfrm>
          <a:custGeom>
            <a:avLst/>
            <a:gdLst/>
            <a:ahLst/>
            <a:cxnLst/>
            <a:rect l="0" t="0" r="0" b="0"/>
            <a:pathLst>
              <a:path w="1864" h="600">
                <a:moveTo>
                  <a:pt x="1857" y="600"/>
                </a:moveTo>
                <a:lnTo>
                  <a:pt x="1857" y="7"/>
                </a:lnTo>
                <a:lnTo>
                  <a:pt x="7" y="7"/>
                </a:lnTo>
                <a:lnTo>
                  <a:pt x="7" y="600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72" name="group 572"/>
          <p:cNvGrpSpPr/>
          <p:nvPr/>
        </p:nvGrpSpPr>
        <p:grpSpPr>
          <a:xfrm rot="21600000">
            <a:off x="7626095" y="3669792"/>
            <a:ext cx="1382267" cy="469391"/>
            <a:chOff x="0" y="0"/>
            <a:chExt cx="1382267" cy="469391"/>
          </a:xfrm>
        </p:grpSpPr>
        <p:sp>
          <p:nvSpPr>
            <p:cNvPr id="3268" name="path"/>
            <p:cNvSpPr/>
            <p:nvPr/>
          </p:nvSpPr>
          <p:spPr>
            <a:xfrm>
              <a:off x="80771" y="4572"/>
              <a:ext cx="1296923" cy="376427"/>
            </a:xfrm>
            <a:custGeom>
              <a:avLst/>
              <a:gdLst/>
              <a:ahLst/>
              <a:cxnLst/>
              <a:rect l="0" t="0" r="0" b="0"/>
              <a:pathLst>
                <a:path w="2042" h="592">
                  <a:moveTo>
                    <a:pt x="0" y="592"/>
                  </a:moveTo>
                  <a:lnTo>
                    <a:pt x="2042" y="592"/>
                  </a:lnTo>
                  <a:lnTo>
                    <a:pt x="2042" y="0"/>
                  </a:lnTo>
                  <a:lnTo>
                    <a:pt x="0" y="0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FF6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70" name="path"/>
            <p:cNvSpPr/>
            <p:nvPr/>
          </p:nvSpPr>
          <p:spPr>
            <a:xfrm>
              <a:off x="76200" y="0"/>
              <a:ext cx="1306067" cy="381000"/>
            </a:xfrm>
            <a:custGeom>
              <a:avLst/>
              <a:gdLst/>
              <a:ahLst/>
              <a:cxnLst/>
              <a:rect l="0" t="0" r="0" b="0"/>
              <a:pathLst>
                <a:path w="2056" h="600">
                  <a:moveTo>
                    <a:pt x="2049" y="600"/>
                  </a:moveTo>
                  <a:lnTo>
                    <a:pt x="2049" y="7"/>
                  </a:lnTo>
                  <a:lnTo>
                    <a:pt x="7" y="7"/>
                  </a:lnTo>
                  <a:lnTo>
                    <a:pt x="7" y="600"/>
                  </a:ln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72" name="path"/>
            <p:cNvSpPr/>
            <p:nvPr/>
          </p:nvSpPr>
          <p:spPr>
            <a:xfrm>
              <a:off x="4571" y="92963"/>
              <a:ext cx="1296923" cy="376427"/>
            </a:xfrm>
            <a:custGeom>
              <a:avLst/>
              <a:gdLst/>
              <a:ahLst/>
              <a:cxnLst/>
              <a:rect l="0" t="0" r="0" b="0"/>
              <a:pathLst>
                <a:path w="2042" h="592">
                  <a:moveTo>
                    <a:pt x="0" y="592"/>
                  </a:moveTo>
                  <a:lnTo>
                    <a:pt x="2042" y="592"/>
                  </a:lnTo>
                  <a:lnTo>
                    <a:pt x="2042" y="0"/>
                  </a:lnTo>
                  <a:lnTo>
                    <a:pt x="0" y="0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FF6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74" name="path"/>
            <p:cNvSpPr/>
            <p:nvPr/>
          </p:nvSpPr>
          <p:spPr>
            <a:xfrm>
              <a:off x="0" y="88391"/>
              <a:ext cx="1306067" cy="381000"/>
            </a:xfrm>
            <a:custGeom>
              <a:avLst/>
              <a:gdLst/>
              <a:ahLst/>
              <a:cxnLst/>
              <a:rect l="0" t="0" r="0" b="0"/>
              <a:pathLst>
                <a:path w="2056" h="600">
                  <a:moveTo>
                    <a:pt x="2049" y="600"/>
                  </a:moveTo>
                  <a:lnTo>
                    <a:pt x="2049" y="7"/>
                  </a:lnTo>
                  <a:lnTo>
                    <a:pt x="7" y="7"/>
                  </a:lnTo>
                  <a:lnTo>
                    <a:pt x="7" y="600"/>
                  </a:ln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276" name="path"/>
          <p:cNvSpPr/>
          <p:nvPr/>
        </p:nvSpPr>
        <p:spPr>
          <a:xfrm>
            <a:off x="5934456" y="3744467"/>
            <a:ext cx="1182623" cy="381000"/>
          </a:xfrm>
          <a:custGeom>
            <a:avLst/>
            <a:gdLst/>
            <a:ahLst/>
            <a:cxnLst/>
            <a:rect l="0" t="0" r="0" b="0"/>
            <a:pathLst>
              <a:path w="1862" h="600">
                <a:moveTo>
                  <a:pt x="1855" y="600"/>
                </a:moveTo>
                <a:lnTo>
                  <a:pt x="1855" y="7"/>
                </a:lnTo>
                <a:lnTo>
                  <a:pt x="7" y="7"/>
                </a:lnTo>
                <a:lnTo>
                  <a:pt x="7" y="600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278" name="picture 32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084320" y="1488947"/>
            <a:ext cx="4200143" cy="2274951"/>
          </a:xfrm>
          <a:prstGeom prst="rect">
            <a:avLst/>
          </a:prstGeom>
        </p:spPr>
      </p:pic>
      <p:sp>
        <p:nvSpPr>
          <p:cNvPr id="3280" name="textbox 3280"/>
          <p:cNvSpPr/>
          <p:nvPr/>
        </p:nvSpPr>
        <p:spPr>
          <a:xfrm>
            <a:off x="103876" y="231284"/>
            <a:ext cx="6998334" cy="5530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37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2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单一业务企业的IPM</a:t>
            </a:r>
            <a:r>
              <a:rPr sz="37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T</a:t>
            </a:r>
            <a:r>
              <a:rPr sz="3700" kern="0" spc="-5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37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、</a:t>
            </a:r>
            <a:r>
              <a:rPr sz="3700" kern="0" spc="-6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37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PMT设置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282" name="textbox 3282"/>
          <p:cNvSpPr/>
          <p:nvPr/>
        </p:nvSpPr>
        <p:spPr>
          <a:xfrm>
            <a:off x="7106400" y="4963028"/>
            <a:ext cx="2249804" cy="826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TMG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: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技术管理组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755"/>
              </a:spcBef>
            </a:pP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TDT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: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技术开发团队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lang="en-US" altLang="en-US" sz="6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TRT/PRT:技术/产品预研团队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284" name="textbox 3284"/>
          <p:cNvSpPr/>
          <p:nvPr/>
        </p:nvSpPr>
        <p:spPr>
          <a:xfrm>
            <a:off x="1696503" y="4963028"/>
            <a:ext cx="1894204" cy="8185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PL: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产品线/业务单位BU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1590" indent="3175" algn="l" rtl="0" eaLnBrk="0">
              <a:lnSpc>
                <a:spcPct val="144000"/>
              </a:lnSpc>
              <a:spcBef>
                <a:spcPts val="0"/>
              </a:spcBef>
            </a:pP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IPMT:集成组合管理团队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RMT:</a:t>
            </a:r>
            <a:r>
              <a:rPr sz="1400" kern="0" spc="-3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需求管理团队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286" name="textbox 3286"/>
          <p:cNvSpPr/>
          <p:nvPr/>
        </p:nvSpPr>
        <p:spPr>
          <a:xfrm>
            <a:off x="4363756" y="4963028"/>
            <a:ext cx="1537969" cy="826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3335" algn="l" rtl="0" eaLnBrk="0">
              <a:lnSpc>
                <a:spcPct val="84000"/>
              </a:lnSpc>
            </a:pP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TMT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:技术管理团队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45000"/>
              </a:lnSpc>
              <a:spcBef>
                <a:spcPts val="30"/>
              </a:spcBef>
            </a:pP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PMT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: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组合管理团队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PDT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: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产品开发团队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574" name="group 574"/>
          <p:cNvGrpSpPr/>
          <p:nvPr/>
        </p:nvGrpSpPr>
        <p:grpSpPr>
          <a:xfrm rot="21600000">
            <a:off x="2244851" y="3622547"/>
            <a:ext cx="1344168" cy="571500"/>
            <a:chOff x="0" y="0"/>
            <a:chExt cx="1344168" cy="571500"/>
          </a:xfrm>
        </p:grpSpPr>
        <p:sp>
          <p:nvSpPr>
            <p:cNvPr id="3288" name="textbox 3288"/>
            <p:cNvSpPr/>
            <p:nvPr/>
          </p:nvSpPr>
          <p:spPr>
            <a:xfrm>
              <a:off x="-12700" y="-12700"/>
              <a:ext cx="1369694" cy="6559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431800" algn="l" rtl="0" eaLnBrk="0">
                <a:lnSpc>
                  <a:spcPct val="77000"/>
                </a:lnSpc>
                <a:spcBef>
                  <a:spcPts val="0"/>
                </a:spcBef>
              </a:pPr>
              <a:r>
                <a:rPr sz="1800" kern="0" spc="-10" dirty="0">
                  <a:ln w="6527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PDT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3290" name="table 3290"/>
          <p:cNvGraphicFramePr>
            <a:graphicFrameLocks noGrp="1"/>
          </p:cNvGraphicFramePr>
          <p:nvPr/>
        </p:nvGraphicFramePr>
        <p:xfrm>
          <a:off x="7536180" y="3851147"/>
          <a:ext cx="1305559" cy="385445"/>
        </p:xfrm>
        <a:graphic>
          <a:graphicData uri="http://schemas.openxmlformats.org/drawingml/2006/table">
            <a:tbl>
              <a:tblPr>
                <a:solidFill>
                  <a:srgbClr val="FFFF66"/>
                </a:solidFill>
              </a:tblPr>
              <a:tblGrid>
                <a:gridCol w="1305559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5463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kern="0" spc="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TRT</a:t>
                      </a:r>
                      <a:r>
                        <a:rPr sz="1800" kern="0" spc="1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sz="1800" kern="0" spc="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PRT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92" name="table 3292"/>
          <p:cNvGraphicFramePr>
            <a:graphicFrameLocks noGrp="1"/>
          </p:cNvGraphicFramePr>
          <p:nvPr/>
        </p:nvGraphicFramePr>
        <p:xfrm>
          <a:off x="4034028" y="3855720"/>
          <a:ext cx="1310004" cy="381000"/>
        </p:xfrm>
        <a:graphic>
          <a:graphicData uri="http://schemas.openxmlformats.org/drawingml/2006/table">
            <a:tbl>
              <a:tblPr/>
              <a:tblGrid>
                <a:gridCol w="1310004"/>
              </a:tblGrid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8768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TDT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94" name="textbox 3294"/>
          <p:cNvSpPr/>
          <p:nvPr/>
        </p:nvSpPr>
        <p:spPr>
          <a:xfrm>
            <a:off x="3409188" y="1121663"/>
            <a:ext cx="1358264" cy="36766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lang="en-US" altLang="en-US" sz="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468630" algn="l" rtl="0" eaLnBrk="0">
              <a:lnSpc>
                <a:spcPct val="77000"/>
              </a:lnSpc>
              <a:spcBef>
                <a:spcPts val="0"/>
              </a:spcBef>
            </a:pPr>
            <a:r>
              <a:rPr sz="1800" kern="0" spc="-40" dirty="0">
                <a:ln w="652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IPMT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296" name="textbox 3296"/>
          <p:cNvSpPr/>
          <p:nvPr/>
        </p:nvSpPr>
        <p:spPr>
          <a:xfrm>
            <a:off x="1795272" y="1970532"/>
            <a:ext cx="1275714" cy="36766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lang="en-US" altLang="en-US" sz="8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469900" algn="l" rtl="0" eaLnBrk="0">
              <a:lnSpc>
                <a:spcPct val="77000"/>
              </a:lnSpc>
              <a:spcBef>
                <a:spcPts val="5"/>
              </a:spcBef>
            </a:pPr>
            <a:r>
              <a:rPr sz="1800" kern="0" spc="-10" dirty="0">
                <a:ln w="652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PMT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298" name="path"/>
          <p:cNvSpPr/>
          <p:nvPr/>
        </p:nvSpPr>
        <p:spPr>
          <a:xfrm>
            <a:off x="2240279" y="3813047"/>
            <a:ext cx="1184147" cy="385572"/>
          </a:xfrm>
          <a:custGeom>
            <a:avLst/>
            <a:gdLst/>
            <a:ahLst/>
            <a:cxnLst/>
            <a:rect l="0" t="0" r="0" b="0"/>
            <a:pathLst>
              <a:path w="1864" h="607">
                <a:moveTo>
                  <a:pt x="7" y="600"/>
                </a:moveTo>
                <a:lnTo>
                  <a:pt x="1857" y="600"/>
                </a:lnTo>
                <a:lnTo>
                  <a:pt x="1857" y="7"/>
                </a:lnTo>
                <a:lnTo>
                  <a:pt x="7" y="7"/>
                </a:lnTo>
                <a:lnTo>
                  <a:pt x="7" y="600"/>
                </a:lnTo>
                <a:close/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300" name="table 3300"/>
          <p:cNvGraphicFramePr>
            <a:graphicFrameLocks noGrp="1"/>
          </p:cNvGraphicFramePr>
          <p:nvPr/>
        </p:nvGraphicFramePr>
        <p:xfrm>
          <a:off x="5849111" y="3861816"/>
          <a:ext cx="1183640" cy="381000"/>
        </p:xfrm>
        <a:graphic>
          <a:graphicData uri="http://schemas.openxmlformats.org/drawingml/2006/table">
            <a:tbl>
              <a:tblPr/>
              <a:tblGrid>
                <a:gridCol w="1183640"/>
              </a:tblGrid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2608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ln w="6540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LMT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02" name="textbox 3302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3304" name="table 3304"/>
          <p:cNvGraphicFramePr>
            <a:graphicFrameLocks noGrp="1"/>
          </p:cNvGraphicFramePr>
          <p:nvPr/>
        </p:nvGraphicFramePr>
        <p:xfrm>
          <a:off x="5274564" y="1961388"/>
          <a:ext cx="1106170" cy="385445"/>
        </p:xfrm>
        <a:graphic>
          <a:graphicData uri="http://schemas.openxmlformats.org/drawingml/2006/table">
            <a:tbl>
              <a:tblPr>
                <a:solidFill>
                  <a:srgbClr val="FFFF66"/>
                </a:solidFill>
              </a:tblPr>
              <a:tblGrid>
                <a:gridCol w="1106170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4810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TMT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308" name="path"/>
          <p:cNvSpPr/>
          <p:nvPr/>
        </p:nvSpPr>
        <p:spPr>
          <a:xfrm>
            <a:off x="4038600" y="3851147"/>
            <a:ext cx="1301496" cy="9144"/>
          </a:xfrm>
          <a:custGeom>
            <a:avLst/>
            <a:gdLst/>
            <a:ahLst/>
            <a:cxnLst/>
            <a:rect l="0" t="0" r="0" b="0"/>
            <a:pathLst>
              <a:path w="2049" h="14">
                <a:moveTo>
                  <a:pt x="2049" y="7"/>
                </a:moveTo>
                <a:lnTo>
                  <a:pt x="0" y="7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10" name="path"/>
          <p:cNvSpPr/>
          <p:nvPr/>
        </p:nvSpPr>
        <p:spPr>
          <a:xfrm>
            <a:off x="5853683" y="3857244"/>
            <a:ext cx="1175004" cy="9144"/>
          </a:xfrm>
          <a:custGeom>
            <a:avLst/>
            <a:gdLst/>
            <a:ahLst/>
            <a:cxnLst/>
            <a:rect l="0" t="0" r="0" b="0"/>
            <a:pathLst>
              <a:path w="1850" h="14">
                <a:moveTo>
                  <a:pt x="1850" y="7"/>
                </a:moveTo>
                <a:lnTo>
                  <a:pt x="0" y="7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2" name="table 3312"/>
          <p:cNvGraphicFramePr>
            <a:graphicFrameLocks noGrp="1"/>
          </p:cNvGraphicFramePr>
          <p:nvPr/>
        </p:nvGraphicFramePr>
        <p:xfrm>
          <a:off x="5253228" y="1917191"/>
          <a:ext cx="1197609" cy="385445"/>
        </p:xfrm>
        <a:graphic>
          <a:graphicData uri="http://schemas.openxmlformats.org/drawingml/2006/table">
            <a:tbl>
              <a:tblPr/>
              <a:tblGrid>
                <a:gridCol w="1197609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862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800" kern="0" spc="-4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ITMT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76" name="group 576"/>
          <p:cNvGrpSpPr/>
          <p:nvPr/>
        </p:nvGrpSpPr>
        <p:grpSpPr>
          <a:xfrm rot="21600000">
            <a:off x="1504188" y="1754123"/>
            <a:ext cx="1795271" cy="774192"/>
            <a:chOff x="0" y="0"/>
            <a:chExt cx="1795271" cy="774192"/>
          </a:xfrm>
        </p:grpSpPr>
        <p:sp>
          <p:nvSpPr>
            <p:cNvPr id="3314" name="path"/>
            <p:cNvSpPr/>
            <p:nvPr/>
          </p:nvSpPr>
          <p:spPr>
            <a:xfrm>
              <a:off x="4572" y="4572"/>
              <a:ext cx="1786127" cy="765047"/>
            </a:xfrm>
            <a:custGeom>
              <a:avLst/>
              <a:gdLst/>
              <a:ahLst/>
              <a:cxnLst/>
              <a:rect l="0" t="0" r="0" b="0"/>
              <a:pathLst>
                <a:path w="2812" h="1204">
                  <a:moveTo>
                    <a:pt x="0" y="602"/>
                  </a:moveTo>
                  <a:cubicBezTo>
                    <a:pt x="0" y="269"/>
                    <a:pt x="629" y="0"/>
                    <a:pt x="1406" y="0"/>
                  </a:cubicBezTo>
                  <a:cubicBezTo>
                    <a:pt x="2183" y="0"/>
                    <a:pt x="2812" y="269"/>
                    <a:pt x="2812" y="602"/>
                  </a:cubicBezTo>
                  <a:cubicBezTo>
                    <a:pt x="2812" y="935"/>
                    <a:pt x="2183" y="1204"/>
                    <a:pt x="1406" y="1204"/>
                  </a:cubicBezTo>
                  <a:cubicBezTo>
                    <a:pt x="629" y="1204"/>
                    <a:pt x="0" y="935"/>
                    <a:pt x="0" y="602"/>
                  </a:cubicBezTo>
                </a:path>
              </a:pathLst>
            </a:custGeom>
            <a:solidFill>
              <a:srgbClr val="FFFF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16" name="path"/>
            <p:cNvSpPr/>
            <p:nvPr/>
          </p:nvSpPr>
          <p:spPr>
            <a:xfrm>
              <a:off x="0" y="0"/>
              <a:ext cx="1795271" cy="774192"/>
            </a:xfrm>
            <a:custGeom>
              <a:avLst/>
              <a:gdLst/>
              <a:ahLst/>
              <a:cxnLst/>
              <a:rect l="0" t="0" r="0" b="0"/>
              <a:pathLst>
                <a:path w="2827" h="1219">
                  <a:moveTo>
                    <a:pt x="7" y="609"/>
                  </a:moveTo>
                  <a:cubicBezTo>
                    <a:pt x="7" y="277"/>
                    <a:pt x="636" y="7"/>
                    <a:pt x="1413" y="7"/>
                  </a:cubicBezTo>
                  <a:cubicBezTo>
                    <a:pt x="2190" y="7"/>
                    <a:pt x="2820" y="277"/>
                    <a:pt x="2820" y="609"/>
                  </a:cubicBezTo>
                  <a:cubicBezTo>
                    <a:pt x="2820" y="942"/>
                    <a:pt x="2190" y="1212"/>
                    <a:pt x="1413" y="1212"/>
                  </a:cubicBezTo>
                  <a:cubicBezTo>
                    <a:pt x="636" y="1212"/>
                    <a:pt x="7" y="942"/>
                    <a:pt x="7" y="609"/>
                  </a:cubicBezTo>
                </a:path>
              </a:pathLst>
            </a:custGeom>
            <a:noFill/>
            <a:ln w="9143" cap="flat">
              <a:solidFill>
                <a:srgbClr val="FFFF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318" name="path"/>
          <p:cNvSpPr/>
          <p:nvPr/>
        </p:nvSpPr>
        <p:spPr>
          <a:xfrm>
            <a:off x="3049524" y="1453896"/>
            <a:ext cx="5692139" cy="1066800"/>
          </a:xfrm>
          <a:custGeom>
            <a:avLst/>
            <a:gdLst/>
            <a:ahLst/>
            <a:cxnLst/>
            <a:rect l="0" t="0" r="0" b="0"/>
            <a:pathLst>
              <a:path w="8963" h="1680">
                <a:moveTo>
                  <a:pt x="1593" y="0"/>
                </a:moveTo>
                <a:lnTo>
                  <a:pt x="1593" y="1680"/>
                </a:lnTo>
                <a:moveTo>
                  <a:pt x="0" y="1012"/>
                </a:moveTo>
                <a:lnTo>
                  <a:pt x="3477" y="1012"/>
                </a:lnTo>
                <a:moveTo>
                  <a:pt x="1605" y="324"/>
                </a:moveTo>
                <a:lnTo>
                  <a:pt x="8963" y="324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20" name="path"/>
          <p:cNvSpPr/>
          <p:nvPr/>
        </p:nvSpPr>
        <p:spPr>
          <a:xfrm>
            <a:off x="6446520" y="2092452"/>
            <a:ext cx="856487" cy="2098547"/>
          </a:xfrm>
          <a:custGeom>
            <a:avLst/>
            <a:gdLst/>
            <a:ahLst/>
            <a:cxnLst/>
            <a:rect l="0" t="0" r="0" b="0"/>
            <a:pathLst>
              <a:path w="1348" h="3304">
                <a:moveTo>
                  <a:pt x="0" y="7"/>
                </a:moveTo>
                <a:lnTo>
                  <a:pt x="1341" y="7"/>
                </a:lnTo>
                <a:moveTo>
                  <a:pt x="1341" y="7"/>
                </a:moveTo>
                <a:lnTo>
                  <a:pt x="1341" y="3304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22" name="path"/>
          <p:cNvSpPr/>
          <p:nvPr/>
        </p:nvSpPr>
        <p:spPr>
          <a:xfrm>
            <a:off x="7298435" y="2092452"/>
            <a:ext cx="1107947" cy="2098547"/>
          </a:xfrm>
          <a:custGeom>
            <a:avLst/>
            <a:gdLst/>
            <a:ahLst/>
            <a:cxnLst/>
            <a:rect l="0" t="0" r="0" b="0"/>
            <a:pathLst>
              <a:path w="1744" h="3304">
                <a:moveTo>
                  <a:pt x="1737" y="3304"/>
                </a:moveTo>
                <a:lnTo>
                  <a:pt x="1737" y="7"/>
                </a:lnTo>
                <a:moveTo>
                  <a:pt x="0" y="7"/>
                </a:moveTo>
                <a:lnTo>
                  <a:pt x="1737" y="7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78" name="group 578"/>
          <p:cNvGrpSpPr/>
          <p:nvPr/>
        </p:nvGrpSpPr>
        <p:grpSpPr>
          <a:xfrm rot="21600000">
            <a:off x="3384803" y="2292096"/>
            <a:ext cx="2662427" cy="850391"/>
            <a:chOff x="0" y="0"/>
            <a:chExt cx="2662427" cy="850391"/>
          </a:xfrm>
        </p:grpSpPr>
        <p:sp>
          <p:nvSpPr>
            <p:cNvPr id="3324" name="path"/>
            <p:cNvSpPr/>
            <p:nvPr/>
          </p:nvSpPr>
          <p:spPr>
            <a:xfrm>
              <a:off x="83820" y="240791"/>
              <a:ext cx="1540763" cy="381000"/>
            </a:xfrm>
            <a:custGeom>
              <a:avLst/>
              <a:gdLst/>
              <a:ahLst/>
              <a:cxnLst/>
              <a:rect l="0" t="0" r="0" b="0"/>
              <a:pathLst>
                <a:path w="2426" h="600">
                  <a:moveTo>
                    <a:pt x="2419" y="600"/>
                  </a:moveTo>
                  <a:lnTo>
                    <a:pt x="2419" y="7"/>
                  </a:lnTo>
                  <a:lnTo>
                    <a:pt x="7" y="7"/>
                  </a:lnTo>
                  <a:lnTo>
                    <a:pt x="7" y="600"/>
                  </a:ln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26" name="path"/>
            <p:cNvSpPr/>
            <p:nvPr/>
          </p:nvSpPr>
          <p:spPr>
            <a:xfrm>
              <a:off x="4571" y="329184"/>
              <a:ext cx="1528572" cy="374903"/>
            </a:xfrm>
            <a:custGeom>
              <a:avLst/>
              <a:gdLst/>
              <a:ahLst/>
              <a:cxnLst/>
              <a:rect l="0" t="0" r="0" b="0"/>
              <a:pathLst>
                <a:path w="2407" h="590">
                  <a:moveTo>
                    <a:pt x="0" y="590"/>
                  </a:moveTo>
                  <a:lnTo>
                    <a:pt x="2407" y="590"/>
                  </a:lnTo>
                  <a:lnTo>
                    <a:pt x="2407" y="0"/>
                  </a:lnTo>
                  <a:lnTo>
                    <a:pt x="0" y="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28" name="path"/>
            <p:cNvSpPr/>
            <p:nvPr/>
          </p:nvSpPr>
          <p:spPr>
            <a:xfrm>
              <a:off x="0" y="324612"/>
              <a:ext cx="1537715" cy="379475"/>
            </a:xfrm>
            <a:custGeom>
              <a:avLst/>
              <a:gdLst/>
              <a:ahLst/>
              <a:cxnLst/>
              <a:rect l="0" t="0" r="0" b="0"/>
              <a:pathLst>
                <a:path w="2421" h="597">
                  <a:moveTo>
                    <a:pt x="2414" y="597"/>
                  </a:moveTo>
                  <a:lnTo>
                    <a:pt x="2414" y="7"/>
                  </a:lnTo>
                  <a:lnTo>
                    <a:pt x="7" y="7"/>
                  </a:lnTo>
                  <a:lnTo>
                    <a:pt x="7" y="597"/>
                  </a:ln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30" name="path"/>
            <p:cNvSpPr/>
            <p:nvPr/>
          </p:nvSpPr>
          <p:spPr>
            <a:xfrm>
              <a:off x="2653284" y="0"/>
              <a:ext cx="9143" cy="850391"/>
            </a:xfrm>
            <a:custGeom>
              <a:avLst/>
              <a:gdLst/>
              <a:ahLst/>
              <a:cxnLst/>
              <a:rect l="0" t="0" r="0" b="0"/>
              <a:pathLst>
                <a:path w="14" h="1339">
                  <a:moveTo>
                    <a:pt x="7" y="0"/>
                  </a:moveTo>
                  <a:lnTo>
                    <a:pt x="7" y="1339"/>
                  </a:ln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332" name="textbox 3332"/>
          <p:cNvSpPr/>
          <p:nvPr/>
        </p:nvSpPr>
        <p:spPr>
          <a:xfrm>
            <a:off x="97576" y="220240"/>
            <a:ext cx="5445759" cy="4533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3365"/>
              </a:lnSpc>
            </a:pPr>
            <a:r>
              <a:rPr sz="27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 </a:t>
            </a:r>
            <a:r>
              <a:rPr sz="2700" kern="0" spc="70" dirty="0">
                <a:ln w="1016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多元业务企业的</a:t>
            </a:r>
            <a:r>
              <a:rPr sz="2700" b="1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IPMT</a:t>
            </a:r>
            <a:r>
              <a:rPr sz="2700" b="1" kern="0" spc="-3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700" kern="0" spc="70" dirty="0">
                <a:ln w="1016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、</a:t>
            </a:r>
            <a:r>
              <a:rPr sz="2700" b="1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PMT</a:t>
            </a:r>
            <a:r>
              <a:rPr sz="2700" kern="0" spc="70" dirty="0">
                <a:ln w="1016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设置</a:t>
            </a:r>
            <a:endParaRPr lang="en-US" altLang="en-US" sz="2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334" name="textbox 3334"/>
          <p:cNvSpPr/>
          <p:nvPr/>
        </p:nvSpPr>
        <p:spPr>
          <a:xfrm>
            <a:off x="6964336" y="5225791"/>
            <a:ext cx="2338704" cy="826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3335" algn="l" rtl="0" eaLnBrk="0">
              <a:lnSpc>
                <a:spcPct val="95000"/>
              </a:lnSpc>
            </a:pP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TMG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: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技术管理组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3335" algn="l" rtl="0" eaLnBrk="0">
              <a:lnSpc>
                <a:spcPct val="95000"/>
              </a:lnSpc>
              <a:spcBef>
                <a:spcPts val="755"/>
              </a:spcBef>
            </a:pP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TDT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: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技术开发团队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lang="en-US" altLang="en-US" sz="6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PRT/TRT: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产品/技术预研团队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580" name="group 580"/>
          <p:cNvGrpSpPr/>
          <p:nvPr/>
        </p:nvGrpSpPr>
        <p:grpSpPr>
          <a:xfrm rot="21600000">
            <a:off x="1589531" y="4002023"/>
            <a:ext cx="1795271" cy="830579"/>
            <a:chOff x="0" y="0"/>
            <a:chExt cx="1795271" cy="830579"/>
          </a:xfrm>
        </p:grpSpPr>
        <p:sp>
          <p:nvSpPr>
            <p:cNvPr id="3336" name="path"/>
            <p:cNvSpPr/>
            <p:nvPr/>
          </p:nvSpPr>
          <p:spPr>
            <a:xfrm>
              <a:off x="4572" y="4572"/>
              <a:ext cx="1786128" cy="821435"/>
            </a:xfrm>
            <a:custGeom>
              <a:avLst/>
              <a:gdLst/>
              <a:ahLst/>
              <a:cxnLst/>
              <a:rect l="0" t="0" r="0" b="0"/>
              <a:pathLst>
                <a:path w="2812" h="1293">
                  <a:moveTo>
                    <a:pt x="0" y="646"/>
                  </a:moveTo>
                  <a:cubicBezTo>
                    <a:pt x="0" y="289"/>
                    <a:pt x="629" y="0"/>
                    <a:pt x="1406" y="0"/>
                  </a:cubicBezTo>
                  <a:cubicBezTo>
                    <a:pt x="2183" y="0"/>
                    <a:pt x="2812" y="289"/>
                    <a:pt x="2812" y="646"/>
                  </a:cubicBezTo>
                  <a:cubicBezTo>
                    <a:pt x="2812" y="1003"/>
                    <a:pt x="2183" y="1293"/>
                    <a:pt x="1406" y="1293"/>
                  </a:cubicBezTo>
                  <a:cubicBezTo>
                    <a:pt x="629" y="1293"/>
                    <a:pt x="0" y="1003"/>
                    <a:pt x="0" y="646"/>
                  </a:cubicBezTo>
                </a:path>
              </a:pathLst>
            </a:custGeom>
            <a:solidFill>
              <a:srgbClr val="FFFF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38" name="path"/>
            <p:cNvSpPr/>
            <p:nvPr/>
          </p:nvSpPr>
          <p:spPr>
            <a:xfrm>
              <a:off x="0" y="0"/>
              <a:ext cx="1795271" cy="830579"/>
            </a:xfrm>
            <a:custGeom>
              <a:avLst/>
              <a:gdLst/>
              <a:ahLst/>
              <a:cxnLst/>
              <a:rect l="0" t="0" r="0" b="0"/>
              <a:pathLst>
                <a:path w="2827" h="1307">
                  <a:moveTo>
                    <a:pt x="7" y="653"/>
                  </a:moveTo>
                  <a:cubicBezTo>
                    <a:pt x="7" y="296"/>
                    <a:pt x="636" y="7"/>
                    <a:pt x="1413" y="7"/>
                  </a:cubicBezTo>
                  <a:cubicBezTo>
                    <a:pt x="2190" y="7"/>
                    <a:pt x="2820" y="296"/>
                    <a:pt x="2820" y="653"/>
                  </a:cubicBezTo>
                  <a:cubicBezTo>
                    <a:pt x="2820" y="1011"/>
                    <a:pt x="2190" y="1300"/>
                    <a:pt x="1413" y="1300"/>
                  </a:cubicBezTo>
                  <a:cubicBezTo>
                    <a:pt x="636" y="1300"/>
                    <a:pt x="7" y="1011"/>
                    <a:pt x="7" y="653"/>
                  </a:cubicBezTo>
                </a:path>
              </a:pathLst>
            </a:custGeom>
            <a:noFill/>
            <a:ln w="9143" cap="flat">
              <a:solidFill>
                <a:srgbClr val="FFFF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340" name="textbox 3340"/>
          <p:cNvSpPr/>
          <p:nvPr/>
        </p:nvSpPr>
        <p:spPr>
          <a:xfrm>
            <a:off x="1553501" y="5225791"/>
            <a:ext cx="1893570" cy="8013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3970" algn="l" rtl="0" eaLnBrk="0">
              <a:lnSpc>
                <a:spcPct val="95000"/>
              </a:lnSpc>
            </a:pP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C：公司/集团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4000"/>
              </a:lnSpc>
              <a:spcBef>
                <a:spcPts val="745"/>
              </a:spcBef>
            </a:pP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PL: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产品线/业务单位BU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4765" algn="l" rtl="0" eaLnBrk="0">
              <a:lnSpc>
                <a:spcPts val="2350"/>
              </a:lnSpc>
            </a:pP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IPMT:集成组合管理团队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342" name="textbox 3342"/>
          <p:cNvSpPr/>
          <p:nvPr/>
        </p:nvSpPr>
        <p:spPr>
          <a:xfrm>
            <a:off x="4220754" y="5225791"/>
            <a:ext cx="1892935" cy="826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4765" algn="l" rtl="0" eaLnBrk="0">
              <a:lnSpc>
                <a:spcPct val="84000"/>
              </a:lnSpc>
            </a:pP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ITMI:集成技术管理团队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2350"/>
              </a:lnSpc>
            </a:pP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PMT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: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组合管理团队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lang="en-US" altLang="en-US" sz="7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1400" kern="0" spc="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PDT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: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-10" dirty="0">
                <a:ln w="509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产品开发团队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344" name="path"/>
          <p:cNvSpPr/>
          <p:nvPr/>
        </p:nvSpPr>
        <p:spPr>
          <a:xfrm>
            <a:off x="4056888" y="3054096"/>
            <a:ext cx="9143" cy="1143000"/>
          </a:xfrm>
          <a:custGeom>
            <a:avLst/>
            <a:gdLst/>
            <a:ahLst/>
            <a:cxnLst/>
            <a:rect l="0" t="0" r="0" b="0"/>
            <a:pathLst>
              <a:path w="14" h="1800">
                <a:moveTo>
                  <a:pt x="7" y="0"/>
                </a:moveTo>
                <a:lnTo>
                  <a:pt x="7" y="1800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346" name="table 3346"/>
          <p:cNvGraphicFramePr>
            <a:graphicFrameLocks noGrp="1"/>
          </p:cNvGraphicFramePr>
          <p:nvPr/>
        </p:nvGraphicFramePr>
        <p:xfrm>
          <a:off x="3299460" y="2703576"/>
          <a:ext cx="1538604" cy="38544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538604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68300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sz="1800" kern="0" spc="0" dirty="0">
                          <a:ln w="6527" cap="flat" cmpd="sng">
                            <a:solidFill>
                              <a:srgbClr val="0033CC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33CC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PL</a:t>
                      </a:r>
                      <a:r>
                        <a:rPr sz="1800" kern="0" spc="20" dirty="0">
                          <a:ln w="6527" cap="flat" cmpd="sng">
                            <a:solidFill>
                              <a:srgbClr val="0033CC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33CC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sz="1800" kern="0" spc="0" dirty="0">
                          <a:ln w="6527" cap="flat" cmpd="sng">
                            <a:solidFill>
                              <a:srgbClr val="0033CC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33CC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IPMT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48" name="rect"/>
          <p:cNvSpPr/>
          <p:nvPr/>
        </p:nvSpPr>
        <p:spPr>
          <a:xfrm>
            <a:off x="6038088" y="3579876"/>
            <a:ext cx="9143" cy="611123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50" name="rect"/>
          <p:cNvSpPr/>
          <p:nvPr/>
        </p:nvSpPr>
        <p:spPr>
          <a:xfrm>
            <a:off x="5580888" y="3842004"/>
            <a:ext cx="9143" cy="34899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352" name="table 3352"/>
          <p:cNvGraphicFramePr>
            <a:graphicFrameLocks noGrp="1"/>
          </p:cNvGraphicFramePr>
          <p:nvPr/>
        </p:nvGraphicFramePr>
        <p:xfrm>
          <a:off x="5013960" y="4186428"/>
          <a:ext cx="1490345" cy="385445"/>
        </p:xfrm>
        <a:graphic>
          <a:graphicData uri="http://schemas.openxmlformats.org/drawingml/2006/table">
            <a:tbl>
              <a:tblPr/>
              <a:tblGrid>
                <a:gridCol w="1490345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665" algn="l" rtl="0" eaLnBrk="0">
                        <a:lnSpc>
                          <a:spcPct val="97000"/>
                        </a:lnSpc>
                      </a:pPr>
                      <a:r>
                        <a:rPr sz="1800" kern="0" spc="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TDT</a:t>
                      </a:r>
                      <a:r>
                        <a:rPr sz="1800" kern="0" spc="3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sz="1800" kern="0" spc="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TRT</a:t>
                      </a:r>
                      <a:r>
                        <a:rPr sz="1800" kern="0" spc="30" dirty="0">
                          <a:ln w="652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sz="1800" kern="0" spc="0" dirty="0">
                          <a:ln w="652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PRT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54" name="rect"/>
          <p:cNvSpPr/>
          <p:nvPr/>
        </p:nvSpPr>
        <p:spPr>
          <a:xfrm>
            <a:off x="2837688" y="3842004"/>
            <a:ext cx="9144" cy="34899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356" name="table 3356"/>
          <p:cNvGraphicFramePr>
            <a:graphicFrameLocks noGrp="1"/>
          </p:cNvGraphicFramePr>
          <p:nvPr/>
        </p:nvGraphicFramePr>
        <p:xfrm>
          <a:off x="1847088" y="4186428"/>
          <a:ext cx="1380489" cy="385445"/>
        </p:xfrm>
        <a:graphic>
          <a:graphicData uri="http://schemas.openxmlformats.org/drawingml/2006/table">
            <a:tbl>
              <a:tblPr/>
              <a:tblGrid>
                <a:gridCol w="1380489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4671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800" kern="0" spc="0" dirty="0">
                          <a:ln w="652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PL-PMT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58" name="table 3358"/>
          <p:cNvGraphicFramePr>
            <a:graphicFrameLocks noGrp="1"/>
          </p:cNvGraphicFramePr>
          <p:nvPr/>
        </p:nvGraphicFramePr>
        <p:xfrm>
          <a:off x="1770888" y="1921764"/>
          <a:ext cx="1282700" cy="385445"/>
        </p:xfrm>
        <a:graphic>
          <a:graphicData uri="http://schemas.openxmlformats.org/drawingml/2006/table">
            <a:tbl>
              <a:tblPr/>
              <a:tblGrid>
                <a:gridCol w="1282700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5941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ln w="6527" cap="flat" cmpd="sng">
                            <a:solidFill>
                              <a:srgbClr val="0033CC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33CC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C-PMT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60" name="table 3360"/>
          <p:cNvGraphicFramePr>
            <a:graphicFrameLocks noGrp="1"/>
          </p:cNvGraphicFramePr>
          <p:nvPr/>
        </p:nvGraphicFramePr>
        <p:xfrm>
          <a:off x="3447288" y="4186428"/>
          <a:ext cx="1271904" cy="385445"/>
        </p:xfrm>
        <a:graphic>
          <a:graphicData uri="http://schemas.openxmlformats.org/drawingml/2006/table">
            <a:tbl>
              <a:tblPr/>
              <a:tblGrid>
                <a:gridCol w="1271904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6736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ln w="652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PDT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62" name="table 3362"/>
          <p:cNvGraphicFramePr>
            <a:graphicFrameLocks noGrp="1"/>
          </p:cNvGraphicFramePr>
          <p:nvPr/>
        </p:nvGraphicFramePr>
        <p:xfrm>
          <a:off x="6647688" y="4197095"/>
          <a:ext cx="1247775" cy="385445"/>
        </p:xfrm>
        <a:graphic>
          <a:graphicData uri="http://schemas.openxmlformats.org/drawingml/2006/table">
            <a:tbl>
              <a:tblPr/>
              <a:tblGrid>
                <a:gridCol w="1247775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985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kern="0" spc="1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C-</a:t>
                      </a:r>
                      <a:r>
                        <a:rPr sz="1800" kern="0" spc="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TDT</a:t>
                      </a:r>
                      <a:r>
                        <a:rPr sz="1800" kern="0" spc="1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sz="1800" kern="0" spc="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TRT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64" name="table 3364"/>
          <p:cNvGraphicFramePr>
            <a:graphicFrameLocks noGrp="1"/>
          </p:cNvGraphicFramePr>
          <p:nvPr/>
        </p:nvGraphicFramePr>
        <p:xfrm>
          <a:off x="5338572" y="3144011"/>
          <a:ext cx="1198879" cy="385445"/>
        </p:xfrm>
        <a:graphic>
          <a:graphicData uri="http://schemas.openxmlformats.org/drawingml/2006/table">
            <a:tbl>
              <a:tblPr/>
              <a:tblGrid>
                <a:gridCol w="1198879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5717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800" kern="0" spc="0" dirty="0">
                          <a:ln w="6527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PL-TMG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66" name="textbox 336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3368" name="table 3368"/>
          <p:cNvGraphicFramePr>
            <a:graphicFrameLocks noGrp="1"/>
          </p:cNvGraphicFramePr>
          <p:nvPr/>
        </p:nvGraphicFramePr>
        <p:xfrm>
          <a:off x="8057388" y="4186428"/>
          <a:ext cx="1113790" cy="385445"/>
        </p:xfrm>
        <a:graphic>
          <a:graphicData uri="http://schemas.openxmlformats.org/drawingml/2006/table">
            <a:tbl>
              <a:tblPr/>
              <a:tblGrid>
                <a:gridCol w="1113790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74955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800" kern="0" spc="-10" dirty="0">
                          <a:ln w="652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C-PRT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2" name="textbox 3372"/>
          <p:cNvSpPr/>
          <p:nvPr/>
        </p:nvSpPr>
        <p:spPr>
          <a:xfrm>
            <a:off x="3370580" y="1189380"/>
            <a:ext cx="1394460" cy="1816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230"/>
              </a:lnSpc>
              <a:tabLst>
                <a:tab pos="355600" algn="l"/>
              </a:tabLst>
            </a:pPr>
            <a:r>
              <a:rPr sz="1800" kern="0" spc="0" dirty="0">
                <a:solidFill>
                  <a:srgbClr val="0033CC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	</a:t>
            </a:r>
            <a:r>
              <a:rPr sz="1800" kern="0" spc="-10" dirty="0">
                <a:ln w="6527" cap="flat" cmpd="sng">
                  <a:solidFill>
                    <a:srgbClr val="0033CC">
                      <a:alpha val="100000"/>
                    </a:srgbClr>
                  </a:solidFill>
                  <a:prstDash val="solid"/>
                  <a:miter lim="8"/>
                </a:ln>
                <a:solidFill>
                  <a:srgbClr val="0033CC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C-IPMT</a:t>
            </a:r>
            <a:r>
              <a:rPr sz="1800" kern="0" spc="-10" dirty="0">
                <a:solidFill>
                  <a:srgbClr val="0033CC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374" name="rect"/>
          <p:cNvSpPr/>
          <p:nvPr/>
        </p:nvSpPr>
        <p:spPr>
          <a:xfrm>
            <a:off x="2290572" y="2292062"/>
            <a:ext cx="22859" cy="187915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76" name="path"/>
          <p:cNvSpPr/>
          <p:nvPr/>
        </p:nvSpPr>
        <p:spPr>
          <a:xfrm>
            <a:off x="2842260" y="3811523"/>
            <a:ext cx="2743199" cy="9144"/>
          </a:xfrm>
          <a:custGeom>
            <a:avLst/>
            <a:gdLst/>
            <a:ahLst/>
            <a:cxnLst/>
            <a:rect l="0" t="0" r="0" b="0"/>
            <a:pathLst>
              <a:path w="4319" h="14">
                <a:moveTo>
                  <a:pt x="0" y="7"/>
                </a:moveTo>
                <a:lnTo>
                  <a:pt x="4319" y="7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78" name="rect"/>
          <p:cNvSpPr/>
          <p:nvPr/>
        </p:nvSpPr>
        <p:spPr>
          <a:xfrm>
            <a:off x="8737092" y="1659636"/>
            <a:ext cx="9143" cy="25313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80" name="path"/>
          <p:cNvSpPr/>
          <p:nvPr/>
        </p:nvSpPr>
        <p:spPr>
          <a:xfrm>
            <a:off x="4069079" y="3313176"/>
            <a:ext cx="1274064" cy="9143"/>
          </a:xfrm>
          <a:custGeom>
            <a:avLst/>
            <a:gdLst/>
            <a:ahLst/>
            <a:cxnLst/>
            <a:rect l="0" t="0" r="0" b="0"/>
            <a:pathLst>
              <a:path w="2006" h="14">
                <a:moveTo>
                  <a:pt x="0" y="7"/>
                </a:moveTo>
                <a:lnTo>
                  <a:pt x="2006" y="7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" name="textbox 3382"/>
          <p:cNvSpPr/>
          <p:nvPr/>
        </p:nvSpPr>
        <p:spPr>
          <a:xfrm>
            <a:off x="7253706" y="4294903"/>
            <a:ext cx="1422400" cy="19926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</a:t>
            </a:r>
            <a:r>
              <a:rPr sz="1200" kern="0" spc="8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需求编号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655"/>
              </a:spcBef>
            </a:pP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</a:t>
            </a:r>
            <a:r>
              <a:rPr sz="1200" kern="0" spc="7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领域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650"/>
              </a:spcBef>
            </a:pP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</a:t>
            </a:r>
            <a:r>
              <a:rPr sz="1200" kern="0" spc="8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需求标题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650"/>
              </a:spcBef>
            </a:pP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</a:t>
            </a:r>
            <a:r>
              <a:rPr sz="1200" kern="0" spc="8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需求描述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3000"/>
              </a:lnSpc>
              <a:spcBef>
                <a:spcPts val="650"/>
              </a:spcBef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</a:t>
            </a:r>
            <a:r>
              <a:rPr sz="1200" kern="0" spc="7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必须的功能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2015"/>
              </a:lnSpc>
            </a:pP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</a:t>
            </a:r>
            <a:r>
              <a:rPr sz="1200" kern="0" spc="7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优先级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815"/>
              </a:spcBef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</a:t>
            </a:r>
            <a:r>
              <a:rPr sz="1200" kern="0" spc="8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改进目标衡量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</a:t>
            </a:r>
            <a:r>
              <a:rPr sz="1200" kern="0" spc="8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Wingdings" panose="05000000000000000000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需求带来的利益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3384" name="table 3384"/>
          <p:cNvGraphicFramePr>
            <a:graphicFrameLocks noGrp="1"/>
          </p:cNvGraphicFramePr>
          <p:nvPr/>
        </p:nvGraphicFramePr>
        <p:xfrm>
          <a:off x="3907536" y="1316736"/>
          <a:ext cx="5022850" cy="493395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</a:tblPr>
              <a:tblGrid>
                <a:gridCol w="5022850"/>
              </a:tblGrid>
              <a:tr h="487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901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概念阶段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386" name="textbox 3386"/>
          <p:cNvSpPr/>
          <p:nvPr/>
        </p:nvSpPr>
        <p:spPr>
          <a:xfrm>
            <a:off x="97576" y="220240"/>
            <a:ext cx="6017259" cy="4514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3355"/>
              </a:lnSpc>
            </a:pPr>
            <a:r>
              <a:rPr sz="27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 </a:t>
            </a:r>
            <a:r>
              <a:rPr sz="2700" kern="0" spc="80" dirty="0">
                <a:ln w="1016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编制产品包需求列表或说明书的过</a:t>
            </a:r>
            <a:r>
              <a:rPr sz="2700" kern="0" spc="70" dirty="0">
                <a:ln w="1016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程</a:t>
            </a:r>
            <a:endParaRPr lang="en-US" altLang="en-US" sz="2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388" name="rect"/>
          <p:cNvSpPr/>
          <p:nvPr/>
        </p:nvSpPr>
        <p:spPr>
          <a:xfrm>
            <a:off x="2362200" y="2107692"/>
            <a:ext cx="1383791" cy="400811"/>
          </a:xfrm>
          <a:prstGeom prst="rect">
            <a:avLst/>
          </a:prstGeom>
          <a:solidFill>
            <a:srgbClr val="CC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90" name="rect"/>
          <p:cNvSpPr/>
          <p:nvPr/>
        </p:nvSpPr>
        <p:spPr>
          <a:xfrm>
            <a:off x="2357627" y="2103120"/>
            <a:ext cx="1392935" cy="409955"/>
          </a:xfrm>
          <a:prstGeom prst="rect">
            <a:avLst/>
          </a:prstGeom>
          <a:solidFill>
            <a:srgbClr val="CC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92" name="textbox 3392"/>
          <p:cNvSpPr/>
          <p:nvPr/>
        </p:nvSpPr>
        <p:spPr>
          <a:xfrm>
            <a:off x="965708" y="1816100"/>
            <a:ext cx="2929254" cy="663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8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12000"/>
              </a:lnSpc>
              <a:tabLst>
                <a:tab pos="208915" algn="l"/>
              </a:tabLst>
            </a:pPr>
            <a:r>
              <a:rPr sz="1300" u="sng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	</a:t>
            </a:r>
            <a:r>
              <a:rPr sz="2100" u="sng" kern="0" spc="0" baseline="-10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需求分发</a:t>
            </a:r>
            <a:r>
              <a:rPr sz="1300" u="sng" kern="0" spc="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  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       </a:t>
            </a:r>
            <a:r>
              <a:rPr sz="2100" kern="0" spc="0" baseline="17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PL-PMT</a:t>
            </a:r>
            <a:endParaRPr lang="en-US" altLang="en-US" sz="2100" baseline="17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18440" algn="l" rtl="0" eaLnBrk="0">
              <a:lnSpc>
                <a:spcPts val="1895"/>
              </a:lnSpc>
              <a:spcBef>
                <a:spcPts val="380"/>
              </a:spcBef>
            </a:pPr>
            <a:r>
              <a:rPr sz="2100" kern="0" spc="0" baseline="-18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PL</a:t>
            </a:r>
            <a:r>
              <a:rPr sz="2100" kern="0" spc="40" baseline="-18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-</a:t>
            </a:r>
            <a:r>
              <a:rPr sz="2100" kern="0" spc="0" baseline="-18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RMT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        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 </a:t>
            </a:r>
            <a:r>
              <a:rPr sz="2100" kern="0" spc="0" baseline="14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Charter</a:t>
            </a:r>
            <a:r>
              <a:rPr sz="2100" kern="0" spc="40" baseline="14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编制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   </a:t>
            </a:r>
            <a:endParaRPr lang="en-US" altLang="en-US" sz="13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394" name="picture 33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17748" y="1828800"/>
            <a:ext cx="76200" cy="266700"/>
          </a:xfrm>
          <a:prstGeom prst="rect">
            <a:avLst/>
          </a:prstGeom>
        </p:spPr>
      </p:pic>
      <p:graphicFrame>
        <p:nvGraphicFramePr>
          <p:cNvPr id="3396" name="table 3396"/>
          <p:cNvGraphicFramePr>
            <a:graphicFrameLocks noGrp="1"/>
          </p:cNvGraphicFramePr>
          <p:nvPr/>
        </p:nvGraphicFramePr>
        <p:xfrm>
          <a:off x="185928" y="1316736"/>
          <a:ext cx="3578225" cy="493395"/>
        </p:xfrm>
        <a:graphic>
          <a:graphicData uri="http://schemas.openxmlformats.org/drawingml/2006/table">
            <a:tbl>
              <a:tblPr>
                <a:solidFill>
                  <a:srgbClr val="CCFFFF"/>
                </a:solidFill>
              </a:tblPr>
              <a:tblGrid>
                <a:gridCol w="3578225"/>
              </a:tblGrid>
              <a:tr h="487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54050" algn="l" rtl="0" eaLnBrk="0">
                        <a:lnSpc>
                          <a:spcPts val="1915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理解市场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/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组合分析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/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业务计划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3398" name="picture 33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45608" y="3776471"/>
            <a:ext cx="431800" cy="1928812"/>
          </a:xfrm>
          <a:prstGeom prst="rect">
            <a:avLst/>
          </a:prstGeom>
        </p:spPr>
      </p:pic>
      <p:graphicFrame>
        <p:nvGraphicFramePr>
          <p:cNvPr id="3400" name="table 3400"/>
          <p:cNvGraphicFramePr>
            <a:graphicFrameLocks noGrp="1"/>
          </p:cNvGraphicFramePr>
          <p:nvPr/>
        </p:nvGraphicFramePr>
        <p:xfrm>
          <a:off x="3957828" y="5175504"/>
          <a:ext cx="1302384" cy="1043305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</a:tblPr>
              <a:tblGrid>
                <a:gridCol w="1302384"/>
              </a:tblGrid>
              <a:tr h="10369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5095" indent="-635" algn="l" rtl="0" eaLnBrk="0">
                        <a:lnSpc>
                          <a:spcPct val="106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提出内部需求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（可测试性、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可服务性、可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制造性等）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402" name="path"/>
          <p:cNvSpPr/>
          <p:nvPr/>
        </p:nvSpPr>
        <p:spPr>
          <a:xfrm>
            <a:off x="7199376" y="3439667"/>
            <a:ext cx="1409700" cy="735458"/>
          </a:xfrm>
          <a:custGeom>
            <a:avLst/>
            <a:gdLst/>
            <a:ahLst/>
            <a:cxnLst/>
            <a:rect l="0" t="0" r="0" b="0"/>
            <a:pathLst>
              <a:path w="2220" h="1158">
                <a:moveTo>
                  <a:pt x="0" y="0"/>
                </a:moveTo>
                <a:lnTo>
                  <a:pt x="2220" y="0"/>
                </a:lnTo>
                <a:lnTo>
                  <a:pt x="2220" y="935"/>
                </a:lnTo>
                <a:cubicBezTo>
                  <a:pt x="1110" y="935"/>
                  <a:pt x="1110" y="1291"/>
                  <a:pt x="0" y="1089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404" name="picture 34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82967" y="3732276"/>
            <a:ext cx="228600" cy="76200"/>
          </a:xfrm>
          <a:prstGeom prst="rect">
            <a:avLst/>
          </a:prstGeom>
        </p:spPr>
      </p:pic>
      <p:graphicFrame>
        <p:nvGraphicFramePr>
          <p:cNvPr id="3406" name="table 3406"/>
          <p:cNvGraphicFramePr>
            <a:graphicFrameLocks noGrp="1"/>
          </p:cNvGraphicFramePr>
          <p:nvPr/>
        </p:nvGraphicFramePr>
        <p:xfrm>
          <a:off x="7194804" y="3435096"/>
          <a:ext cx="1418590" cy="739775"/>
        </p:xfrm>
        <a:graphic>
          <a:graphicData uri="http://schemas.openxmlformats.org/drawingml/2006/table">
            <a:tbl>
              <a:tblPr/>
              <a:tblGrid>
                <a:gridCol w="1418590"/>
              </a:tblGrid>
              <a:tr h="733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69240" indent="-87630" algn="l" rtl="0" eaLnBrk="0">
                        <a:lnSpc>
                          <a:spcPct val="107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产品包需求列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表或说明书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08" name="path"/>
          <p:cNvSpPr/>
          <p:nvPr/>
        </p:nvSpPr>
        <p:spPr>
          <a:xfrm>
            <a:off x="2247900" y="3579876"/>
            <a:ext cx="1409700" cy="733977"/>
          </a:xfrm>
          <a:custGeom>
            <a:avLst/>
            <a:gdLst/>
            <a:ahLst/>
            <a:cxnLst/>
            <a:rect l="0" t="0" r="0" b="0"/>
            <a:pathLst>
              <a:path w="2220" h="1155">
                <a:moveTo>
                  <a:pt x="0" y="0"/>
                </a:moveTo>
                <a:lnTo>
                  <a:pt x="2220" y="0"/>
                </a:lnTo>
                <a:lnTo>
                  <a:pt x="2220" y="933"/>
                </a:lnTo>
                <a:cubicBezTo>
                  <a:pt x="1110" y="933"/>
                  <a:pt x="1110" y="1289"/>
                  <a:pt x="0" y="1087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410" name="table 3410"/>
          <p:cNvGraphicFramePr>
            <a:graphicFrameLocks noGrp="1"/>
          </p:cNvGraphicFramePr>
          <p:nvPr/>
        </p:nvGraphicFramePr>
        <p:xfrm>
          <a:off x="2243327" y="3575304"/>
          <a:ext cx="1418589" cy="738504"/>
        </p:xfrm>
        <a:graphic>
          <a:graphicData uri="http://schemas.openxmlformats.org/drawingml/2006/table">
            <a:tbl>
              <a:tblPr/>
              <a:tblGrid>
                <a:gridCol w="1418589"/>
              </a:tblGrid>
              <a:tr h="7321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68935" indent="-188595" algn="l" rtl="0" eaLnBrk="0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初步的产品包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需求列表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412" name="table 3412"/>
          <p:cNvGraphicFramePr>
            <a:graphicFrameLocks noGrp="1"/>
          </p:cNvGraphicFramePr>
          <p:nvPr/>
        </p:nvGraphicFramePr>
        <p:xfrm>
          <a:off x="2307335" y="2750820"/>
          <a:ext cx="1456690" cy="557529"/>
        </p:xfrm>
        <a:graphic>
          <a:graphicData uri="http://schemas.openxmlformats.org/drawingml/2006/table">
            <a:tbl>
              <a:tblPr>
                <a:solidFill>
                  <a:srgbClr val="CCFFFF"/>
                </a:solidFill>
              </a:tblPr>
              <a:tblGrid>
                <a:gridCol w="1456690"/>
              </a:tblGrid>
              <a:tr h="551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88925" indent="635" algn="l" rtl="0" eaLnBrk="0">
                        <a:lnSpc>
                          <a:spcPct val="113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提出初步的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产品包需求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14" name="table 3414"/>
          <p:cNvGraphicFramePr>
            <a:graphicFrameLocks noGrp="1"/>
          </p:cNvGraphicFramePr>
          <p:nvPr/>
        </p:nvGraphicFramePr>
        <p:xfrm>
          <a:off x="5670803" y="3525011"/>
          <a:ext cx="1304289" cy="577214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</a:tblPr>
              <a:tblGrid>
                <a:gridCol w="1304289"/>
              </a:tblGrid>
              <a:tr h="5708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382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汇总、整合为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3360" algn="l" rtl="0" eaLnBrk="0">
                        <a:lnSpc>
                          <a:spcPct val="95000"/>
                        </a:lnSpc>
                        <a:spcBef>
                          <a:spcPts val="24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产品包需求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16" name="table 3416"/>
          <p:cNvGraphicFramePr>
            <a:graphicFrameLocks noGrp="1"/>
          </p:cNvGraphicFramePr>
          <p:nvPr/>
        </p:nvGraphicFramePr>
        <p:xfrm>
          <a:off x="3945636" y="4349495"/>
          <a:ext cx="1302384" cy="577214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</a:tblPr>
              <a:tblGrid>
                <a:gridCol w="1302384"/>
              </a:tblGrid>
              <a:tr h="5708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68605" indent="-145415" algn="l" rtl="0" eaLnBrk="0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考虑临时需求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/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零散需求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18" name="table 3418"/>
          <p:cNvGraphicFramePr>
            <a:graphicFrameLocks noGrp="1"/>
          </p:cNvGraphicFramePr>
          <p:nvPr/>
        </p:nvGraphicFramePr>
        <p:xfrm>
          <a:off x="3945636" y="3525011"/>
          <a:ext cx="1302384" cy="577214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</a:tblPr>
              <a:tblGrid>
                <a:gridCol w="1302384"/>
              </a:tblGrid>
              <a:tr h="5708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5095" indent="2540" algn="l" rtl="0" eaLnBrk="0">
                        <a:lnSpc>
                          <a:spcPct val="103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市场需求分析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或调研、验证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420" name="textbox 3420"/>
          <p:cNvSpPr/>
          <p:nvPr/>
        </p:nvSpPr>
        <p:spPr>
          <a:xfrm>
            <a:off x="2791761" y="5223370"/>
            <a:ext cx="1238885" cy="6559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5715" algn="l" rtl="0" eaLnBrk="0">
              <a:lnSpc>
                <a:spcPct val="101000"/>
              </a:lnSpc>
            </a:pPr>
            <a:r>
              <a:rPr sz="13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PDT</a:t>
            </a:r>
            <a:r>
              <a:rPr sz="13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测试代表、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制造代表、服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务代表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422" name="textbox 3422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426" name="textbox 3426"/>
          <p:cNvSpPr/>
          <p:nvPr/>
        </p:nvSpPr>
        <p:spPr>
          <a:xfrm>
            <a:off x="1264104" y="4309232"/>
            <a:ext cx="721994" cy="4933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需求分发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2225" algn="l" rtl="0" eaLnBrk="0">
              <a:lnSpc>
                <a:spcPts val="228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PF-RAT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428" name="textbox 3428"/>
          <p:cNvSpPr/>
          <p:nvPr/>
        </p:nvSpPr>
        <p:spPr>
          <a:xfrm>
            <a:off x="5623639" y="1038572"/>
            <a:ext cx="1301114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IPD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开发流程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430" name="picture 34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2708" y="4532376"/>
            <a:ext cx="2869691" cy="76200"/>
          </a:xfrm>
          <a:prstGeom prst="rect">
            <a:avLst/>
          </a:prstGeom>
        </p:spPr>
      </p:pic>
      <p:sp>
        <p:nvSpPr>
          <p:cNvPr id="3432" name="textbox 3432"/>
          <p:cNvSpPr/>
          <p:nvPr/>
        </p:nvSpPr>
        <p:spPr>
          <a:xfrm>
            <a:off x="1340532" y="1038572"/>
            <a:ext cx="847089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MM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流程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434" name="textbox 3434"/>
          <p:cNvSpPr/>
          <p:nvPr/>
        </p:nvSpPr>
        <p:spPr>
          <a:xfrm>
            <a:off x="4296931" y="3243575"/>
            <a:ext cx="1080135" cy="228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PDT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市场代表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436" name="textbox 3436"/>
          <p:cNvSpPr/>
          <p:nvPr/>
        </p:nvSpPr>
        <p:spPr>
          <a:xfrm>
            <a:off x="4271278" y="4156832"/>
            <a:ext cx="1080135" cy="228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PDT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市场代表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438" name="textbox 3438"/>
          <p:cNvSpPr/>
          <p:nvPr/>
        </p:nvSpPr>
        <p:spPr>
          <a:xfrm>
            <a:off x="3009391" y="2527808"/>
            <a:ext cx="899160" cy="2482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88900" algn="l" rtl="0" eaLnBrk="0">
              <a:lnSpc>
                <a:spcPct val="80000"/>
              </a:lnSpc>
              <a:spcBef>
                <a:spcPts val="0"/>
              </a:spcBef>
              <a:tabLst>
                <a:tab pos="27114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	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P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F-RA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T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440" name="picture 34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22091" y="2540508"/>
            <a:ext cx="76200" cy="176784"/>
          </a:xfrm>
          <a:prstGeom prst="rect">
            <a:avLst/>
          </a:prstGeom>
        </p:spPr>
      </p:pic>
      <p:sp>
        <p:nvSpPr>
          <p:cNvPr id="3442" name="textbox 3442"/>
          <p:cNvSpPr/>
          <p:nvPr/>
        </p:nvSpPr>
        <p:spPr>
          <a:xfrm>
            <a:off x="6111404" y="3289063"/>
            <a:ext cx="652144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PDT SE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444" name="textbox 3444"/>
          <p:cNvSpPr/>
          <p:nvPr/>
        </p:nvSpPr>
        <p:spPr>
          <a:xfrm>
            <a:off x="7253706" y="6374383"/>
            <a:ext cx="611505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69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</a:t>
            </a:r>
            <a:endParaRPr lang="en-US" altLang="en-US" sz="1200" dirty="0"/>
          </a:p>
          <a:p>
            <a:pPr marL="356235" algn="l" rtl="0" eaLnBrk="0">
              <a:lnSpc>
                <a:spcPts val="39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......</a:t>
            </a:r>
            <a:endParaRPr lang="en-US" altLang="en-US" sz="1200" dirty="0"/>
          </a:p>
        </p:txBody>
      </p:sp>
      <p:pic>
        <p:nvPicPr>
          <p:cNvPr id="3446" name="picture 34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645408" y="3782567"/>
            <a:ext cx="304800" cy="76200"/>
          </a:xfrm>
          <a:prstGeom prst="rect">
            <a:avLst/>
          </a:prstGeom>
        </p:spPr>
      </p:pic>
      <p:pic>
        <p:nvPicPr>
          <p:cNvPr id="3448" name="picture 34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035807" y="3314700"/>
            <a:ext cx="76200" cy="227076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" name="picture 34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48611" y="5518404"/>
            <a:ext cx="7272527" cy="214883"/>
          </a:xfrm>
          <a:prstGeom prst="rect">
            <a:avLst/>
          </a:prstGeom>
        </p:spPr>
      </p:pic>
      <p:pic>
        <p:nvPicPr>
          <p:cNvPr id="3452" name="picture 34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847087" y="5733288"/>
            <a:ext cx="7274052" cy="216408"/>
          </a:xfrm>
          <a:prstGeom prst="rect">
            <a:avLst/>
          </a:prstGeom>
        </p:spPr>
      </p:pic>
      <p:pic>
        <p:nvPicPr>
          <p:cNvPr id="3454" name="picture 34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847087" y="5949695"/>
            <a:ext cx="7274052" cy="217932"/>
          </a:xfrm>
          <a:prstGeom prst="rect">
            <a:avLst/>
          </a:prstGeom>
        </p:spPr>
      </p:pic>
      <p:graphicFrame>
        <p:nvGraphicFramePr>
          <p:cNvPr id="3456" name="table 3456"/>
          <p:cNvGraphicFramePr>
            <a:graphicFrameLocks noGrp="1"/>
          </p:cNvGraphicFramePr>
          <p:nvPr/>
        </p:nvGraphicFramePr>
        <p:xfrm>
          <a:off x="1842515" y="5513832"/>
          <a:ext cx="7282815" cy="657859"/>
        </p:xfrm>
        <a:graphic>
          <a:graphicData uri="http://schemas.openxmlformats.org/drawingml/2006/table">
            <a:tbl>
              <a:tblPr/>
              <a:tblGrid>
                <a:gridCol w="7282815"/>
              </a:tblGrid>
              <a:tr h="219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35089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需求变更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71208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质量控制（提交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/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答复质量）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16865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OR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METRICS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58" name="path"/>
          <p:cNvSpPr/>
          <p:nvPr/>
        </p:nvSpPr>
        <p:spPr>
          <a:xfrm>
            <a:off x="2641091" y="1696212"/>
            <a:ext cx="2884932" cy="1373128"/>
          </a:xfrm>
          <a:custGeom>
            <a:avLst/>
            <a:gdLst/>
            <a:ahLst/>
            <a:cxnLst/>
            <a:rect l="0" t="0" r="0" b="0"/>
            <a:pathLst>
              <a:path w="4543" h="2162">
                <a:moveTo>
                  <a:pt x="0" y="7"/>
                </a:moveTo>
                <a:lnTo>
                  <a:pt x="4533" y="7"/>
                </a:lnTo>
                <a:moveTo>
                  <a:pt x="4533" y="7"/>
                </a:moveTo>
                <a:lnTo>
                  <a:pt x="4536" y="2162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82" name="group 582"/>
          <p:cNvGrpSpPr/>
          <p:nvPr/>
        </p:nvGrpSpPr>
        <p:grpSpPr>
          <a:xfrm rot="21600000">
            <a:off x="1199388" y="1124711"/>
            <a:ext cx="8642604" cy="361188"/>
            <a:chOff x="0" y="0"/>
            <a:chExt cx="8642604" cy="361188"/>
          </a:xfrm>
        </p:grpSpPr>
        <p:grpSp>
          <p:nvGrpSpPr>
            <p:cNvPr id="584" name="group 584"/>
            <p:cNvGrpSpPr/>
            <p:nvPr/>
          </p:nvGrpSpPr>
          <p:grpSpPr>
            <a:xfrm rot="21600000">
              <a:off x="0" y="0"/>
              <a:ext cx="8281416" cy="361188"/>
              <a:chOff x="0" y="0"/>
              <a:chExt cx="8281416" cy="361188"/>
            </a:xfrm>
          </p:grpSpPr>
          <p:sp>
            <p:nvSpPr>
              <p:cNvPr id="3460" name="path"/>
              <p:cNvSpPr/>
              <p:nvPr/>
            </p:nvSpPr>
            <p:spPr>
              <a:xfrm>
                <a:off x="0" y="0"/>
                <a:ext cx="8281416" cy="361188"/>
              </a:xfrm>
              <a:custGeom>
                <a:avLst/>
                <a:gdLst/>
                <a:ahLst/>
                <a:cxnLst/>
                <a:rect l="0" t="0" r="0" b="0"/>
                <a:pathLst>
                  <a:path w="13041" h="568">
                    <a:moveTo>
                      <a:pt x="0" y="568"/>
                    </a:moveTo>
                    <a:lnTo>
                      <a:pt x="2606" y="568"/>
                    </a:lnTo>
                    <a:lnTo>
                      <a:pt x="2606" y="0"/>
                    </a:lnTo>
                    <a:lnTo>
                      <a:pt x="0" y="0"/>
                    </a:lnTo>
                    <a:lnTo>
                      <a:pt x="0" y="568"/>
                    </a:lnTo>
                    <a:close/>
                  </a:path>
                  <a:path w="13041" h="568">
                    <a:moveTo>
                      <a:pt x="10432" y="568"/>
                    </a:moveTo>
                    <a:lnTo>
                      <a:pt x="13041" y="568"/>
                    </a:lnTo>
                    <a:lnTo>
                      <a:pt x="13041" y="0"/>
                    </a:lnTo>
                    <a:lnTo>
                      <a:pt x="10432" y="0"/>
                    </a:lnTo>
                    <a:lnTo>
                      <a:pt x="10432" y="56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2" name="path"/>
              <p:cNvSpPr/>
              <p:nvPr/>
            </p:nvSpPr>
            <p:spPr>
              <a:xfrm>
                <a:off x="1656588" y="0"/>
                <a:ext cx="5041391" cy="361188"/>
              </a:xfrm>
              <a:custGeom>
                <a:avLst/>
                <a:gdLst/>
                <a:ahLst/>
                <a:cxnLst/>
                <a:rect l="0" t="0" r="0" b="0"/>
                <a:pathLst>
                  <a:path w="7939" h="568">
                    <a:moveTo>
                      <a:pt x="5102" y="568"/>
                    </a:moveTo>
                    <a:lnTo>
                      <a:pt x="7939" y="568"/>
                    </a:lnTo>
                    <a:lnTo>
                      <a:pt x="7939" y="0"/>
                    </a:lnTo>
                    <a:lnTo>
                      <a:pt x="5102" y="0"/>
                    </a:lnTo>
                    <a:lnTo>
                      <a:pt x="5102" y="568"/>
                    </a:lnTo>
                    <a:close/>
                  </a:path>
                  <a:path w="7939" h="568">
                    <a:moveTo>
                      <a:pt x="0" y="568"/>
                    </a:moveTo>
                    <a:lnTo>
                      <a:pt x="2721" y="568"/>
                    </a:lnTo>
                    <a:lnTo>
                      <a:pt x="2721" y="0"/>
                    </a:lnTo>
                    <a:lnTo>
                      <a:pt x="0" y="0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80808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4" name="path"/>
              <p:cNvSpPr/>
              <p:nvPr/>
            </p:nvSpPr>
            <p:spPr>
              <a:xfrm>
                <a:off x="3384803" y="0"/>
                <a:ext cx="1583435" cy="361188"/>
              </a:xfrm>
              <a:custGeom>
                <a:avLst/>
                <a:gdLst/>
                <a:ahLst/>
                <a:cxnLst/>
                <a:rect l="0" t="0" r="0" b="0"/>
                <a:pathLst>
                  <a:path w="2493" h="568">
                    <a:moveTo>
                      <a:pt x="0" y="568"/>
                    </a:moveTo>
                    <a:lnTo>
                      <a:pt x="2493" y="568"/>
                    </a:lnTo>
                    <a:lnTo>
                      <a:pt x="2493" y="0"/>
                    </a:lnTo>
                    <a:lnTo>
                      <a:pt x="0" y="0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66" name="textbox 3466"/>
            <p:cNvSpPr/>
            <p:nvPr/>
          </p:nvSpPr>
          <p:spPr>
            <a:xfrm>
              <a:off x="-12700" y="-12700"/>
              <a:ext cx="8668384" cy="4133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lang="en-US" altLang="en-US" sz="6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451485" algn="l" rtl="0" eaLnBrk="0">
                <a:lnSpc>
                  <a:spcPct val="100000"/>
                </a:lnSpc>
                <a:spcBef>
                  <a:spcPts val="0"/>
                </a:spcBef>
              </a:pPr>
              <a:r>
                <a:rPr sz="1500" kern="0" spc="40" dirty="0">
                  <a:ln w="5791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需求收集</a:t>
              </a:r>
              <a:r>
                <a:rPr sz="1500" kern="0" spc="4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         </a:t>
              </a:r>
              <a:r>
                <a:rPr sz="1500" kern="0" spc="40" dirty="0">
                  <a:ln w="5791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需求分析</a:t>
              </a:r>
              <a:r>
                <a:rPr sz="1500" kern="0" spc="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         </a:t>
              </a:r>
              <a:r>
                <a:rPr sz="1500" kern="0" spc="40" dirty="0">
                  <a:ln w="5791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需求分发</a:t>
              </a:r>
              <a:r>
                <a:rPr sz="1500" kern="0" spc="4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        </a:t>
              </a:r>
              <a:r>
                <a:rPr sz="1500" kern="0" spc="40" dirty="0">
                  <a:ln w="5791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需求实现</a:t>
              </a:r>
              <a:r>
                <a:rPr sz="1500" kern="0" spc="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         </a:t>
              </a:r>
              <a:r>
                <a:rPr sz="1500" kern="0" spc="40" dirty="0">
                  <a:ln w="5791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需求验证</a:t>
              </a:r>
              <a:r>
                <a:rPr sz="1500" kern="0" spc="40" dirty="0">
                  <a:solidFill>
                    <a:srgbClr val="FFFFFF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     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  <p:sp>
          <p:nvSpPr>
            <p:cNvPr id="3468" name="path"/>
            <p:cNvSpPr/>
            <p:nvPr/>
          </p:nvSpPr>
          <p:spPr>
            <a:xfrm>
              <a:off x="8191376" y="211836"/>
              <a:ext cx="361188" cy="9143"/>
            </a:xfrm>
            <a:custGeom>
              <a:avLst/>
              <a:gdLst/>
              <a:ahLst/>
              <a:cxnLst/>
              <a:rect l="0" t="0" r="0" b="0"/>
              <a:pathLst>
                <a:path w="568" h="14">
                  <a:moveTo>
                    <a:pt x="0" y="7"/>
                  </a:moveTo>
                  <a:lnTo>
                    <a:pt x="568" y="7"/>
                  </a:ln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470" name="textbox 3470"/>
          <p:cNvSpPr/>
          <p:nvPr/>
        </p:nvSpPr>
        <p:spPr>
          <a:xfrm>
            <a:off x="97576" y="220240"/>
            <a:ext cx="4696459" cy="4514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3355"/>
              </a:lnSpc>
            </a:pPr>
            <a:r>
              <a:rPr sz="2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 </a:t>
            </a:r>
            <a:r>
              <a:rPr sz="2700" kern="0" spc="-20" dirty="0">
                <a:ln w="1016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某公司</a:t>
            </a:r>
            <a:r>
              <a:rPr sz="2700" b="1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OR</a:t>
            </a:r>
            <a:r>
              <a:rPr sz="2700" kern="0" spc="-20" dirty="0">
                <a:ln w="1016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流</a:t>
            </a:r>
            <a:r>
              <a:rPr sz="2700" kern="0" spc="-30" dirty="0">
                <a:ln w="1016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程总览（举例）</a:t>
            </a:r>
            <a:endParaRPr lang="en-US" altLang="en-US" sz="2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586" name="group 586"/>
          <p:cNvGrpSpPr/>
          <p:nvPr/>
        </p:nvGrpSpPr>
        <p:grpSpPr>
          <a:xfrm rot="21600000">
            <a:off x="4796028" y="2348484"/>
            <a:ext cx="585215" cy="361022"/>
            <a:chOff x="0" y="0"/>
            <a:chExt cx="585215" cy="361022"/>
          </a:xfrm>
        </p:grpSpPr>
        <p:sp>
          <p:nvSpPr>
            <p:cNvPr id="3472" name="path"/>
            <p:cNvSpPr/>
            <p:nvPr/>
          </p:nvSpPr>
          <p:spPr>
            <a:xfrm>
              <a:off x="4571" y="0"/>
              <a:ext cx="576071" cy="361022"/>
            </a:xfrm>
            <a:custGeom>
              <a:avLst/>
              <a:gdLst/>
              <a:ahLst/>
              <a:cxnLst/>
              <a:rect l="0" t="0" r="0" b="0"/>
              <a:pathLst>
                <a:path w="907" h="568">
                  <a:moveTo>
                    <a:pt x="0" y="0"/>
                  </a:moveTo>
                  <a:lnTo>
                    <a:pt x="907" y="0"/>
                  </a:lnTo>
                  <a:lnTo>
                    <a:pt x="907" y="456"/>
                  </a:lnTo>
                  <a:cubicBezTo>
                    <a:pt x="453" y="456"/>
                    <a:pt x="453" y="630"/>
                    <a:pt x="0" y="5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EAE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74" name="path"/>
            <p:cNvSpPr/>
            <p:nvPr/>
          </p:nvSpPr>
          <p:spPr>
            <a:xfrm>
              <a:off x="0" y="285115"/>
              <a:ext cx="585215" cy="75907"/>
            </a:xfrm>
            <a:custGeom>
              <a:avLst/>
              <a:gdLst/>
              <a:ahLst/>
              <a:cxnLst/>
              <a:rect l="0" t="0" r="0" b="0"/>
              <a:pathLst>
                <a:path w="921" h="119">
                  <a:moveTo>
                    <a:pt x="914" y="7"/>
                  </a:moveTo>
                  <a:cubicBezTo>
                    <a:pt x="460" y="7"/>
                    <a:pt x="460" y="180"/>
                    <a:pt x="7" y="82"/>
                  </a:cubicBez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476" name="path"/>
          <p:cNvSpPr/>
          <p:nvPr/>
        </p:nvSpPr>
        <p:spPr>
          <a:xfrm>
            <a:off x="4796028" y="2343912"/>
            <a:ext cx="585215" cy="341883"/>
          </a:xfrm>
          <a:custGeom>
            <a:avLst/>
            <a:gdLst/>
            <a:ahLst/>
            <a:cxnLst/>
            <a:rect l="0" t="0" r="0" b="0"/>
            <a:pathLst>
              <a:path w="921" h="538">
                <a:moveTo>
                  <a:pt x="7" y="7"/>
                </a:moveTo>
                <a:lnTo>
                  <a:pt x="914" y="7"/>
                </a:lnTo>
                <a:lnTo>
                  <a:pt x="914" y="463"/>
                </a:lnTo>
                <a:moveTo>
                  <a:pt x="7" y="538"/>
                </a:moveTo>
                <a:lnTo>
                  <a:pt x="7" y="7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478" name="table 3478"/>
          <p:cNvGraphicFramePr>
            <a:graphicFrameLocks noGrp="1"/>
          </p:cNvGraphicFramePr>
          <p:nvPr/>
        </p:nvGraphicFramePr>
        <p:xfrm>
          <a:off x="2996183" y="2560320"/>
          <a:ext cx="1087755" cy="370204"/>
        </p:xfrm>
        <a:graphic>
          <a:graphicData uri="http://schemas.openxmlformats.org/drawingml/2006/table">
            <a:tbl>
              <a:tblPr/>
              <a:tblGrid>
                <a:gridCol w="1087755"/>
              </a:tblGrid>
              <a:tr h="3638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9555" algn="l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片区排序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0" name="picture 34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899788" y="1700784"/>
            <a:ext cx="76200" cy="864108"/>
          </a:xfrm>
          <a:prstGeom prst="rect">
            <a:avLst/>
          </a:prstGeom>
        </p:spPr>
      </p:pic>
      <p:graphicFrame>
        <p:nvGraphicFramePr>
          <p:cNvPr id="3482" name="table 3482"/>
          <p:cNvGraphicFramePr>
            <a:graphicFrameLocks noGrp="1"/>
          </p:cNvGraphicFramePr>
          <p:nvPr/>
        </p:nvGraphicFramePr>
        <p:xfrm>
          <a:off x="4291584" y="1912620"/>
          <a:ext cx="1160779" cy="368300"/>
        </p:xfrm>
        <a:graphic>
          <a:graphicData uri="http://schemas.openxmlformats.org/drawingml/2006/table">
            <a:tbl>
              <a:tblPr/>
              <a:tblGrid>
                <a:gridCol w="1160779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89560" algn="l" rtl="0" eaLnBrk="0">
                        <a:lnSpc>
                          <a:spcPct val="95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需求确认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84" name="table 3484"/>
          <p:cNvGraphicFramePr>
            <a:graphicFrameLocks noGrp="1"/>
          </p:cNvGraphicFramePr>
          <p:nvPr/>
        </p:nvGraphicFramePr>
        <p:xfrm>
          <a:off x="5731764" y="2343911"/>
          <a:ext cx="3608705" cy="368300"/>
        </p:xfrm>
        <a:graphic>
          <a:graphicData uri="http://schemas.openxmlformats.org/drawingml/2006/table">
            <a:tbl>
              <a:tblPr/>
              <a:tblGrid>
                <a:gridCol w="3608705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3413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CCM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需求跟踪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6" name="path"/>
          <p:cNvSpPr/>
          <p:nvPr/>
        </p:nvSpPr>
        <p:spPr>
          <a:xfrm>
            <a:off x="3000752" y="2055876"/>
            <a:ext cx="4104139" cy="370332"/>
          </a:xfrm>
          <a:custGeom>
            <a:avLst/>
            <a:gdLst/>
            <a:ahLst/>
            <a:cxnLst/>
            <a:rect l="0" t="0" r="0" b="0"/>
            <a:pathLst>
              <a:path w="6463" h="583">
                <a:moveTo>
                  <a:pt x="3854" y="7"/>
                </a:moveTo>
                <a:lnTo>
                  <a:pt x="6463" y="9"/>
                </a:lnTo>
                <a:moveTo>
                  <a:pt x="0" y="573"/>
                </a:moveTo>
                <a:lnTo>
                  <a:pt x="2834" y="575"/>
                </a:lnTo>
                <a:moveTo>
                  <a:pt x="3741" y="573"/>
                </a:moveTo>
                <a:lnTo>
                  <a:pt x="4308" y="575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8" name="path"/>
          <p:cNvSpPr/>
          <p:nvPr/>
        </p:nvSpPr>
        <p:spPr>
          <a:xfrm>
            <a:off x="8540495" y="4576571"/>
            <a:ext cx="871727" cy="435864"/>
          </a:xfrm>
          <a:custGeom>
            <a:avLst/>
            <a:gdLst/>
            <a:ahLst/>
            <a:cxnLst/>
            <a:rect l="0" t="0" r="0" b="0"/>
            <a:pathLst>
              <a:path w="1372" h="686">
                <a:moveTo>
                  <a:pt x="1365" y="686"/>
                </a:moveTo>
                <a:lnTo>
                  <a:pt x="1365" y="7"/>
                </a:lnTo>
                <a:lnTo>
                  <a:pt x="7" y="7"/>
                </a:lnTo>
                <a:lnTo>
                  <a:pt x="7" y="686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490" name="picture 34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531035" y="4573060"/>
            <a:ext cx="17016" cy="432473"/>
          </a:xfrm>
          <a:prstGeom prst="rect">
            <a:avLst/>
          </a:prstGeom>
        </p:spPr>
      </p:pic>
      <p:pic>
        <p:nvPicPr>
          <p:cNvPr id="3492" name="picture 34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816499" y="4436759"/>
            <a:ext cx="1734408" cy="872809"/>
          </a:xfrm>
          <a:prstGeom prst="rect">
            <a:avLst/>
          </a:prstGeom>
        </p:spPr>
      </p:pic>
      <p:graphicFrame>
        <p:nvGraphicFramePr>
          <p:cNvPr id="3494" name="table 3494"/>
          <p:cNvGraphicFramePr>
            <a:graphicFrameLocks noGrp="1"/>
          </p:cNvGraphicFramePr>
          <p:nvPr/>
        </p:nvGraphicFramePr>
        <p:xfrm>
          <a:off x="2923032" y="3639311"/>
          <a:ext cx="729615" cy="1377314"/>
        </p:xfrm>
        <a:graphic>
          <a:graphicData uri="http://schemas.openxmlformats.org/drawingml/2006/table">
            <a:tbl>
              <a:tblPr/>
              <a:tblGrid>
                <a:gridCol w="729615"/>
              </a:tblGrid>
              <a:tr h="13709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844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解释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9075" algn="l" rtl="0" eaLnBrk="0">
                        <a:lnSpc>
                          <a:spcPts val="173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过滤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20345" algn="l" rtl="0" eaLnBrk="0">
                        <a:lnSpc>
                          <a:spcPts val="172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分类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8440" algn="l" rtl="0" eaLnBrk="0">
                        <a:lnSpc>
                          <a:spcPts val="172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排序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88" name="group 588"/>
          <p:cNvGrpSpPr/>
          <p:nvPr/>
        </p:nvGrpSpPr>
        <p:grpSpPr>
          <a:xfrm rot="21600000">
            <a:off x="5372100" y="4223004"/>
            <a:ext cx="868679" cy="1077467"/>
            <a:chOff x="0" y="0"/>
            <a:chExt cx="868679" cy="1077467"/>
          </a:xfrm>
        </p:grpSpPr>
        <p:sp>
          <p:nvSpPr>
            <p:cNvPr id="3496" name="path"/>
            <p:cNvSpPr/>
            <p:nvPr/>
          </p:nvSpPr>
          <p:spPr>
            <a:xfrm>
              <a:off x="4571" y="0"/>
              <a:ext cx="864108" cy="1077467"/>
            </a:xfrm>
            <a:custGeom>
              <a:avLst/>
              <a:gdLst/>
              <a:ahLst/>
              <a:cxnLst/>
              <a:rect l="0" t="0" r="0" b="0"/>
              <a:pathLst>
                <a:path w="1360" h="1696">
                  <a:moveTo>
                    <a:pt x="566" y="1696"/>
                  </a:moveTo>
                  <a:lnTo>
                    <a:pt x="1360" y="1696"/>
                  </a:lnTo>
                  <a:lnTo>
                    <a:pt x="1360" y="561"/>
                  </a:lnTo>
                  <a:lnTo>
                    <a:pt x="566" y="561"/>
                  </a:lnTo>
                  <a:lnTo>
                    <a:pt x="566" y="1696"/>
                  </a:lnTo>
                  <a:close/>
                </a:path>
                <a:path w="1360" h="1696">
                  <a:moveTo>
                    <a:pt x="0" y="0"/>
                  </a:moveTo>
                  <a:lnTo>
                    <a:pt x="1247" y="0"/>
                  </a:lnTo>
                  <a:lnTo>
                    <a:pt x="1247" y="544"/>
                  </a:lnTo>
                  <a:cubicBezTo>
                    <a:pt x="624" y="544"/>
                    <a:pt x="624" y="752"/>
                    <a:pt x="0" y="6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EAE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98" name="path"/>
            <p:cNvSpPr/>
            <p:nvPr/>
          </p:nvSpPr>
          <p:spPr>
            <a:xfrm>
              <a:off x="0" y="341248"/>
              <a:ext cx="801623" cy="88895"/>
            </a:xfrm>
            <a:custGeom>
              <a:avLst/>
              <a:gdLst/>
              <a:ahLst/>
              <a:cxnLst/>
              <a:rect l="0" t="0" r="0" b="0"/>
              <a:pathLst>
                <a:path w="1262" h="139">
                  <a:moveTo>
                    <a:pt x="1255" y="7"/>
                  </a:moveTo>
                  <a:cubicBezTo>
                    <a:pt x="631" y="7"/>
                    <a:pt x="631" y="214"/>
                    <a:pt x="7" y="96"/>
                  </a:cubicBez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500" name="table 3500"/>
          <p:cNvGraphicFramePr>
            <a:graphicFrameLocks noGrp="1"/>
          </p:cNvGraphicFramePr>
          <p:nvPr/>
        </p:nvGraphicFramePr>
        <p:xfrm>
          <a:off x="978408" y="3712464"/>
          <a:ext cx="441960" cy="2098039"/>
        </p:xfrm>
        <a:graphic>
          <a:graphicData uri="http://schemas.openxmlformats.org/drawingml/2006/table">
            <a:tbl>
              <a:tblPr/>
              <a:tblGrid>
                <a:gridCol w="441960"/>
              </a:tblGrid>
              <a:tr h="20916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938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210" dirty="0">
                          <a:ln w="579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总部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sz="1500" kern="0" spc="210" dirty="0">
                          <a:ln w="5803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平</a:t>
                      </a:r>
                      <a:r>
                        <a:rPr sz="1500" kern="0" spc="210" dirty="0">
                          <a:ln w="579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台</a:t>
                      </a:r>
                      <a:endParaRPr lang="en-US" altLang="en-US" sz="1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eaVert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02" name="picture 3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14882" y="4324350"/>
            <a:ext cx="155244" cy="483108"/>
          </a:xfrm>
          <a:prstGeom prst="rect">
            <a:avLst/>
          </a:prstGeom>
        </p:spPr>
      </p:pic>
      <p:sp>
        <p:nvSpPr>
          <p:cNvPr id="3504" name="path"/>
          <p:cNvSpPr/>
          <p:nvPr/>
        </p:nvSpPr>
        <p:spPr>
          <a:xfrm>
            <a:off x="5731764" y="4575047"/>
            <a:ext cx="513587" cy="729995"/>
          </a:xfrm>
          <a:custGeom>
            <a:avLst/>
            <a:gdLst/>
            <a:ahLst/>
            <a:cxnLst/>
            <a:rect l="0" t="0" r="0" b="0"/>
            <a:pathLst>
              <a:path w="808" h="1149">
                <a:moveTo>
                  <a:pt x="7" y="1142"/>
                </a:moveTo>
                <a:lnTo>
                  <a:pt x="801" y="1142"/>
                </a:lnTo>
                <a:lnTo>
                  <a:pt x="801" y="7"/>
                </a:lnTo>
                <a:lnTo>
                  <a:pt x="7" y="7"/>
                </a:lnTo>
                <a:lnTo>
                  <a:pt x="7" y="1142"/>
                </a:lnTo>
                <a:close/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06" name="rect"/>
          <p:cNvSpPr/>
          <p:nvPr/>
        </p:nvSpPr>
        <p:spPr>
          <a:xfrm>
            <a:off x="5736321" y="5151120"/>
            <a:ext cx="504471" cy="1066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08" name="rect"/>
          <p:cNvSpPr/>
          <p:nvPr/>
        </p:nvSpPr>
        <p:spPr>
          <a:xfrm>
            <a:off x="5736335" y="5007864"/>
            <a:ext cx="504444" cy="914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10" name="textbox 3510"/>
          <p:cNvSpPr/>
          <p:nvPr/>
        </p:nvSpPr>
        <p:spPr>
          <a:xfrm>
            <a:off x="5538190" y="4219600"/>
            <a:ext cx="683259" cy="11220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基线需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65735" algn="l" rtl="0" eaLnBrk="0">
              <a:lnSpc>
                <a:spcPts val="157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求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95910" algn="l" rtl="0" eaLnBrk="0">
              <a:lnSpc>
                <a:spcPts val="1125"/>
              </a:lnSpc>
            </a:pP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准入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96545" algn="l" rtl="0" eaLnBrk="0">
              <a:lnSpc>
                <a:spcPts val="1125"/>
              </a:lnSpc>
              <a:spcBef>
                <a:spcPts val="70"/>
              </a:spcBef>
            </a:pP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工程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97180" indent="-1270" algn="l" rtl="0" eaLnBrk="0">
              <a:lnSpc>
                <a:spcPct val="108000"/>
              </a:lnSpc>
              <a:spcBef>
                <a:spcPts val="75"/>
              </a:spcBef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可服务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安全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lang="en-US" altLang="en-US" sz="6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01625" algn="l" rtl="0" eaLnBrk="0">
              <a:lnSpc>
                <a:spcPts val="315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......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3512" name="table 3512"/>
          <p:cNvGraphicFramePr>
            <a:graphicFrameLocks noGrp="1"/>
          </p:cNvGraphicFramePr>
          <p:nvPr/>
        </p:nvGraphicFramePr>
        <p:xfrm>
          <a:off x="978408" y="2057400"/>
          <a:ext cx="441960" cy="1520825"/>
        </p:xfrm>
        <a:graphic>
          <a:graphicData uri="http://schemas.openxmlformats.org/drawingml/2006/table">
            <a:tbl>
              <a:tblPr/>
              <a:tblGrid>
                <a:gridCol w="441960"/>
              </a:tblGrid>
              <a:tr h="1514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731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片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6205" algn="l" rtl="0" eaLnBrk="0">
                        <a:lnSpc>
                          <a:spcPts val="1850"/>
                        </a:lnSpc>
                      </a:pPr>
                      <a:r>
                        <a:rPr sz="1400" kern="0" spc="-10" dirty="0">
                          <a:ln w="509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区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14" name="picture 35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733288" y="2852927"/>
            <a:ext cx="9143" cy="864108"/>
          </a:xfrm>
          <a:prstGeom prst="rect">
            <a:avLst/>
          </a:prstGeom>
        </p:spPr>
      </p:pic>
      <p:pic>
        <p:nvPicPr>
          <p:cNvPr id="3516" name="picture 35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655722" y="3392296"/>
            <a:ext cx="1080613" cy="618870"/>
          </a:xfrm>
          <a:prstGeom prst="rect">
            <a:avLst/>
          </a:prstGeom>
        </p:spPr>
      </p:pic>
      <p:pic>
        <p:nvPicPr>
          <p:cNvPr id="3518" name="picture 35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655820" y="3968369"/>
            <a:ext cx="1584960" cy="330835"/>
          </a:xfrm>
          <a:prstGeom prst="rect">
            <a:avLst/>
          </a:prstGeom>
        </p:spPr>
      </p:pic>
      <p:graphicFrame>
        <p:nvGraphicFramePr>
          <p:cNvPr id="3520" name="table 3520"/>
          <p:cNvGraphicFramePr>
            <a:graphicFrameLocks noGrp="1"/>
          </p:cNvGraphicFramePr>
          <p:nvPr/>
        </p:nvGraphicFramePr>
        <p:xfrm>
          <a:off x="1482851" y="1554480"/>
          <a:ext cx="1162685" cy="440054"/>
        </p:xfrm>
        <a:graphic>
          <a:graphicData uri="http://schemas.openxmlformats.org/drawingml/2006/table">
            <a:tbl>
              <a:tblPr/>
              <a:tblGrid>
                <a:gridCol w="1162685"/>
              </a:tblGrid>
              <a:tr h="433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9270" indent="-3663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中长期需求调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研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22" name="path"/>
          <p:cNvSpPr/>
          <p:nvPr/>
        </p:nvSpPr>
        <p:spPr>
          <a:xfrm>
            <a:off x="6240779" y="3788664"/>
            <a:ext cx="1367027" cy="361022"/>
          </a:xfrm>
          <a:custGeom>
            <a:avLst/>
            <a:gdLst/>
            <a:ahLst/>
            <a:cxnLst/>
            <a:rect l="0" t="0" r="0" b="0"/>
            <a:pathLst>
              <a:path w="2152" h="568">
                <a:moveTo>
                  <a:pt x="0" y="0"/>
                </a:moveTo>
                <a:lnTo>
                  <a:pt x="2152" y="0"/>
                </a:lnTo>
                <a:lnTo>
                  <a:pt x="2152" y="456"/>
                </a:lnTo>
                <a:cubicBezTo>
                  <a:pt x="1076" y="456"/>
                  <a:pt x="1076" y="630"/>
                  <a:pt x="0" y="531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524" name="table 3524"/>
          <p:cNvGraphicFramePr>
            <a:graphicFrameLocks noGrp="1"/>
          </p:cNvGraphicFramePr>
          <p:nvPr/>
        </p:nvGraphicFramePr>
        <p:xfrm>
          <a:off x="6236208" y="3784091"/>
          <a:ext cx="1376045" cy="365125"/>
        </p:xfrm>
        <a:graphic>
          <a:graphicData uri="http://schemas.openxmlformats.org/drawingml/2006/table">
            <a:tbl>
              <a:tblPr/>
              <a:tblGrid>
                <a:gridCol w="1376045"/>
              </a:tblGrid>
              <a:tr h="358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4356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路标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26" name="table 3526"/>
          <p:cNvGraphicFramePr>
            <a:graphicFrameLocks noGrp="1"/>
          </p:cNvGraphicFramePr>
          <p:nvPr/>
        </p:nvGraphicFramePr>
        <p:xfrm>
          <a:off x="7171943" y="3064764"/>
          <a:ext cx="1089659" cy="441325"/>
        </p:xfrm>
        <a:graphic>
          <a:graphicData uri="http://schemas.openxmlformats.org/drawingml/2006/table">
            <a:tbl>
              <a:tblPr/>
              <a:tblGrid>
                <a:gridCol w="1089659"/>
              </a:tblGrid>
              <a:tr h="434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55905" indent="-86360" algn="l" rtl="0" eaLnBrk="0">
                        <a:lnSpc>
                          <a:spcPct val="110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业务计划管理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&amp;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绩效评估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28" name="table 3528"/>
          <p:cNvGraphicFramePr>
            <a:graphicFrameLocks noGrp="1"/>
          </p:cNvGraphicFramePr>
          <p:nvPr/>
        </p:nvGraphicFramePr>
        <p:xfrm>
          <a:off x="3787140" y="3855720"/>
          <a:ext cx="873125" cy="298450"/>
        </p:xfrm>
        <a:graphic>
          <a:graphicData uri="http://schemas.openxmlformats.org/drawingml/2006/table">
            <a:tbl>
              <a:tblPr/>
              <a:tblGrid>
                <a:gridCol w="873125"/>
              </a:tblGrid>
              <a:tr h="292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843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长期需求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30" name="table 3530"/>
          <p:cNvGraphicFramePr>
            <a:graphicFrameLocks noGrp="1"/>
          </p:cNvGraphicFramePr>
          <p:nvPr/>
        </p:nvGraphicFramePr>
        <p:xfrm>
          <a:off x="3787140" y="4145279"/>
          <a:ext cx="871220" cy="295275"/>
        </p:xfrm>
        <a:graphic>
          <a:graphicData uri="http://schemas.openxmlformats.org/drawingml/2006/table">
            <a:tbl>
              <a:tblPr/>
              <a:tblGrid>
                <a:gridCol w="871220"/>
              </a:tblGrid>
              <a:tr h="288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76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中期需求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32" name="table 3532"/>
          <p:cNvGraphicFramePr>
            <a:graphicFrameLocks noGrp="1"/>
          </p:cNvGraphicFramePr>
          <p:nvPr/>
        </p:nvGraphicFramePr>
        <p:xfrm>
          <a:off x="3788664" y="4433316"/>
          <a:ext cx="871220" cy="513079"/>
        </p:xfrm>
        <a:graphic>
          <a:graphicData uri="http://schemas.openxmlformats.org/drawingml/2006/table">
            <a:tbl>
              <a:tblPr/>
              <a:tblGrid>
                <a:gridCol w="871220"/>
              </a:tblGrid>
              <a:tr h="5067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2796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中短期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98450" algn="l" rtl="0" eaLnBrk="0">
                        <a:lnSpc>
                          <a:spcPts val="1610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34" name="textbox 353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3536" name="table 3536"/>
          <p:cNvGraphicFramePr>
            <a:graphicFrameLocks noGrp="1"/>
          </p:cNvGraphicFramePr>
          <p:nvPr/>
        </p:nvGraphicFramePr>
        <p:xfrm>
          <a:off x="1481327" y="4504944"/>
          <a:ext cx="1162685" cy="370204"/>
        </p:xfrm>
        <a:graphic>
          <a:graphicData uri="http://schemas.openxmlformats.org/drawingml/2006/table">
            <a:tbl>
              <a:tblPr/>
              <a:tblGrid>
                <a:gridCol w="1162685"/>
              </a:tblGrid>
              <a:tr h="3638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99720" algn="l" rtl="0" eaLnBrk="0">
                        <a:lnSpc>
                          <a:spcPct val="95000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内部需求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38" name="table 3538"/>
          <p:cNvGraphicFramePr>
            <a:graphicFrameLocks noGrp="1"/>
          </p:cNvGraphicFramePr>
          <p:nvPr/>
        </p:nvGraphicFramePr>
        <p:xfrm>
          <a:off x="1482851" y="2272284"/>
          <a:ext cx="1162685" cy="368300"/>
        </p:xfrm>
        <a:graphic>
          <a:graphicData uri="http://schemas.openxmlformats.org/drawingml/2006/table">
            <a:tbl>
              <a:tblPr/>
              <a:tblGrid>
                <a:gridCol w="1162685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9540" algn="l" rtl="0" eaLnBrk="0">
                        <a:lnSpc>
                          <a:spcPct val="95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销售项目需求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40" name="table 3540"/>
          <p:cNvGraphicFramePr>
            <a:graphicFrameLocks noGrp="1"/>
          </p:cNvGraphicFramePr>
          <p:nvPr/>
        </p:nvGraphicFramePr>
        <p:xfrm>
          <a:off x="1481327" y="2630424"/>
          <a:ext cx="1162685" cy="370204"/>
        </p:xfrm>
        <a:graphic>
          <a:graphicData uri="http://schemas.openxmlformats.org/drawingml/2006/table">
            <a:tbl>
              <a:tblPr/>
              <a:tblGrid>
                <a:gridCol w="1162685"/>
              </a:tblGrid>
              <a:tr h="3638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2715" algn="l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片区零散需求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42" name="table 3542"/>
          <p:cNvGraphicFramePr>
            <a:graphicFrameLocks noGrp="1"/>
          </p:cNvGraphicFramePr>
          <p:nvPr/>
        </p:nvGraphicFramePr>
        <p:xfrm>
          <a:off x="1482851" y="4000500"/>
          <a:ext cx="1162685" cy="368300"/>
        </p:xfrm>
        <a:graphic>
          <a:graphicData uri="http://schemas.openxmlformats.org/drawingml/2006/table">
            <a:tbl>
              <a:tblPr/>
              <a:tblGrid>
                <a:gridCol w="1162685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8448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外部需求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44" name="table 3544"/>
          <p:cNvGraphicFramePr>
            <a:graphicFrameLocks noGrp="1"/>
          </p:cNvGraphicFramePr>
          <p:nvPr/>
        </p:nvGraphicFramePr>
        <p:xfrm>
          <a:off x="7100316" y="1912620"/>
          <a:ext cx="1159509" cy="368300"/>
        </p:xfrm>
        <a:graphic>
          <a:graphicData uri="http://schemas.openxmlformats.org/drawingml/2006/table">
            <a:tbl>
              <a:tblPr/>
              <a:tblGrid>
                <a:gridCol w="1159509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89560" algn="l" rtl="0" eaLnBrk="0">
                        <a:lnSpc>
                          <a:spcPct val="95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需求确认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46" name="path"/>
          <p:cNvSpPr/>
          <p:nvPr/>
        </p:nvSpPr>
        <p:spPr>
          <a:xfrm>
            <a:off x="5586984" y="4870690"/>
            <a:ext cx="798584" cy="507505"/>
          </a:xfrm>
          <a:custGeom>
            <a:avLst/>
            <a:gdLst/>
            <a:ahLst/>
            <a:cxnLst/>
            <a:rect l="0" t="0" r="0" b="0"/>
            <a:pathLst>
              <a:path w="1257" h="799">
                <a:moveTo>
                  <a:pt x="7" y="0"/>
                </a:moveTo>
                <a:lnTo>
                  <a:pt x="9" y="792"/>
                </a:lnTo>
                <a:moveTo>
                  <a:pt x="7" y="789"/>
                </a:moveTo>
                <a:lnTo>
                  <a:pt x="1257" y="792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48" name="path"/>
          <p:cNvSpPr/>
          <p:nvPr/>
        </p:nvSpPr>
        <p:spPr>
          <a:xfrm>
            <a:off x="8610600" y="4649723"/>
            <a:ext cx="873251" cy="435864"/>
          </a:xfrm>
          <a:custGeom>
            <a:avLst/>
            <a:gdLst/>
            <a:ahLst/>
            <a:cxnLst/>
            <a:rect l="0" t="0" r="0" b="0"/>
            <a:pathLst>
              <a:path w="1375" h="686">
                <a:moveTo>
                  <a:pt x="1367" y="686"/>
                </a:moveTo>
                <a:lnTo>
                  <a:pt x="1367" y="7"/>
                </a:lnTo>
                <a:lnTo>
                  <a:pt x="7" y="7"/>
                </a:lnTo>
                <a:lnTo>
                  <a:pt x="7" y="686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90" name="group 590"/>
          <p:cNvGrpSpPr/>
          <p:nvPr/>
        </p:nvGrpSpPr>
        <p:grpSpPr>
          <a:xfrm rot="21600000">
            <a:off x="8682228" y="4721352"/>
            <a:ext cx="873251" cy="440436"/>
            <a:chOff x="0" y="0"/>
            <a:chExt cx="873251" cy="440436"/>
          </a:xfrm>
        </p:grpSpPr>
        <p:sp>
          <p:nvSpPr>
            <p:cNvPr id="3550" name="path"/>
            <p:cNvSpPr/>
            <p:nvPr/>
          </p:nvSpPr>
          <p:spPr>
            <a:xfrm>
              <a:off x="0" y="0"/>
              <a:ext cx="873251" cy="440436"/>
            </a:xfrm>
            <a:custGeom>
              <a:avLst/>
              <a:gdLst/>
              <a:ahLst/>
              <a:cxnLst/>
              <a:rect l="0" t="0" r="0" b="0"/>
              <a:pathLst>
                <a:path w="1375" h="693">
                  <a:moveTo>
                    <a:pt x="7" y="686"/>
                  </a:moveTo>
                  <a:lnTo>
                    <a:pt x="1367" y="686"/>
                  </a:lnTo>
                  <a:lnTo>
                    <a:pt x="1367" y="7"/>
                  </a:lnTo>
                  <a:lnTo>
                    <a:pt x="7" y="7"/>
                  </a:lnTo>
                  <a:lnTo>
                    <a:pt x="7" y="686"/>
                  </a:lnTo>
                  <a:close/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52" name="path"/>
            <p:cNvSpPr/>
            <p:nvPr/>
          </p:nvSpPr>
          <p:spPr>
            <a:xfrm>
              <a:off x="216407" y="4555"/>
              <a:ext cx="441959" cy="431324"/>
            </a:xfrm>
            <a:custGeom>
              <a:avLst/>
              <a:gdLst/>
              <a:ahLst/>
              <a:cxnLst/>
              <a:rect l="0" t="0" r="0" b="0"/>
              <a:pathLst>
                <a:path w="695" h="679">
                  <a:moveTo>
                    <a:pt x="7" y="0"/>
                  </a:moveTo>
                  <a:lnTo>
                    <a:pt x="9" y="679"/>
                  </a:lnTo>
                  <a:moveTo>
                    <a:pt x="348" y="0"/>
                  </a:moveTo>
                  <a:lnTo>
                    <a:pt x="348" y="679"/>
                  </a:lnTo>
                  <a:moveTo>
                    <a:pt x="686" y="0"/>
                  </a:moveTo>
                  <a:lnTo>
                    <a:pt x="688" y="679"/>
                  </a:ln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554" name="table 3554"/>
          <p:cNvGraphicFramePr>
            <a:graphicFrameLocks noGrp="1"/>
          </p:cNvGraphicFramePr>
          <p:nvPr/>
        </p:nvGraphicFramePr>
        <p:xfrm>
          <a:off x="3643884" y="2921508"/>
          <a:ext cx="1016000" cy="368300"/>
        </p:xfrm>
        <a:graphic>
          <a:graphicData uri="http://schemas.openxmlformats.org/drawingml/2006/table">
            <a:tbl>
              <a:tblPr/>
              <a:tblGrid>
                <a:gridCol w="1016000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27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争议协调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58" name="table 3558"/>
          <p:cNvGraphicFramePr>
            <a:graphicFrameLocks noGrp="1"/>
          </p:cNvGraphicFramePr>
          <p:nvPr/>
        </p:nvGraphicFramePr>
        <p:xfrm>
          <a:off x="2849879" y="1912620"/>
          <a:ext cx="946150" cy="368300"/>
        </p:xfrm>
        <a:graphic>
          <a:graphicData uri="http://schemas.openxmlformats.org/drawingml/2006/table">
            <a:tbl>
              <a:tblPr/>
              <a:tblGrid>
                <a:gridCol w="946150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2880" algn="l" rtl="0" eaLnBrk="0">
                        <a:lnSpc>
                          <a:spcPct val="95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需求澄清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60" name="path"/>
          <p:cNvSpPr/>
          <p:nvPr/>
        </p:nvSpPr>
        <p:spPr>
          <a:xfrm>
            <a:off x="6672071" y="4870704"/>
            <a:ext cx="937259" cy="358010"/>
          </a:xfrm>
          <a:custGeom>
            <a:avLst/>
            <a:gdLst/>
            <a:ahLst/>
            <a:cxnLst/>
            <a:rect l="0" t="0" r="0" b="0"/>
            <a:pathLst>
              <a:path w="1475" h="563">
                <a:moveTo>
                  <a:pt x="0" y="0"/>
                </a:moveTo>
                <a:lnTo>
                  <a:pt x="1475" y="0"/>
                </a:lnTo>
                <a:lnTo>
                  <a:pt x="1475" y="452"/>
                </a:lnTo>
                <a:cubicBezTo>
                  <a:pt x="738" y="452"/>
                  <a:pt x="738" y="624"/>
                  <a:pt x="0" y="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562" name="table 3562"/>
          <p:cNvGraphicFramePr>
            <a:graphicFrameLocks noGrp="1"/>
          </p:cNvGraphicFramePr>
          <p:nvPr/>
        </p:nvGraphicFramePr>
        <p:xfrm>
          <a:off x="6667500" y="4866132"/>
          <a:ext cx="946150" cy="361950"/>
        </p:xfrm>
        <a:graphic>
          <a:graphicData uri="http://schemas.openxmlformats.org/drawingml/2006/table">
            <a:tbl>
              <a:tblPr/>
              <a:tblGrid>
                <a:gridCol w="946150"/>
              </a:tblGrid>
              <a:tr h="35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605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Arial" panose="020B0604020202020204"/>
                        </a:rPr>
                        <a:t>Charter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64" name="path"/>
          <p:cNvSpPr/>
          <p:nvPr/>
        </p:nvSpPr>
        <p:spPr>
          <a:xfrm>
            <a:off x="5372100" y="4218432"/>
            <a:ext cx="801623" cy="407289"/>
          </a:xfrm>
          <a:custGeom>
            <a:avLst/>
            <a:gdLst/>
            <a:ahLst/>
            <a:cxnLst/>
            <a:rect l="0" t="0" r="0" b="0"/>
            <a:pathLst>
              <a:path w="1262" h="641">
                <a:moveTo>
                  <a:pt x="7" y="7"/>
                </a:moveTo>
                <a:lnTo>
                  <a:pt x="1255" y="7"/>
                </a:lnTo>
                <a:lnTo>
                  <a:pt x="1255" y="551"/>
                </a:lnTo>
                <a:moveTo>
                  <a:pt x="7" y="641"/>
                </a:moveTo>
                <a:lnTo>
                  <a:pt x="7" y="7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566" name="picture 35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737180" y="2848406"/>
            <a:ext cx="1440013" cy="225069"/>
          </a:xfrm>
          <a:prstGeom prst="rect">
            <a:avLst/>
          </a:prstGeom>
        </p:spPr>
      </p:pic>
      <p:pic>
        <p:nvPicPr>
          <p:cNvPr id="3568" name="picture 35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737180" y="3496487"/>
            <a:ext cx="1440013" cy="225069"/>
          </a:xfrm>
          <a:prstGeom prst="rect">
            <a:avLst/>
          </a:prstGeom>
        </p:spPr>
      </p:pic>
      <p:sp>
        <p:nvSpPr>
          <p:cNvPr id="3570" name="textbox 3570"/>
          <p:cNvSpPr/>
          <p:nvPr/>
        </p:nvSpPr>
        <p:spPr>
          <a:xfrm>
            <a:off x="4452721" y="5040401"/>
            <a:ext cx="976630" cy="382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80010" algn="l" rtl="0" eaLnBrk="0">
              <a:lnSpc>
                <a:spcPct val="98000"/>
              </a:lnSpc>
            </a:pPr>
            <a:r>
              <a:rPr sz="1200" kern="0" spc="-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（可选）中标</a:t>
            </a:r>
            <a:r>
              <a:rPr sz="1200" kern="0" spc="-1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/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签单后开发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572" name="path"/>
          <p:cNvSpPr/>
          <p:nvPr/>
        </p:nvSpPr>
        <p:spPr>
          <a:xfrm>
            <a:off x="6455663" y="4294632"/>
            <a:ext cx="646175" cy="430144"/>
          </a:xfrm>
          <a:custGeom>
            <a:avLst/>
            <a:gdLst/>
            <a:ahLst/>
            <a:cxnLst/>
            <a:rect l="0" t="0" r="0" b="0"/>
            <a:pathLst>
              <a:path w="1017" h="677">
                <a:moveTo>
                  <a:pt x="0" y="0"/>
                </a:moveTo>
                <a:lnTo>
                  <a:pt x="1017" y="0"/>
                </a:lnTo>
                <a:lnTo>
                  <a:pt x="1017" y="544"/>
                </a:lnTo>
                <a:cubicBezTo>
                  <a:pt x="508" y="544"/>
                  <a:pt x="508" y="752"/>
                  <a:pt x="0" y="634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574" name="table 3574"/>
          <p:cNvGraphicFramePr>
            <a:graphicFrameLocks noGrp="1"/>
          </p:cNvGraphicFramePr>
          <p:nvPr/>
        </p:nvGraphicFramePr>
        <p:xfrm>
          <a:off x="6451091" y="4290059"/>
          <a:ext cx="655320" cy="434339"/>
        </p:xfrm>
        <a:graphic>
          <a:graphicData uri="http://schemas.openxmlformats.org/drawingml/2006/table">
            <a:tbl>
              <a:tblPr/>
              <a:tblGrid>
                <a:gridCol w="655320"/>
              </a:tblGrid>
              <a:tr h="4279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4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57175" indent="-152400" algn="l" rtl="0" eaLnBrk="0">
                        <a:lnSpc>
                          <a:spcPct val="98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规划需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求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592" name="group 592"/>
          <p:cNvGrpSpPr/>
          <p:nvPr/>
        </p:nvGrpSpPr>
        <p:grpSpPr>
          <a:xfrm rot="21600000">
            <a:off x="2706623" y="2996184"/>
            <a:ext cx="586740" cy="433221"/>
            <a:chOff x="0" y="0"/>
            <a:chExt cx="586740" cy="433221"/>
          </a:xfrm>
        </p:grpSpPr>
        <p:sp>
          <p:nvSpPr>
            <p:cNvPr id="3576" name="path"/>
            <p:cNvSpPr/>
            <p:nvPr/>
          </p:nvSpPr>
          <p:spPr>
            <a:xfrm>
              <a:off x="4572" y="0"/>
              <a:ext cx="577595" cy="433221"/>
            </a:xfrm>
            <a:custGeom>
              <a:avLst/>
              <a:gdLst/>
              <a:ahLst/>
              <a:cxnLst/>
              <a:rect l="0" t="0" r="0" b="0"/>
              <a:pathLst>
                <a:path w="909" h="682">
                  <a:moveTo>
                    <a:pt x="0" y="0"/>
                  </a:moveTo>
                  <a:lnTo>
                    <a:pt x="909" y="0"/>
                  </a:lnTo>
                  <a:lnTo>
                    <a:pt x="909" y="548"/>
                  </a:lnTo>
                  <a:cubicBezTo>
                    <a:pt x="454" y="548"/>
                    <a:pt x="454" y="757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EAE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78" name="path"/>
            <p:cNvSpPr/>
            <p:nvPr/>
          </p:nvSpPr>
          <p:spPr>
            <a:xfrm>
              <a:off x="0" y="343789"/>
              <a:ext cx="586740" cy="89432"/>
            </a:xfrm>
            <a:custGeom>
              <a:avLst/>
              <a:gdLst/>
              <a:ahLst/>
              <a:cxnLst/>
              <a:rect l="0" t="0" r="0" b="0"/>
              <a:pathLst>
                <a:path w="924" h="140">
                  <a:moveTo>
                    <a:pt x="916" y="7"/>
                  </a:moveTo>
                  <a:cubicBezTo>
                    <a:pt x="462" y="7"/>
                    <a:pt x="462" y="216"/>
                    <a:pt x="7" y="97"/>
                  </a:cubicBez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94" name="group 594"/>
          <p:cNvGrpSpPr/>
          <p:nvPr/>
        </p:nvGrpSpPr>
        <p:grpSpPr>
          <a:xfrm rot="21600000">
            <a:off x="2706623" y="2991612"/>
            <a:ext cx="586740" cy="410209"/>
            <a:chOff x="0" y="0"/>
            <a:chExt cx="586740" cy="410209"/>
          </a:xfrm>
        </p:grpSpPr>
        <p:sp>
          <p:nvSpPr>
            <p:cNvPr id="3580" name="path"/>
            <p:cNvSpPr/>
            <p:nvPr/>
          </p:nvSpPr>
          <p:spPr>
            <a:xfrm>
              <a:off x="0" y="0"/>
              <a:ext cx="586740" cy="410209"/>
            </a:xfrm>
            <a:custGeom>
              <a:avLst/>
              <a:gdLst/>
              <a:ahLst/>
              <a:cxnLst/>
              <a:rect l="0" t="0" r="0" b="0"/>
              <a:pathLst>
                <a:path w="924" h="645">
                  <a:moveTo>
                    <a:pt x="7" y="7"/>
                  </a:moveTo>
                  <a:lnTo>
                    <a:pt x="916" y="7"/>
                  </a:lnTo>
                  <a:lnTo>
                    <a:pt x="916" y="555"/>
                  </a:lnTo>
                  <a:moveTo>
                    <a:pt x="7" y="645"/>
                  </a:moveTo>
                  <a:lnTo>
                    <a:pt x="7" y="7"/>
                  </a:lnTo>
                </a:path>
              </a:pathLst>
            </a:custGeom>
            <a:noFill/>
            <a:ln w="9143" cap="flat">
              <a:solidFill>
                <a:srgbClr val="0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82" name="textbox 3582"/>
            <p:cNvSpPr/>
            <p:nvPr/>
          </p:nvSpPr>
          <p:spPr>
            <a:xfrm>
              <a:off x="-12700" y="-12700"/>
              <a:ext cx="612775" cy="4584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8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235585" indent="-151130" algn="l" rtl="0" eaLnBrk="0">
                <a:lnSpc>
                  <a:spcPct val="98000"/>
                </a:lnSpc>
                <a:spcBef>
                  <a:spcPts val="0"/>
                </a:spcBef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重大需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求</a:t>
              </a:r>
              <a:endParaRPr lang="en-US" altLang="en-US" sz="12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3584" name="textbox 3584"/>
          <p:cNvSpPr/>
          <p:nvPr/>
        </p:nvSpPr>
        <p:spPr>
          <a:xfrm>
            <a:off x="8176376" y="4069075"/>
            <a:ext cx="1302385" cy="229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RAT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参与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TR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评审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3586" name="table 3586"/>
          <p:cNvGraphicFramePr>
            <a:graphicFrameLocks noGrp="1"/>
          </p:cNvGraphicFramePr>
          <p:nvPr/>
        </p:nvGraphicFramePr>
        <p:xfrm>
          <a:off x="978408" y="1552956"/>
          <a:ext cx="441960" cy="440054"/>
        </p:xfrm>
        <a:graphic>
          <a:graphicData uri="http://schemas.openxmlformats.org/drawingml/2006/table">
            <a:tbl>
              <a:tblPr/>
              <a:tblGrid>
                <a:gridCol w="441960"/>
              </a:tblGrid>
              <a:tr h="433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1765" indent="-7810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调研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10" dirty="0">
                          <a:ln w="435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8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组</a:t>
                      </a:r>
                      <a:endParaRPr lang="en-US" altLang="en-US" sz="1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8" name="path"/>
          <p:cNvSpPr/>
          <p:nvPr/>
        </p:nvSpPr>
        <p:spPr>
          <a:xfrm>
            <a:off x="6167628" y="4290059"/>
            <a:ext cx="222503" cy="722376"/>
          </a:xfrm>
          <a:custGeom>
            <a:avLst/>
            <a:gdLst/>
            <a:ahLst/>
            <a:cxnLst/>
            <a:rect l="0" t="0" r="0" b="0"/>
            <a:pathLst>
              <a:path w="350" h="1137">
                <a:moveTo>
                  <a:pt x="0" y="7"/>
                </a:moveTo>
                <a:lnTo>
                  <a:pt x="343" y="7"/>
                </a:lnTo>
                <a:moveTo>
                  <a:pt x="343" y="7"/>
                </a:moveTo>
                <a:lnTo>
                  <a:pt x="343" y="1137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90" name="textbox 3590"/>
          <p:cNvSpPr/>
          <p:nvPr/>
        </p:nvSpPr>
        <p:spPr>
          <a:xfrm rot="16200000">
            <a:off x="8479600" y="4729595"/>
            <a:ext cx="351154" cy="4521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8735" algn="l" rtl="0" eaLnBrk="0">
              <a:lnSpc>
                <a:spcPct val="96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计划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开发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592" name="picture 359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6645782" y="3017266"/>
            <a:ext cx="128396" cy="743330"/>
          </a:xfrm>
          <a:prstGeom prst="rect">
            <a:avLst/>
          </a:prstGeom>
        </p:spPr>
      </p:pic>
      <p:sp>
        <p:nvSpPr>
          <p:cNvPr id="3594" name="textbox 3594"/>
          <p:cNvSpPr/>
          <p:nvPr/>
        </p:nvSpPr>
        <p:spPr>
          <a:xfrm rot="16200000">
            <a:off x="6611220" y="3224531"/>
            <a:ext cx="779144" cy="184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120"/>
              </a:lnSpc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整合业务计划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596" name="textbox 3596"/>
          <p:cNvSpPr/>
          <p:nvPr/>
        </p:nvSpPr>
        <p:spPr>
          <a:xfrm rot="16200000">
            <a:off x="5562703" y="3208172"/>
            <a:ext cx="625475" cy="2184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市场评估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598" name="textbox 3598"/>
          <p:cNvSpPr/>
          <p:nvPr/>
        </p:nvSpPr>
        <p:spPr>
          <a:xfrm rot="16200000">
            <a:off x="5853785" y="3207296"/>
            <a:ext cx="625475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市场细分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600" name="picture 360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6364605" y="3028188"/>
            <a:ext cx="142875" cy="594105"/>
          </a:xfrm>
          <a:prstGeom prst="rect">
            <a:avLst/>
          </a:prstGeom>
        </p:spPr>
      </p:pic>
      <p:pic>
        <p:nvPicPr>
          <p:cNvPr id="3602" name="picture 360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2855976" y="2671571"/>
            <a:ext cx="143255" cy="76200"/>
          </a:xfrm>
          <a:prstGeom prst="rect">
            <a:avLst/>
          </a:prstGeom>
        </p:spPr>
      </p:pic>
      <p:sp>
        <p:nvSpPr>
          <p:cNvPr id="3604" name="path"/>
          <p:cNvSpPr/>
          <p:nvPr/>
        </p:nvSpPr>
        <p:spPr>
          <a:xfrm>
            <a:off x="2639567" y="2452116"/>
            <a:ext cx="220599" cy="367918"/>
          </a:xfrm>
          <a:custGeom>
            <a:avLst/>
            <a:gdLst/>
            <a:ahLst/>
            <a:cxnLst/>
            <a:rect l="0" t="0" r="0" b="0"/>
            <a:pathLst>
              <a:path w="347" h="579">
                <a:moveTo>
                  <a:pt x="2" y="7"/>
                </a:moveTo>
                <a:lnTo>
                  <a:pt x="340" y="7"/>
                </a:lnTo>
                <a:lnTo>
                  <a:pt x="340" y="572"/>
                </a:lnTo>
                <a:lnTo>
                  <a:pt x="0" y="572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606" name="picture 360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072121" y="3015234"/>
            <a:ext cx="155714" cy="506348"/>
          </a:xfrm>
          <a:prstGeom prst="rect">
            <a:avLst/>
          </a:prstGeom>
        </p:spPr>
      </p:pic>
      <p:sp>
        <p:nvSpPr>
          <p:cNvPr id="3608" name="path"/>
          <p:cNvSpPr/>
          <p:nvPr/>
        </p:nvSpPr>
        <p:spPr>
          <a:xfrm>
            <a:off x="3570732" y="3497579"/>
            <a:ext cx="509015" cy="146353"/>
          </a:xfrm>
          <a:custGeom>
            <a:avLst/>
            <a:gdLst/>
            <a:ahLst/>
            <a:cxnLst/>
            <a:rect l="0" t="0" r="0" b="0"/>
            <a:pathLst>
              <a:path w="801" h="230">
                <a:moveTo>
                  <a:pt x="7" y="230"/>
                </a:moveTo>
                <a:lnTo>
                  <a:pt x="9" y="7"/>
                </a:lnTo>
                <a:moveTo>
                  <a:pt x="7" y="7"/>
                </a:moveTo>
                <a:lnTo>
                  <a:pt x="801" y="7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610" name="picture 36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074064" y="2551048"/>
            <a:ext cx="151663" cy="422783"/>
          </a:xfrm>
          <a:prstGeom prst="rect">
            <a:avLst/>
          </a:prstGeom>
        </p:spPr>
      </p:pic>
      <p:sp>
        <p:nvSpPr>
          <p:cNvPr id="3612" name="textbox 3612"/>
          <p:cNvSpPr/>
          <p:nvPr/>
        </p:nvSpPr>
        <p:spPr>
          <a:xfrm rot="16200000">
            <a:off x="9171793" y="4870005"/>
            <a:ext cx="525780" cy="1847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9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125"/>
              </a:lnSpc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生命周期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614" name="picture 36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7426452" y="4076700"/>
            <a:ext cx="76200" cy="794004"/>
          </a:xfrm>
          <a:prstGeom prst="rect">
            <a:avLst/>
          </a:prstGeom>
        </p:spPr>
      </p:pic>
      <p:pic>
        <p:nvPicPr>
          <p:cNvPr id="3616" name="picture 36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3322192" y="2926079"/>
            <a:ext cx="76200" cy="717804"/>
          </a:xfrm>
          <a:prstGeom prst="rect">
            <a:avLst/>
          </a:prstGeom>
        </p:spPr>
      </p:pic>
      <p:pic>
        <p:nvPicPr>
          <p:cNvPr id="3618" name="picture 36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3646932" y="3967733"/>
            <a:ext cx="144779" cy="361950"/>
          </a:xfrm>
          <a:prstGeom prst="rect">
            <a:avLst/>
          </a:prstGeom>
        </p:spPr>
      </p:pic>
      <p:sp>
        <p:nvSpPr>
          <p:cNvPr id="3620" name="path"/>
          <p:cNvSpPr/>
          <p:nvPr/>
        </p:nvSpPr>
        <p:spPr>
          <a:xfrm>
            <a:off x="4363211" y="4924030"/>
            <a:ext cx="10667" cy="521234"/>
          </a:xfrm>
          <a:custGeom>
            <a:avLst/>
            <a:gdLst/>
            <a:ahLst/>
            <a:cxnLst/>
            <a:rect l="0" t="0" r="0" b="0"/>
            <a:pathLst>
              <a:path w="16" h="820">
                <a:moveTo>
                  <a:pt x="7" y="0"/>
                </a:moveTo>
                <a:lnTo>
                  <a:pt x="9" y="820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22" name="path"/>
          <p:cNvSpPr/>
          <p:nvPr/>
        </p:nvSpPr>
        <p:spPr>
          <a:xfrm>
            <a:off x="4367782" y="5440679"/>
            <a:ext cx="4465323" cy="10668"/>
          </a:xfrm>
          <a:custGeom>
            <a:avLst/>
            <a:gdLst/>
            <a:ahLst/>
            <a:cxnLst/>
            <a:rect l="0" t="0" r="0" b="0"/>
            <a:pathLst>
              <a:path w="7032" h="16">
                <a:moveTo>
                  <a:pt x="0" y="7"/>
                </a:moveTo>
                <a:lnTo>
                  <a:pt x="7032" y="9"/>
                </a:lnTo>
              </a:path>
            </a:pathLst>
          </a:custGeom>
          <a:noFill/>
          <a:ln w="9143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24" name="textbox 3624"/>
          <p:cNvSpPr/>
          <p:nvPr/>
        </p:nvSpPr>
        <p:spPr>
          <a:xfrm rot="16200000">
            <a:off x="8018704" y="4859058"/>
            <a:ext cx="325120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2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概念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626" name="rect"/>
          <p:cNvSpPr/>
          <p:nvPr/>
        </p:nvSpPr>
        <p:spPr>
          <a:xfrm>
            <a:off x="6522720" y="4725891"/>
            <a:ext cx="10667" cy="21647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628" name="picture 36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6385559" y="4904232"/>
            <a:ext cx="286512" cy="147446"/>
          </a:xfrm>
          <a:prstGeom prst="rect">
            <a:avLst/>
          </a:prstGeom>
        </p:spPr>
      </p:pic>
      <p:sp>
        <p:nvSpPr>
          <p:cNvPr id="3630" name="rect"/>
          <p:cNvSpPr/>
          <p:nvPr/>
        </p:nvSpPr>
        <p:spPr>
          <a:xfrm>
            <a:off x="9835895" y="1356359"/>
            <a:ext cx="9143" cy="45217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32" name="textbox 3632"/>
          <p:cNvSpPr/>
          <p:nvPr/>
        </p:nvSpPr>
        <p:spPr>
          <a:xfrm>
            <a:off x="4931410" y="2427274"/>
            <a:ext cx="322579" cy="1733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CCL</a:t>
            </a:r>
            <a:endParaRPr lang="en-US" altLang="en-US" sz="12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634" name="picture 36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7884097" y="4514386"/>
            <a:ext cx="22096" cy="720764"/>
          </a:xfrm>
          <a:prstGeom prst="rect">
            <a:avLst/>
          </a:prstGeom>
        </p:spPr>
      </p:pic>
      <p:pic>
        <p:nvPicPr>
          <p:cNvPr id="3636" name="picture 36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7812596" y="4441361"/>
            <a:ext cx="22096" cy="720764"/>
          </a:xfrm>
          <a:prstGeom prst="rect">
            <a:avLst/>
          </a:prstGeom>
        </p:spPr>
      </p:pic>
      <p:pic>
        <p:nvPicPr>
          <p:cNvPr id="3638" name="picture 363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7607807" y="4975859"/>
            <a:ext cx="289559" cy="76200"/>
          </a:xfrm>
          <a:prstGeom prst="rect">
            <a:avLst/>
          </a:prstGeom>
        </p:spPr>
      </p:pic>
      <p:pic>
        <p:nvPicPr>
          <p:cNvPr id="3640" name="picture 364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8795004" y="5157216"/>
            <a:ext cx="76200" cy="288036"/>
          </a:xfrm>
          <a:prstGeom prst="rect">
            <a:avLst/>
          </a:prstGeom>
        </p:spPr>
      </p:pic>
      <p:pic>
        <p:nvPicPr>
          <p:cNvPr id="3642" name="picture 36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2639567" y="4686300"/>
            <a:ext cx="288035" cy="76200"/>
          </a:xfrm>
          <a:prstGeom prst="rect">
            <a:avLst/>
          </a:prstGeom>
        </p:spPr>
      </p:pic>
      <p:pic>
        <p:nvPicPr>
          <p:cNvPr id="3644" name="picture 364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2641091" y="4184522"/>
            <a:ext cx="286511" cy="76200"/>
          </a:xfrm>
          <a:prstGeom prst="rect">
            <a:avLst/>
          </a:prstGeom>
        </p:spPr>
      </p:pic>
      <p:sp>
        <p:nvSpPr>
          <p:cNvPr id="3646" name="rect"/>
          <p:cNvSpPr/>
          <p:nvPr/>
        </p:nvSpPr>
        <p:spPr>
          <a:xfrm>
            <a:off x="6380988" y="5157215"/>
            <a:ext cx="9143" cy="2164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648" name="picture 364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6385559" y="5119116"/>
            <a:ext cx="286511" cy="76200"/>
          </a:xfrm>
          <a:prstGeom prst="rect">
            <a:avLst/>
          </a:prstGeom>
        </p:spPr>
      </p:pic>
      <p:pic>
        <p:nvPicPr>
          <p:cNvPr id="3650" name="picture 365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5519928" y="3031236"/>
            <a:ext cx="216408" cy="76200"/>
          </a:xfrm>
          <a:prstGeom prst="rect">
            <a:avLst/>
          </a:prstGeom>
        </p:spPr>
      </p:pic>
      <p:pic>
        <p:nvPicPr>
          <p:cNvPr id="3652" name="picture 365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4041648" y="3285743"/>
            <a:ext cx="76200" cy="216408"/>
          </a:xfrm>
          <a:prstGeom prst="rect">
            <a:avLst/>
          </a:prstGeom>
        </p:spPr>
      </p:pic>
      <p:pic>
        <p:nvPicPr>
          <p:cNvPr id="3654" name="picture 365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8503919" y="4291583"/>
            <a:ext cx="76200" cy="216407"/>
          </a:xfrm>
          <a:prstGeom prst="rect">
            <a:avLst/>
          </a:prstGeom>
        </p:spPr>
      </p:pic>
      <p:pic>
        <p:nvPicPr>
          <p:cNvPr id="3656" name="picture 365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8290559" y="4294632"/>
            <a:ext cx="76200" cy="214883"/>
          </a:xfrm>
          <a:prstGeom prst="rect">
            <a:avLst/>
          </a:prstGeom>
        </p:spPr>
      </p:pic>
      <p:pic>
        <p:nvPicPr>
          <p:cNvPr id="3658" name="picture 365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8936735" y="4294632"/>
            <a:ext cx="76200" cy="214883"/>
          </a:xfrm>
          <a:prstGeom prst="rect">
            <a:avLst/>
          </a:prstGeom>
        </p:spPr>
      </p:pic>
      <p:pic>
        <p:nvPicPr>
          <p:cNvPr id="3660" name="picture 36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8720327" y="4294632"/>
            <a:ext cx="76200" cy="214883"/>
          </a:xfrm>
          <a:prstGeom prst="rect">
            <a:avLst/>
          </a:prstGeom>
        </p:spPr>
      </p:pic>
      <p:pic>
        <p:nvPicPr>
          <p:cNvPr id="3662" name="picture 366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6850380" y="3573779"/>
            <a:ext cx="76200" cy="214883"/>
          </a:xfrm>
          <a:prstGeom prst="rect">
            <a:avLst/>
          </a:prstGeom>
        </p:spPr>
      </p:pic>
      <p:pic>
        <p:nvPicPr>
          <p:cNvPr id="3664" name="picture 366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9153651" y="4294504"/>
            <a:ext cx="76073" cy="215010"/>
          </a:xfrm>
          <a:prstGeom prst="rect">
            <a:avLst/>
          </a:prstGeom>
        </p:spPr>
      </p:pic>
      <p:sp>
        <p:nvSpPr>
          <p:cNvPr id="3666" name="rect"/>
          <p:cNvSpPr/>
          <p:nvPr/>
        </p:nvSpPr>
        <p:spPr>
          <a:xfrm>
            <a:off x="7960297" y="4584236"/>
            <a:ext cx="22096" cy="7207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668" name="picture 366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3646932" y="4614671"/>
            <a:ext cx="144779" cy="76200"/>
          </a:xfrm>
          <a:prstGeom prst="rect">
            <a:avLst/>
          </a:prstGeom>
        </p:spPr>
      </p:pic>
      <p:sp>
        <p:nvSpPr>
          <p:cNvPr id="3670" name="rect"/>
          <p:cNvSpPr/>
          <p:nvPr/>
        </p:nvSpPr>
        <p:spPr>
          <a:xfrm>
            <a:off x="4655820" y="4866132"/>
            <a:ext cx="935735" cy="914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72" name="rect"/>
          <p:cNvSpPr/>
          <p:nvPr/>
        </p:nvSpPr>
        <p:spPr>
          <a:xfrm>
            <a:off x="6019800" y="2926079"/>
            <a:ext cx="9143" cy="79095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74" name="rect"/>
          <p:cNvSpPr/>
          <p:nvPr/>
        </p:nvSpPr>
        <p:spPr>
          <a:xfrm>
            <a:off x="9121140" y="5873496"/>
            <a:ext cx="720852" cy="914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76" name="rect"/>
          <p:cNvSpPr/>
          <p:nvPr/>
        </p:nvSpPr>
        <p:spPr>
          <a:xfrm>
            <a:off x="6307836" y="2926079"/>
            <a:ext cx="9143" cy="71780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78" name="rect"/>
          <p:cNvSpPr/>
          <p:nvPr/>
        </p:nvSpPr>
        <p:spPr>
          <a:xfrm>
            <a:off x="6597395" y="2996184"/>
            <a:ext cx="9143" cy="577596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0" name="rect"/>
          <p:cNvSpPr/>
          <p:nvPr/>
        </p:nvSpPr>
        <p:spPr>
          <a:xfrm>
            <a:off x="8395716" y="4654295"/>
            <a:ext cx="9143" cy="57454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2" name="rect"/>
          <p:cNvSpPr/>
          <p:nvPr/>
        </p:nvSpPr>
        <p:spPr>
          <a:xfrm>
            <a:off x="5736335" y="4719828"/>
            <a:ext cx="504444" cy="914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4" name="rect"/>
          <p:cNvSpPr/>
          <p:nvPr/>
        </p:nvSpPr>
        <p:spPr>
          <a:xfrm>
            <a:off x="3791711" y="2057400"/>
            <a:ext cx="504444" cy="9143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6" name="rect"/>
          <p:cNvSpPr/>
          <p:nvPr/>
        </p:nvSpPr>
        <p:spPr>
          <a:xfrm>
            <a:off x="6883908" y="3069336"/>
            <a:ext cx="9143" cy="50444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8" name="rect"/>
          <p:cNvSpPr/>
          <p:nvPr/>
        </p:nvSpPr>
        <p:spPr>
          <a:xfrm>
            <a:off x="5736335" y="4864607"/>
            <a:ext cx="502920" cy="914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90" name="rect"/>
          <p:cNvSpPr/>
          <p:nvPr/>
        </p:nvSpPr>
        <p:spPr>
          <a:xfrm>
            <a:off x="4364551" y="5370391"/>
            <a:ext cx="7989" cy="7989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2" name="picture 36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89303" y="1583436"/>
            <a:ext cx="8116858" cy="1732788"/>
          </a:xfrm>
          <a:prstGeom prst="rect">
            <a:avLst/>
          </a:prstGeom>
        </p:spPr>
      </p:pic>
      <p:grpSp>
        <p:nvGrpSpPr>
          <p:cNvPr id="596" name="group 596"/>
          <p:cNvGrpSpPr/>
          <p:nvPr/>
        </p:nvGrpSpPr>
        <p:grpSpPr>
          <a:xfrm rot="21600000">
            <a:off x="1289303" y="1583436"/>
            <a:ext cx="8116858" cy="1732788"/>
            <a:chOff x="0" y="0"/>
            <a:chExt cx="8116858" cy="1732788"/>
          </a:xfrm>
        </p:grpSpPr>
        <p:sp>
          <p:nvSpPr>
            <p:cNvPr id="3694" name="textbox 3694"/>
            <p:cNvSpPr/>
            <p:nvPr/>
          </p:nvSpPr>
          <p:spPr>
            <a:xfrm>
              <a:off x="-12700" y="-12700"/>
              <a:ext cx="8142605" cy="17780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9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3261995" algn="l" rtl="0" eaLnBrk="0">
                <a:lnSpc>
                  <a:spcPct val="97000"/>
                </a:lnSpc>
              </a:pPr>
              <a:r>
                <a:rPr sz="1500" kern="0" spc="-1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微软雅黑" panose="020B0503020204020204" charset="-122"/>
                </a:rPr>
                <a:t>集成产品开发模型</a:t>
              </a:r>
              <a:endParaRPr lang="en-US" altLang="en-US" sz="15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grpSp>
        <p:nvGrpSpPr>
          <p:cNvPr id="598" name="group 598"/>
          <p:cNvGrpSpPr/>
          <p:nvPr/>
        </p:nvGrpSpPr>
        <p:grpSpPr>
          <a:xfrm rot="21600000">
            <a:off x="1322069" y="3497579"/>
            <a:ext cx="5157977" cy="2117598"/>
            <a:chOff x="0" y="0"/>
            <a:chExt cx="5157977" cy="2117598"/>
          </a:xfrm>
        </p:grpSpPr>
        <p:sp>
          <p:nvSpPr>
            <p:cNvPr id="3696" name="path"/>
            <p:cNvSpPr/>
            <p:nvPr/>
          </p:nvSpPr>
          <p:spPr>
            <a:xfrm>
              <a:off x="0" y="761"/>
              <a:ext cx="2366772" cy="2116836"/>
            </a:xfrm>
            <a:custGeom>
              <a:avLst/>
              <a:gdLst/>
              <a:ahLst/>
              <a:cxnLst/>
              <a:rect l="0" t="0" r="0" b="0"/>
              <a:pathLst>
                <a:path w="3727" h="3333">
                  <a:moveTo>
                    <a:pt x="0" y="1519"/>
                  </a:moveTo>
                  <a:lnTo>
                    <a:pt x="1982" y="1519"/>
                  </a:lnTo>
                  <a:lnTo>
                    <a:pt x="1982" y="0"/>
                  </a:lnTo>
                  <a:lnTo>
                    <a:pt x="0" y="0"/>
                  </a:lnTo>
                  <a:lnTo>
                    <a:pt x="0" y="1519"/>
                  </a:lnTo>
                  <a:close/>
                </a:path>
                <a:path w="3727" h="3333">
                  <a:moveTo>
                    <a:pt x="1958" y="1572"/>
                  </a:moveTo>
                  <a:lnTo>
                    <a:pt x="3727" y="1572"/>
                  </a:lnTo>
                  <a:lnTo>
                    <a:pt x="3727" y="0"/>
                  </a:lnTo>
                  <a:lnTo>
                    <a:pt x="1958" y="0"/>
                  </a:lnTo>
                  <a:lnTo>
                    <a:pt x="1958" y="1572"/>
                  </a:lnTo>
                  <a:close/>
                </a:path>
                <a:path w="3727" h="3333">
                  <a:moveTo>
                    <a:pt x="1958" y="3333"/>
                  </a:moveTo>
                  <a:lnTo>
                    <a:pt x="3727" y="3333"/>
                  </a:lnTo>
                  <a:lnTo>
                    <a:pt x="3727" y="1572"/>
                  </a:lnTo>
                  <a:lnTo>
                    <a:pt x="1958" y="1572"/>
                  </a:lnTo>
                  <a:lnTo>
                    <a:pt x="1958" y="3333"/>
                  </a:lnTo>
                  <a:close/>
                </a:path>
                <a:path w="3727" h="3333">
                  <a:moveTo>
                    <a:pt x="0" y="3333"/>
                  </a:moveTo>
                  <a:lnTo>
                    <a:pt x="1910" y="3333"/>
                  </a:lnTo>
                  <a:lnTo>
                    <a:pt x="1910" y="1572"/>
                  </a:lnTo>
                  <a:lnTo>
                    <a:pt x="0" y="1572"/>
                  </a:lnTo>
                  <a:lnTo>
                    <a:pt x="0" y="3333"/>
                  </a:lnTo>
                  <a:close/>
                </a:path>
              </a:pathLst>
            </a:custGeom>
            <a:solidFill>
              <a:srgbClr val="A5C1C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98" name="path"/>
            <p:cNvSpPr/>
            <p:nvPr/>
          </p:nvSpPr>
          <p:spPr>
            <a:xfrm>
              <a:off x="2382011" y="761"/>
              <a:ext cx="850391" cy="710183"/>
            </a:xfrm>
            <a:custGeom>
              <a:avLst/>
              <a:gdLst/>
              <a:ahLst/>
              <a:cxnLst/>
              <a:rect l="0" t="0" r="0" b="0"/>
              <a:pathLst>
                <a:path w="1339" h="1118">
                  <a:moveTo>
                    <a:pt x="0" y="1118"/>
                  </a:moveTo>
                  <a:lnTo>
                    <a:pt x="1339" y="1118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0" y="1118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00" name="path"/>
            <p:cNvSpPr/>
            <p:nvPr/>
          </p:nvSpPr>
          <p:spPr>
            <a:xfrm>
              <a:off x="2382011" y="727710"/>
              <a:ext cx="1335023" cy="678179"/>
            </a:xfrm>
            <a:custGeom>
              <a:avLst/>
              <a:gdLst/>
              <a:ahLst/>
              <a:cxnLst/>
              <a:rect l="0" t="0" r="0" b="0"/>
              <a:pathLst>
                <a:path w="2102" h="1067">
                  <a:moveTo>
                    <a:pt x="0" y="1067"/>
                  </a:moveTo>
                  <a:lnTo>
                    <a:pt x="2102" y="1067"/>
                  </a:lnTo>
                  <a:lnTo>
                    <a:pt x="2102" y="0"/>
                  </a:lnTo>
                  <a:lnTo>
                    <a:pt x="0" y="0"/>
                  </a:lnTo>
                  <a:lnTo>
                    <a:pt x="0" y="1067"/>
                  </a:lnTo>
                  <a:close/>
                </a:path>
              </a:pathLst>
            </a:custGeom>
            <a:solidFill>
              <a:srgbClr val="B5C5C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02" name="path"/>
            <p:cNvSpPr/>
            <p:nvPr/>
          </p:nvSpPr>
          <p:spPr>
            <a:xfrm>
              <a:off x="2382011" y="1405890"/>
              <a:ext cx="1729739" cy="711707"/>
            </a:xfrm>
            <a:custGeom>
              <a:avLst/>
              <a:gdLst/>
              <a:ahLst/>
              <a:cxnLst/>
              <a:rect l="0" t="0" r="0" b="0"/>
              <a:pathLst>
                <a:path w="2723" h="1120">
                  <a:moveTo>
                    <a:pt x="0" y="1120"/>
                  </a:moveTo>
                  <a:lnTo>
                    <a:pt x="2723" y="1120"/>
                  </a:lnTo>
                  <a:lnTo>
                    <a:pt x="2723" y="0"/>
                  </a:lnTo>
                  <a:lnTo>
                    <a:pt x="0" y="0"/>
                  </a:lnTo>
                  <a:lnTo>
                    <a:pt x="0" y="1120"/>
                  </a:lnTo>
                  <a:close/>
                </a:path>
              </a:pathLst>
            </a:custGeom>
            <a:solidFill>
              <a:srgbClr val="5A8DA4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04" name="path"/>
            <p:cNvSpPr/>
            <p:nvPr/>
          </p:nvSpPr>
          <p:spPr>
            <a:xfrm>
              <a:off x="3247643" y="761"/>
              <a:ext cx="1031747" cy="710183"/>
            </a:xfrm>
            <a:custGeom>
              <a:avLst/>
              <a:gdLst/>
              <a:ahLst/>
              <a:cxnLst/>
              <a:rect l="0" t="0" r="0" b="0"/>
              <a:pathLst>
                <a:path w="1624" h="1118">
                  <a:moveTo>
                    <a:pt x="0" y="1118"/>
                  </a:moveTo>
                  <a:lnTo>
                    <a:pt x="1624" y="1118"/>
                  </a:lnTo>
                  <a:lnTo>
                    <a:pt x="1624" y="0"/>
                  </a:lnTo>
                  <a:lnTo>
                    <a:pt x="0" y="0"/>
                  </a:lnTo>
                  <a:lnTo>
                    <a:pt x="0" y="1118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06" name="path"/>
            <p:cNvSpPr/>
            <p:nvPr/>
          </p:nvSpPr>
          <p:spPr>
            <a:xfrm>
              <a:off x="3716273" y="693420"/>
              <a:ext cx="1031747" cy="711708"/>
            </a:xfrm>
            <a:custGeom>
              <a:avLst/>
              <a:gdLst/>
              <a:ahLst/>
              <a:cxnLst/>
              <a:rect l="0" t="0" r="0" b="0"/>
              <a:pathLst>
                <a:path w="1624" h="1120">
                  <a:moveTo>
                    <a:pt x="0" y="1120"/>
                  </a:moveTo>
                  <a:lnTo>
                    <a:pt x="1624" y="1120"/>
                  </a:lnTo>
                  <a:lnTo>
                    <a:pt x="1624" y="0"/>
                  </a:lnTo>
                  <a:lnTo>
                    <a:pt x="0" y="0"/>
                  </a:lnTo>
                  <a:lnTo>
                    <a:pt x="0" y="1120"/>
                  </a:lnTo>
                  <a:close/>
                </a:path>
              </a:pathLst>
            </a:custGeom>
            <a:solidFill>
              <a:srgbClr val="B5C5C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08" name="path"/>
            <p:cNvSpPr/>
            <p:nvPr/>
          </p:nvSpPr>
          <p:spPr>
            <a:xfrm>
              <a:off x="4126229" y="1405128"/>
              <a:ext cx="1031747" cy="711707"/>
            </a:xfrm>
            <a:custGeom>
              <a:avLst/>
              <a:gdLst/>
              <a:ahLst/>
              <a:cxnLst/>
              <a:rect l="0" t="0" r="0" b="0"/>
              <a:pathLst>
                <a:path w="1624" h="1120">
                  <a:moveTo>
                    <a:pt x="0" y="1120"/>
                  </a:moveTo>
                  <a:lnTo>
                    <a:pt x="1624" y="1120"/>
                  </a:lnTo>
                  <a:lnTo>
                    <a:pt x="1624" y="0"/>
                  </a:lnTo>
                  <a:lnTo>
                    <a:pt x="0" y="0"/>
                  </a:lnTo>
                  <a:lnTo>
                    <a:pt x="0" y="1120"/>
                  </a:lnTo>
                  <a:close/>
                </a:path>
              </a:pathLst>
            </a:custGeom>
            <a:solidFill>
              <a:srgbClr val="5A8DA4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10" name="path"/>
            <p:cNvSpPr/>
            <p:nvPr/>
          </p:nvSpPr>
          <p:spPr>
            <a:xfrm>
              <a:off x="4278629" y="0"/>
              <a:ext cx="469391" cy="693420"/>
            </a:xfrm>
            <a:custGeom>
              <a:avLst/>
              <a:gdLst/>
              <a:ahLst/>
              <a:cxnLst/>
              <a:rect l="0" t="0" r="0" b="0"/>
              <a:pathLst>
                <a:path w="739" h="1092">
                  <a:moveTo>
                    <a:pt x="0" y="1092"/>
                  </a:moveTo>
                  <a:lnTo>
                    <a:pt x="739" y="1092"/>
                  </a:lnTo>
                  <a:lnTo>
                    <a:pt x="739" y="0"/>
                  </a:lnTo>
                  <a:lnTo>
                    <a:pt x="0" y="0"/>
                  </a:lnTo>
                  <a:lnTo>
                    <a:pt x="0" y="1092"/>
                  </a:lnTo>
                  <a:close/>
                </a:path>
              </a:pathLst>
            </a:custGeom>
            <a:solidFill>
              <a:srgbClr val="B5C5C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12" name="path"/>
            <p:cNvSpPr/>
            <p:nvPr/>
          </p:nvSpPr>
          <p:spPr>
            <a:xfrm>
              <a:off x="4748021" y="0"/>
              <a:ext cx="409955" cy="1405127"/>
            </a:xfrm>
            <a:custGeom>
              <a:avLst/>
              <a:gdLst/>
              <a:ahLst/>
              <a:cxnLst/>
              <a:rect l="0" t="0" r="0" b="0"/>
              <a:pathLst>
                <a:path w="645" h="2212">
                  <a:moveTo>
                    <a:pt x="0" y="2212"/>
                  </a:moveTo>
                  <a:lnTo>
                    <a:pt x="645" y="2212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2212"/>
                  </a:lnTo>
                  <a:close/>
                </a:path>
              </a:pathLst>
            </a:custGeom>
            <a:solidFill>
              <a:srgbClr val="5A8DA4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14" name="path"/>
          <p:cNvSpPr/>
          <p:nvPr/>
        </p:nvSpPr>
        <p:spPr>
          <a:xfrm>
            <a:off x="1309116" y="3485388"/>
            <a:ext cx="1271777" cy="990600"/>
          </a:xfrm>
          <a:custGeom>
            <a:avLst/>
            <a:gdLst/>
            <a:ahLst/>
            <a:cxnLst/>
            <a:rect l="0" t="0" r="0" b="0"/>
            <a:pathLst>
              <a:path w="2002" h="1560">
                <a:moveTo>
                  <a:pt x="20" y="1539"/>
                </a:moveTo>
                <a:lnTo>
                  <a:pt x="2002" y="1539"/>
                </a:lnTo>
                <a:moveTo>
                  <a:pt x="2002" y="20"/>
                </a:moveTo>
                <a:lnTo>
                  <a:pt x="20" y="20"/>
                </a:lnTo>
                <a:lnTo>
                  <a:pt x="20" y="1539"/>
                </a:lnTo>
              </a:path>
            </a:pathLst>
          </a:custGeom>
          <a:noFill/>
          <a:ln w="25907" cap="flat">
            <a:solidFill>
              <a:srgbClr val="406677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16" name="path"/>
          <p:cNvSpPr/>
          <p:nvPr/>
        </p:nvSpPr>
        <p:spPr>
          <a:xfrm>
            <a:off x="2552700" y="3485388"/>
            <a:ext cx="1149096" cy="1011173"/>
          </a:xfrm>
          <a:custGeom>
            <a:avLst/>
            <a:gdLst/>
            <a:ahLst/>
            <a:cxnLst/>
            <a:rect l="0" t="0" r="0" b="0"/>
            <a:pathLst>
              <a:path w="1809" h="1592">
                <a:moveTo>
                  <a:pt x="1789" y="1592"/>
                </a:moveTo>
                <a:lnTo>
                  <a:pt x="1789" y="20"/>
                </a:lnTo>
                <a:lnTo>
                  <a:pt x="20" y="20"/>
                </a:lnTo>
                <a:lnTo>
                  <a:pt x="20" y="1592"/>
                </a:lnTo>
              </a:path>
            </a:pathLst>
          </a:custGeom>
          <a:noFill/>
          <a:ln w="25907" cap="flat">
            <a:solidFill>
              <a:srgbClr val="406677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18" name="path"/>
          <p:cNvSpPr/>
          <p:nvPr/>
        </p:nvSpPr>
        <p:spPr>
          <a:xfrm>
            <a:off x="1322069" y="4483607"/>
            <a:ext cx="1213103" cy="25908"/>
          </a:xfrm>
          <a:custGeom>
            <a:avLst/>
            <a:gdLst/>
            <a:ahLst/>
            <a:cxnLst/>
            <a:rect l="0" t="0" r="0" b="0"/>
            <a:pathLst>
              <a:path w="1910" h="40">
                <a:moveTo>
                  <a:pt x="1910" y="20"/>
                </a:moveTo>
                <a:lnTo>
                  <a:pt x="0" y="20"/>
                </a:lnTo>
              </a:path>
            </a:pathLst>
          </a:custGeom>
          <a:noFill/>
          <a:ln w="25907" cap="flat">
            <a:solidFill>
              <a:srgbClr val="406677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720" name="table 3720"/>
          <p:cNvGraphicFramePr>
            <a:graphicFrameLocks noGrp="1"/>
          </p:cNvGraphicFramePr>
          <p:nvPr/>
        </p:nvGraphicFramePr>
        <p:xfrm>
          <a:off x="3691128" y="3498341"/>
          <a:ext cx="875665" cy="722629"/>
        </p:xfrm>
        <a:graphic>
          <a:graphicData uri="http://schemas.openxmlformats.org/drawingml/2006/table">
            <a:tbl>
              <a:tblPr/>
              <a:tblGrid>
                <a:gridCol w="875665"/>
              </a:tblGrid>
              <a:tr h="7226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22" name="table 3722"/>
          <p:cNvGraphicFramePr>
            <a:graphicFrameLocks noGrp="1"/>
          </p:cNvGraphicFramePr>
          <p:nvPr/>
        </p:nvGraphicFramePr>
        <p:xfrm>
          <a:off x="2522219" y="4483607"/>
          <a:ext cx="1194435" cy="1131569"/>
        </p:xfrm>
        <a:graphic>
          <a:graphicData uri="http://schemas.openxmlformats.org/drawingml/2006/table">
            <a:tbl>
              <a:tblPr/>
              <a:tblGrid>
                <a:gridCol w="1194435"/>
              </a:tblGrid>
              <a:tr h="11061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724" name="path"/>
          <p:cNvSpPr/>
          <p:nvPr/>
        </p:nvSpPr>
        <p:spPr>
          <a:xfrm>
            <a:off x="3691128" y="4212335"/>
            <a:ext cx="1347977" cy="691133"/>
          </a:xfrm>
          <a:custGeom>
            <a:avLst/>
            <a:gdLst/>
            <a:ahLst/>
            <a:cxnLst/>
            <a:rect l="0" t="0" r="0" b="0"/>
            <a:pathLst>
              <a:path w="2122" h="1088">
                <a:moveTo>
                  <a:pt x="2122" y="20"/>
                </a:moveTo>
                <a:lnTo>
                  <a:pt x="20" y="20"/>
                </a:lnTo>
                <a:lnTo>
                  <a:pt x="20" y="1088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26" name="path"/>
          <p:cNvSpPr/>
          <p:nvPr/>
        </p:nvSpPr>
        <p:spPr>
          <a:xfrm>
            <a:off x="4556759" y="3485388"/>
            <a:ext cx="1044701" cy="736091"/>
          </a:xfrm>
          <a:custGeom>
            <a:avLst/>
            <a:gdLst/>
            <a:ahLst/>
            <a:cxnLst/>
            <a:rect l="0" t="0" r="0" b="0"/>
            <a:pathLst>
              <a:path w="1645" h="1159">
                <a:moveTo>
                  <a:pt x="20" y="1138"/>
                </a:moveTo>
                <a:lnTo>
                  <a:pt x="1645" y="1138"/>
                </a:lnTo>
                <a:moveTo>
                  <a:pt x="1645" y="20"/>
                </a:moveTo>
                <a:lnTo>
                  <a:pt x="20" y="20"/>
                </a:lnTo>
                <a:lnTo>
                  <a:pt x="20" y="1138"/>
                </a:lnTo>
              </a:path>
            </a:pathLst>
          </a:custGeom>
          <a:noFill/>
          <a:ln w="25907" cap="flat">
            <a:solidFill>
              <a:srgbClr val="959599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28" name="rect"/>
          <p:cNvSpPr/>
          <p:nvPr/>
        </p:nvSpPr>
        <p:spPr>
          <a:xfrm>
            <a:off x="5420867" y="4903470"/>
            <a:ext cx="25907" cy="71170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730" name="table 3730"/>
          <p:cNvGraphicFramePr>
            <a:graphicFrameLocks noGrp="1"/>
          </p:cNvGraphicFramePr>
          <p:nvPr/>
        </p:nvGraphicFramePr>
        <p:xfrm>
          <a:off x="1277112" y="3451859"/>
          <a:ext cx="6278880" cy="2207894"/>
        </p:xfrm>
        <a:graphic>
          <a:graphicData uri="http://schemas.openxmlformats.org/drawingml/2006/table">
            <a:tbl>
              <a:tblPr/>
              <a:tblGrid>
                <a:gridCol w="1206500"/>
                <a:gridCol w="1136014"/>
                <a:gridCol w="1031240"/>
                <a:gridCol w="1799589"/>
                <a:gridCol w="516890"/>
                <a:gridCol w="588644"/>
              </a:tblGrid>
              <a:tr h="8407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4351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可测试需求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9070" indent="508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总体测试计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划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318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模块测试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62255" algn="l" rtl="0" eaLnBrk="0">
                        <a:lnSpc>
                          <a:spcPts val="18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执行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267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Β</a:t>
                      </a:r>
                      <a:r>
                        <a:rPr sz="1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测试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eaVert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15645" algn="l" rtl="0" eaLnBrk="0">
                        <a:lnSpc>
                          <a:spcPct val="91000"/>
                        </a:lnSpc>
                      </a:pPr>
                      <a:r>
                        <a:rPr sz="14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验收测试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eaVert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367155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52539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子系统测试设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524760" algn="l" rtl="0" eaLnBrk="0">
                        <a:lnSpc>
                          <a:spcPts val="181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计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5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269740" indent="317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系统测试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执行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eaVert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eaVert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32" name="textbox 3732"/>
          <p:cNvSpPr/>
          <p:nvPr/>
        </p:nvSpPr>
        <p:spPr>
          <a:xfrm>
            <a:off x="1407715" y="4957567"/>
            <a:ext cx="909319" cy="229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测试包需求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34" name="path"/>
          <p:cNvSpPr/>
          <p:nvPr/>
        </p:nvSpPr>
        <p:spPr>
          <a:xfrm>
            <a:off x="2223516" y="1126236"/>
            <a:ext cx="6096" cy="4929809"/>
          </a:xfrm>
          <a:custGeom>
            <a:avLst/>
            <a:gdLst/>
            <a:ahLst/>
            <a:cxnLst/>
            <a:rect l="0" t="0" r="0" b="0"/>
            <a:pathLst>
              <a:path w="9" h="7763">
                <a:moveTo>
                  <a:pt x="4" y="0"/>
                </a:moveTo>
                <a:lnTo>
                  <a:pt x="4" y="7763"/>
                </a:lnTo>
              </a:path>
            </a:pathLst>
          </a:custGeom>
          <a:noFill/>
          <a:ln w="6096" cap="flat">
            <a:solidFill>
              <a:srgbClr val="4472C4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36" name="textbox 3736"/>
          <p:cNvSpPr/>
          <p:nvPr/>
        </p:nvSpPr>
        <p:spPr>
          <a:xfrm>
            <a:off x="2101214" y="5917412"/>
            <a:ext cx="1109344" cy="258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2700" kern="0" spc="0" baseline="-4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TR</a:t>
            </a:r>
            <a:r>
              <a:rPr sz="2700" kern="0" spc="40" baseline="-4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1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    </a:t>
            </a:r>
            <a:r>
              <a:rPr sz="2700" kern="0" spc="0" baseline="4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TR</a:t>
            </a:r>
            <a:r>
              <a:rPr sz="2700" kern="0" spc="40" baseline="40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2</a:t>
            </a:r>
            <a:endParaRPr lang="en-US" altLang="en-US" sz="2700" baseline="4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38" name="textbox 3738"/>
          <p:cNvSpPr/>
          <p:nvPr/>
        </p:nvSpPr>
        <p:spPr>
          <a:xfrm>
            <a:off x="2680673" y="4860031"/>
            <a:ext cx="905510" cy="4343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71475" indent="-359410" algn="l" rtl="0" eaLnBrk="0">
              <a:lnSpc>
                <a:spcPct val="96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总体测试策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略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40" name="path"/>
          <p:cNvSpPr/>
          <p:nvPr/>
        </p:nvSpPr>
        <p:spPr>
          <a:xfrm>
            <a:off x="2980943" y="1031747"/>
            <a:ext cx="690372" cy="5024298"/>
          </a:xfrm>
          <a:custGeom>
            <a:avLst/>
            <a:gdLst/>
            <a:ahLst/>
            <a:cxnLst/>
            <a:rect l="0" t="0" r="0" b="0"/>
            <a:pathLst>
              <a:path w="1087" h="7912">
                <a:moveTo>
                  <a:pt x="4" y="0"/>
                </a:moveTo>
                <a:lnTo>
                  <a:pt x="4" y="7763"/>
                </a:lnTo>
                <a:moveTo>
                  <a:pt x="1082" y="148"/>
                </a:moveTo>
                <a:lnTo>
                  <a:pt x="1082" y="7912"/>
                </a:lnTo>
              </a:path>
            </a:pathLst>
          </a:custGeom>
          <a:noFill/>
          <a:ln w="6096" cap="flat">
            <a:solidFill>
              <a:srgbClr val="4472C4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42" name="textbox 3742"/>
          <p:cNvSpPr/>
          <p:nvPr/>
        </p:nvSpPr>
        <p:spPr>
          <a:xfrm>
            <a:off x="103876" y="231284"/>
            <a:ext cx="5994400" cy="560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产</a:t>
            </a:r>
            <a:r>
              <a:rPr sz="3700" kern="0" spc="-5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品开发过程中</a:t>
            </a: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的测试活动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44" name="textbox 3744"/>
          <p:cNvSpPr/>
          <p:nvPr/>
        </p:nvSpPr>
        <p:spPr>
          <a:xfrm>
            <a:off x="7900543" y="3904658"/>
            <a:ext cx="1234439" cy="14547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17780" algn="l" rtl="0" eaLnBrk="0">
              <a:lnSpc>
                <a:spcPct val="98000"/>
              </a:lnSpc>
            </a:pP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需求验证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在产品开</a:t>
            </a:r>
            <a:r>
              <a:rPr sz="24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发各个阶</a:t>
            </a:r>
            <a:r>
              <a:rPr sz="24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段的活动</a:t>
            </a:r>
            <a:endParaRPr lang="en-US" altLang="en-US" sz="2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46" name="textbox 3746"/>
          <p:cNvSpPr/>
          <p:nvPr/>
        </p:nvSpPr>
        <p:spPr>
          <a:xfrm>
            <a:off x="6862244" y="2337048"/>
            <a:ext cx="381000" cy="2381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验证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48" name="rect"/>
          <p:cNvSpPr/>
          <p:nvPr/>
        </p:nvSpPr>
        <p:spPr>
          <a:xfrm>
            <a:off x="6437376" y="964691"/>
            <a:ext cx="6095" cy="4929809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50" name="textbox 3750"/>
          <p:cNvSpPr/>
          <p:nvPr/>
        </p:nvSpPr>
        <p:spPr>
          <a:xfrm>
            <a:off x="6231254" y="5726836"/>
            <a:ext cx="820419" cy="2660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TR5(SIT)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52" name="rect"/>
          <p:cNvSpPr/>
          <p:nvPr/>
        </p:nvSpPr>
        <p:spPr>
          <a:xfrm>
            <a:off x="6978396" y="1583436"/>
            <a:ext cx="6095" cy="4929809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54" name="textbox 3754"/>
          <p:cNvSpPr/>
          <p:nvPr/>
        </p:nvSpPr>
        <p:spPr>
          <a:xfrm>
            <a:off x="6771640" y="6345275"/>
            <a:ext cx="2611120" cy="279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TR6（Beta、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认证、样机）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56" name="textbox 375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760" name="textbox 3760"/>
          <p:cNvSpPr/>
          <p:nvPr/>
        </p:nvSpPr>
        <p:spPr>
          <a:xfrm>
            <a:off x="5124926" y="4351904"/>
            <a:ext cx="732155" cy="433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635" algn="l" rtl="0" eaLnBrk="0">
              <a:lnSpc>
                <a:spcPct val="95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子系统测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试执行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62" name="rect"/>
          <p:cNvSpPr/>
          <p:nvPr/>
        </p:nvSpPr>
        <p:spPr>
          <a:xfrm>
            <a:off x="6022847" y="1217676"/>
            <a:ext cx="6095" cy="4929809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64" name="textbox 3764"/>
          <p:cNvSpPr/>
          <p:nvPr/>
        </p:nvSpPr>
        <p:spPr>
          <a:xfrm>
            <a:off x="5816094" y="5979573"/>
            <a:ext cx="1087119" cy="2660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TR4A(SDV)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66" name="rect"/>
          <p:cNvSpPr/>
          <p:nvPr/>
        </p:nvSpPr>
        <p:spPr>
          <a:xfrm>
            <a:off x="3704082" y="4890516"/>
            <a:ext cx="1729739" cy="259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68" name="textbox 3768"/>
          <p:cNvSpPr/>
          <p:nvPr/>
        </p:nvSpPr>
        <p:spPr>
          <a:xfrm>
            <a:off x="4031213" y="5160767"/>
            <a:ext cx="1085214" cy="229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系统测试设计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70" name="path"/>
          <p:cNvSpPr/>
          <p:nvPr/>
        </p:nvSpPr>
        <p:spPr>
          <a:xfrm>
            <a:off x="5033772" y="1033271"/>
            <a:ext cx="6095" cy="4929809"/>
          </a:xfrm>
          <a:custGeom>
            <a:avLst/>
            <a:gdLst/>
            <a:ahLst/>
            <a:cxnLst/>
            <a:rect l="0" t="0" r="0" b="0"/>
            <a:pathLst>
              <a:path w="9" h="7763">
                <a:moveTo>
                  <a:pt x="4" y="0"/>
                </a:moveTo>
                <a:lnTo>
                  <a:pt x="4" y="7763"/>
                </a:lnTo>
              </a:path>
            </a:pathLst>
          </a:custGeom>
          <a:noFill/>
          <a:ln w="6096" cap="flat">
            <a:solidFill>
              <a:srgbClr val="4472C4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72" name="textbox 3772"/>
          <p:cNvSpPr/>
          <p:nvPr/>
        </p:nvSpPr>
        <p:spPr>
          <a:xfrm>
            <a:off x="4827399" y="5794864"/>
            <a:ext cx="1031875" cy="2660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TR4(BBFV)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74" name="textbox 3774"/>
          <p:cNvSpPr/>
          <p:nvPr/>
        </p:nvSpPr>
        <p:spPr>
          <a:xfrm>
            <a:off x="3788935" y="3657214"/>
            <a:ext cx="554355" cy="4343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-635" algn="l" rtl="0" eaLnBrk="0">
              <a:lnSpc>
                <a:spcPct val="96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模块测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试设计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76" name="textbox 3776"/>
          <p:cNvSpPr/>
          <p:nvPr/>
        </p:nvSpPr>
        <p:spPr>
          <a:xfrm>
            <a:off x="8708981" y="2230368"/>
            <a:ext cx="381000" cy="4464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635" algn="l" rtl="0" eaLnBrk="0">
              <a:lnSpc>
                <a:spcPct val="99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生命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周期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78" name="textbox 3778"/>
          <p:cNvSpPr/>
          <p:nvPr/>
        </p:nvSpPr>
        <p:spPr>
          <a:xfrm>
            <a:off x="7846929" y="2230368"/>
            <a:ext cx="201929" cy="4489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布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80" name="textbox 3780"/>
          <p:cNvSpPr/>
          <p:nvPr/>
        </p:nvSpPr>
        <p:spPr>
          <a:xfrm>
            <a:off x="1830431" y="2337048"/>
            <a:ext cx="380365" cy="234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概念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82" name="textbox 3782"/>
          <p:cNvSpPr/>
          <p:nvPr/>
        </p:nvSpPr>
        <p:spPr>
          <a:xfrm>
            <a:off x="3128958" y="2337048"/>
            <a:ext cx="379729" cy="235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计划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84" name="textbox 3784"/>
          <p:cNvSpPr/>
          <p:nvPr/>
        </p:nvSpPr>
        <p:spPr>
          <a:xfrm>
            <a:off x="5103631" y="2337048"/>
            <a:ext cx="378459" cy="234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开发</a:t>
            </a:r>
            <a:endParaRPr lang="en-US" altLang="en-US" sz="1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786" name="textbox 3786"/>
          <p:cNvSpPr/>
          <p:nvPr/>
        </p:nvSpPr>
        <p:spPr>
          <a:xfrm>
            <a:off x="3458464" y="5923203"/>
            <a:ext cx="394970" cy="231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TR3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" name="table 3788"/>
          <p:cNvGraphicFramePr>
            <a:graphicFrameLocks noGrp="1"/>
          </p:cNvGraphicFramePr>
          <p:nvPr/>
        </p:nvGraphicFramePr>
        <p:xfrm>
          <a:off x="1414271" y="3595116"/>
          <a:ext cx="8110220" cy="2254885"/>
        </p:xfrm>
        <a:graphic>
          <a:graphicData uri="http://schemas.openxmlformats.org/drawingml/2006/table">
            <a:tbl>
              <a:tblPr/>
              <a:tblGrid>
                <a:gridCol w="8110220"/>
              </a:tblGrid>
              <a:tr h="22485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1760" indent="88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0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PCR</a:t>
                      </a:r>
                      <a:r>
                        <a:rPr sz="20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：项目变更请求：</a:t>
                      </a:r>
                      <a:r>
                        <a:rPr sz="2000" kern="0" spc="5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常常是项目周期、资源、成本、范围变更引起的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结果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0650" algn="l" rtl="0" eaLnBrk="0">
                        <a:lnSpc>
                          <a:spcPct val="95000"/>
                        </a:lnSpc>
                        <a:spcBef>
                          <a:spcPts val="110"/>
                        </a:spcBef>
                      </a:pPr>
                      <a:r>
                        <a:rPr sz="20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DCR</a:t>
                      </a:r>
                      <a:r>
                        <a:rPr sz="20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：设计变更请求：</a:t>
                      </a:r>
                      <a:r>
                        <a:rPr sz="2000" kern="0" spc="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设计方案变更、设计优化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39395" indent="-118745" algn="l" rtl="0" eaLnBrk="0">
                        <a:lnSpc>
                          <a:spcPct val="98000"/>
                        </a:lnSpc>
                        <a:spcBef>
                          <a:spcPts val="105"/>
                        </a:spcBef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RCR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：需求变更请求：客户需求变更（包需求变更）、设计需求变更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sz="20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（系统需求、分配需</a:t>
                      </a:r>
                      <a:r>
                        <a:rPr sz="2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求、接口需求</a:t>
                      </a:r>
                      <a:r>
                        <a:rPr sz="20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）；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0650" algn="l" rtl="0" eaLnBrk="0">
                        <a:lnSpc>
                          <a:spcPct val="95000"/>
                        </a:lnSpc>
                        <a:spcBef>
                          <a:spcPts val="115"/>
                        </a:spcBef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ECR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：工程变更请求：对生产等下游环节的变更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0650" algn="l" rtl="0" eaLnBrk="0">
                        <a:lnSpc>
                          <a:spcPct val="95000"/>
                        </a:lnSpc>
                        <a:spcBef>
                          <a:spcPts val="120"/>
                        </a:spcBef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PCN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：产品变更通</a:t>
                      </a:r>
                      <a:r>
                        <a:rPr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知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90" name="table 3790"/>
          <p:cNvGraphicFramePr>
            <a:graphicFrameLocks noGrp="1"/>
          </p:cNvGraphicFramePr>
          <p:nvPr/>
        </p:nvGraphicFramePr>
        <p:xfrm>
          <a:off x="4411979" y="1043939"/>
          <a:ext cx="2082800" cy="584834"/>
        </p:xfrm>
        <a:graphic>
          <a:graphicData uri="http://schemas.openxmlformats.org/drawingml/2006/table">
            <a:tbl>
              <a:tblPr>
                <a:solidFill>
                  <a:srgbClr val="5A8DA4"/>
                </a:solidFill>
              </a:tblPr>
              <a:tblGrid>
                <a:gridCol w="2082800"/>
              </a:tblGrid>
              <a:tr h="5594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91820" algn="l" rtl="0" eaLnBrk="0">
                        <a:lnSpc>
                          <a:spcPct val="95000"/>
                        </a:lnSpc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变更分类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DA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92" name="table 3792"/>
          <p:cNvGraphicFramePr>
            <a:graphicFrameLocks noGrp="1"/>
          </p:cNvGraphicFramePr>
          <p:nvPr/>
        </p:nvGraphicFramePr>
        <p:xfrm>
          <a:off x="1106424" y="2624327"/>
          <a:ext cx="1587499" cy="718820"/>
        </p:xfrm>
        <a:graphic>
          <a:graphicData uri="http://schemas.openxmlformats.org/drawingml/2006/table">
            <a:tbl>
              <a:tblPr>
                <a:solidFill>
                  <a:srgbClr val="5A8DA4"/>
                </a:solidFill>
              </a:tblPr>
              <a:tblGrid>
                <a:gridCol w="1587499"/>
              </a:tblGrid>
              <a:tr h="693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937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800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PCR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DA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94" name="table 3794"/>
          <p:cNvGraphicFramePr>
            <a:graphicFrameLocks noGrp="1"/>
          </p:cNvGraphicFramePr>
          <p:nvPr/>
        </p:nvGraphicFramePr>
        <p:xfrm>
          <a:off x="8162543" y="2606040"/>
          <a:ext cx="1587500" cy="711200"/>
        </p:xfrm>
        <a:graphic>
          <a:graphicData uri="http://schemas.openxmlformats.org/drawingml/2006/table">
            <a:tbl>
              <a:tblPr>
                <a:solidFill>
                  <a:srgbClr val="5A8DA4"/>
                </a:solidFill>
              </a:tblPr>
              <a:tblGrid>
                <a:gridCol w="1587500"/>
              </a:tblGrid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7721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8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PCN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DA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96" name="table 3796"/>
          <p:cNvGraphicFramePr>
            <a:graphicFrameLocks noGrp="1"/>
          </p:cNvGraphicFramePr>
          <p:nvPr/>
        </p:nvGraphicFramePr>
        <p:xfrm>
          <a:off x="2878835" y="2631947"/>
          <a:ext cx="1587500" cy="699134"/>
        </p:xfrm>
        <a:graphic>
          <a:graphicData uri="http://schemas.openxmlformats.org/drawingml/2006/table">
            <a:tbl>
              <a:tblPr>
                <a:solidFill>
                  <a:srgbClr val="5A8DA4"/>
                </a:solidFill>
              </a:tblPr>
              <a:tblGrid>
                <a:gridCol w="1587500"/>
              </a:tblGrid>
              <a:tr h="6737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7848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8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DCR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DA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98" name="table 3798"/>
          <p:cNvGraphicFramePr>
            <a:graphicFrameLocks noGrp="1"/>
          </p:cNvGraphicFramePr>
          <p:nvPr/>
        </p:nvGraphicFramePr>
        <p:xfrm>
          <a:off x="4657344" y="2631948"/>
          <a:ext cx="1587500" cy="685165"/>
        </p:xfrm>
        <a:graphic>
          <a:graphicData uri="http://schemas.openxmlformats.org/drawingml/2006/table">
            <a:tbl>
              <a:tblPr>
                <a:solidFill>
                  <a:srgbClr val="5A8DA4"/>
                </a:solidFill>
              </a:tblPr>
              <a:tblGrid>
                <a:gridCol w="1587500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90550" algn="l" rtl="0" eaLnBrk="0">
                        <a:lnSpc>
                          <a:spcPct val="84000"/>
                        </a:lnSpc>
                      </a:pPr>
                      <a:r>
                        <a:rPr sz="18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RCR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DA4"/>
                    </a:solidFill>
                  </a:tcPr>
                </a:tc>
              </a:tr>
            </a:tbl>
          </a:graphicData>
        </a:graphic>
      </p:graphicFrame>
      <p:sp>
        <p:nvSpPr>
          <p:cNvPr id="3800" name="textbox 3800"/>
          <p:cNvSpPr/>
          <p:nvPr/>
        </p:nvSpPr>
        <p:spPr>
          <a:xfrm>
            <a:off x="103876" y="231284"/>
            <a:ext cx="2201545" cy="556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变更分类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3802" name="table 3802"/>
          <p:cNvGraphicFramePr>
            <a:graphicFrameLocks noGrp="1"/>
          </p:cNvGraphicFramePr>
          <p:nvPr/>
        </p:nvGraphicFramePr>
        <p:xfrm>
          <a:off x="6409944" y="2631947"/>
          <a:ext cx="1587500" cy="673100"/>
        </p:xfrm>
        <a:graphic>
          <a:graphicData uri="http://schemas.openxmlformats.org/drawingml/2006/table">
            <a:tbl>
              <a:tblPr>
                <a:solidFill>
                  <a:srgbClr val="5A8DA4"/>
                </a:solidFill>
              </a:tblPr>
              <a:tblGrid>
                <a:gridCol w="1587500"/>
              </a:tblGrid>
              <a:tr h="647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03250" algn="l" rtl="0" eaLnBrk="0">
                        <a:lnSpc>
                          <a:spcPct val="84000"/>
                        </a:lnSpc>
                      </a:pPr>
                      <a:r>
                        <a:rPr sz="18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ECR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DA4"/>
                    </a:solidFill>
                  </a:tcPr>
                </a:tc>
              </a:tr>
            </a:tbl>
          </a:graphicData>
        </a:graphic>
      </p:graphicFrame>
      <p:sp>
        <p:nvSpPr>
          <p:cNvPr id="3804" name="textbox 380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806" name="picture 38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83585" y="2045055"/>
            <a:ext cx="7084750" cy="55626"/>
          </a:xfrm>
          <a:prstGeom prst="rect">
            <a:avLst/>
          </a:prstGeom>
        </p:spPr>
      </p:pic>
      <p:sp>
        <p:nvSpPr>
          <p:cNvPr id="3810" name="path"/>
          <p:cNvSpPr/>
          <p:nvPr/>
        </p:nvSpPr>
        <p:spPr>
          <a:xfrm>
            <a:off x="1888997" y="2034540"/>
            <a:ext cx="7073900" cy="25907"/>
          </a:xfrm>
          <a:custGeom>
            <a:avLst/>
            <a:gdLst/>
            <a:ahLst/>
            <a:cxnLst/>
            <a:rect l="0" t="0" r="0" b="0"/>
            <a:pathLst>
              <a:path w="11140" h="40">
                <a:moveTo>
                  <a:pt x="0" y="20"/>
                </a:moveTo>
                <a:lnTo>
                  <a:pt x="11140" y="2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12" name="picture 38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430316" y="1630510"/>
            <a:ext cx="56388" cy="1040045"/>
          </a:xfrm>
          <a:prstGeom prst="rect">
            <a:avLst/>
          </a:prstGeom>
        </p:spPr>
      </p:pic>
      <p:pic>
        <p:nvPicPr>
          <p:cNvPr id="3814" name="picture 38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76668" y="2049218"/>
            <a:ext cx="58673" cy="621631"/>
          </a:xfrm>
          <a:prstGeom prst="rect">
            <a:avLst/>
          </a:prstGeom>
        </p:spPr>
      </p:pic>
      <p:sp>
        <p:nvSpPr>
          <p:cNvPr id="3816" name="rect"/>
          <p:cNvSpPr/>
          <p:nvPr/>
        </p:nvSpPr>
        <p:spPr>
          <a:xfrm>
            <a:off x="3651808" y="2049218"/>
            <a:ext cx="56388" cy="621631"/>
          </a:xfrm>
          <a:prstGeom prst="rect">
            <a:avLst/>
          </a:prstGeom>
          <a:solidFill>
            <a:srgbClr val="000000">
              <a:alpha val="2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18" name="rect"/>
          <p:cNvSpPr/>
          <p:nvPr/>
        </p:nvSpPr>
        <p:spPr>
          <a:xfrm>
            <a:off x="1882444" y="2065982"/>
            <a:ext cx="56388" cy="621631"/>
          </a:xfrm>
          <a:prstGeom prst="rect">
            <a:avLst/>
          </a:prstGeom>
          <a:solidFill>
            <a:srgbClr val="000000">
              <a:alpha val="2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20" name="picture 38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933688" y="2062564"/>
            <a:ext cx="53340" cy="582309"/>
          </a:xfrm>
          <a:prstGeom prst="rect">
            <a:avLst/>
          </a:prstGeom>
        </p:spPr>
      </p:pic>
      <p:sp>
        <p:nvSpPr>
          <p:cNvPr id="3822" name="path"/>
          <p:cNvSpPr/>
          <p:nvPr/>
        </p:nvSpPr>
        <p:spPr>
          <a:xfrm>
            <a:off x="5439155" y="1616174"/>
            <a:ext cx="28066" cy="1028754"/>
          </a:xfrm>
          <a:custGeom>
            <a:avLst/>
            <a:gdLst/>
            <a:ahLst/>
            <a:cxnLst/>
            <a:rect l="0" t="0" r="0" b="0"/>
            <a:pathLst>
              <a:path w="44" h="1620">
                <a:moveTo>
                  <a:pt x="20" y="1620"/>
                </a:moveTo>
                <a:lnTo>
                  <a:pt x="23" y="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24" name="path"/>
          <p:cNvSpPr/>
          <p:nvPr/>
        </p:nvSpPr>
        <p:spPr>
          <a:xfrm>
            <a:off x="7184136" y="2035166"/>
            <a:ext cx="32256" cy="609869"/>
          </a:xfrm>
          <a:custGeom>
            <a:avLst/>
            <a:gdLst/>
            <a:ahLst/>
            <a:cxnLst/>
            <a:rect l="0" t="0" r="0" b="0"/>
            <a:pathLst>
              <a:path w="50" h="960">
                <a:moveTo>
                  <a:pt x="30" y="960"/>
                </a:moveTo>
                <a:lnTo>
                  <a:pt x="20" y="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26" name="path"/>
          <p:cNvSpPr/>
          <p:nvPr/>
        </p:nvSpPr>
        <p:spPr>
          <a:xfrm>
            <a:off x="8944356" y="2047350"/>
            <a:ext cx="32256" cy="571787"/>
          </a:xfrm>
          <a:custGeom>
            <a:avLst/>
            <a:gdLst/>
            <a:ahLst/>
            <a:cxnLst/>
            <a:rect l="0" t="0" r="0" b="0"/>
            <a:pathLst>
              <a:path w="50" h="900">
                <a:moveTo>
                  <a:pt x="30" y="0"/>
                </a:moveTo>
                <a:lnTo>
                  <a:pt x="20" y="90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28" name="path"/>
          <p:cNvSpPr/>
          <p:nvPr/>
        </p:nvSpPr>
        <p:spPr>
          <a:xfrm>
            <a:off x="3660648" y="2035256"/>
            <a:ext cx="28066" cy="609691"/>
          </a:xfrm>
          <a:custGeom>
            <a:avLst/>
            <a:gdLst/>
            <a:ahLst/>
            <a:cxnLst/>
            <a:rect l="0" t="0" r="0" b="0"/>
            <a:pathLst>
              <a:path w="44" h="960">
                <a:moveTo>
                  <a:pt x="20" y="960"/>
                </a:moveTo>
                <a:lnTo>
                  <a:pt x="23" y="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30" name="path"/>
          <p:cNvSpPr/>
          <p:nvPr/>
        </p:nvSpPr>
        <p:spPr>
          <a:xfrm>
            <a:off x="1891283" y="2052020"/>
            <a:ext cx="28066" cy="609691"/>
          </a:xfrm>
          <a:custGeom>
            <a:avLst/>
            <a:gdLst/>
            <a:ahLst/>
            <a:cxnLst/>
            <a:rect l="0" t="0" r="0" b="0"/>
            <a:pathLst>
              <a:path w="44" h="960">
                <a:moveTo>
                  <a:pt x="20" y="960"/>
                </a:moveTo>
                <a:lnTo>
                  <a:pt x="23" y="0"/>
                </a:lnTo>
              </a:path>
            </a:pathLst>
          </a:custGeom>
          <a:noFill/>
          <a:ln w="25907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roup 600"/>
          <p:cNvGrpSpPr/>
          <p:nvPr/>
        </p:nvGrpSpPr>
        <p:grpSpPr>
          <a:xfrm rot="21600000">
            <a:off x="2476500" y="3548634"/>
            <a:ext cx="2121408" cy="2205989"/>
            <a:chOff x="0" y="0"/>
            <a:chExt cx="2121408" cy="2205989"/>
          </a:xfrm>
        </p:grpSpPr>
        <p:sp>
          <p:nvSpPr>
            <p:cNvPr id="3832" name="path"/>
            <p:cNvSpPr/>
            <p:nvPr/>
          </p:nvSpPr>
          <p:spPr>
            <a:xfrm>
              <a:off x="12954" y="12953"/>
              <a:ext cx="2095500" cy="2180082"/>
            </a:xfrm>
            <a:custGeom>
              <a:avLst/>
              <a:gdLst/>
              <a:ahLst/>
              <a:cxnLst/>
              <a:rect l="0" t="0" r="0" b="0"/>
              <a:pathLst>
                <a:path w="3300" h="3433">
                  <a:moveTo>
                    <a:pt x="0" y="2649"/>
                  </a:moveTo>
                  <a:cubicBezTo>
                    <a:pt x="0" y="2562"/>
                    <a:pt x="70" y="2492"/>
                    <a:pt x="156" y="2492"/>
                  </a:cubicBezTo>
                  <a:lnTo>
                    <a:pt x="550" y="2492"/>
                  </a:lnTo>
                  <a:lnTo>
                    <a:pt x="242" y="0"/>
                  </a:lnTo>
                  <a:lnTo>
                    <a:pt x="1375" y="2492"/>
                  </a:lnTo>
                  <a:lnTo>
                    <a:pt x="3143" y="2492"/>
                  </a:lnTo>
                  <a:cubicBezTo>
                    <a:pt x="3229" y="2492"/>
                    <a:pt x="3300" y="2562"/>
                    <a:pt x="3300" y="2649"/>
                  </a:cubicBezTo>
                  <a:lnTo>
                    <a:pt x="3300" y="2649"/>
                  </a:lnTo>
                  <a:lnTo>
                    <a:pt x="3300" y="2649"/>
                  </a:lnTo>
                  <a:lnTo>
                    <a:pt x="3300" y="2884"/>
                  </a:lnTo>
                  <a:lnTo>
                    <a:pt x="3300" y="3276"/>
                  </a:lnTo>
                  <a:cubicBezTo>
                    <a:pt x="3300" y="3362"/>
                    <a:pt x="3229" y="3433"/>
                    <a:pt x="3143" y="3433"/>
                  </a:cubicBezTo>
                  <a:lnTo>
                    <a:pt x="1375" y="3433"/>
                  </a:lnTo>
                  <a:lnTo>
                    <a:pt x="550" y="3433"/>
                  </a:lnTo>
                  <a:lnTo>
                    <a:pt x="550" y="3433"/>
                  </a:lnTo>
                  <a:lnTo>
                    <a:pt x="156" y="3433"/>
                  </a:lnTo>
                  <a:cubicBezTo>
                    <a:pt x="70" y="3433"/>
                    <a:pt x="0" y="3362"/>
                    <a:pt x="0" y="3276"/>
                  </a:cubicBezTo>
                  <a:lnTo>
                    <a:pt x="0" y="2884"/>
                  </a:lnTo>
                  <a:lnTo>
                    <a:pt x="0" y="2649"/>
                  </a:lnTo>
                  <a:lnTo>
                    <a:pt x="0" y="2649"/>
                  </a:lnTo>
                  <a:close/>
                </a:path>
              </a:pathLst>
            </a:custGeom>
            <a:solidFill>
              <a:srgbClr val="E7B9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34" name="path"/>
            <p:cNvSpPr/>
            <p:nvPr/>
          </p:nvSpPr>
          <p:spPr>
            <a:xfrm>
              <a:off x="0" y="0"/>
              <a:ext cx="2121408" cy="2205989"/>
            </a:xfrm>
            <a:custGeom>
              <a:avLst/>
              <a:gdLst/>
              <a:ahLst/>
              <a:cxnLst/>
              <a:rect l="0" t="0" r="0" b="0"/>
              <a:pathLst>
                <a:path w="3340" h="3473">
                  <a:moveTo>
                    <a:pt x="20" y="2669"/>
                  </a:moveTo>
                  <a:cubicBezTo>
                    <a:pt x="20" y="2582"/>
                    <a:pt x="90" y="2512"/>
                    <a:pt x="177" y="2512"/>
                  </a:cubicBezTo>
                  <a:lnTo>
                    <a:pt x="570" y="2512"/>
                  </a:lnTo>
                  <a:lnTo>
                    <a:pt x="262" y="20"/>
                  </a:lnTo>
                  <a:lnTo>
                    <a:pt x="1395" y="2512"/>
                  </a:lnTo>
                  <a:lnTo>
                    <a:pt x="3163" y="2512"/>
                  </a:lnTo>
                  <a:cubicBezTo>
                    <a:pt x="3250" y="2512"/>
                    <a:pt x="3320" y="2582"/>
                    <a:pt x="3320" y="2669"/>
                  </a:cubicBezTo>
                  <a:lnTo>
                    <a:pt x="3320" y="2669"/>
                  </a:lnTo>
                  <a:lnTo>
                    <a:pt x="3320" y="2669"/>
                  </a:lnTo>
                  <a:lnTo>
                    <a:pt x="3320" y="2904"/>
                  </a:lnTo>
                  <a:lnTo>
                    <a:pt x="3320" y="3296"/>
                  </a:lnTo>
                  <a:cubicBezTo>
                    <a:pt x="3320" y="3383"/>
                    <a:pt x="3250" y="3453"/>
                    <a:pt x="3163" y="3453"/>
                  </a:cubicBezTo>
                  <a:lnTo>
                    <a:pt x="1395" y="3453"/>
                  </a:lnTo>
                  <a:lnTo>
                    <a:pt x="570" y="3453"/>
                  </a:lnTo>
                  <a:lnTo>
                    <a:pt x="570" y="3453"/>
                  </a:lnTo>
                  <a:lnTo>
                    <a:pt x="177" y="3453"/>
                  </a:lnTo>
                  <a:cubicBezTo>
                    <a:pt x="90" y="3453"/>
                    <a:pt x="20" y="3383"/>
                    <a:pt x="20" y="3296"/>
                  </a:cubicBezTo>
                  <a:lnTo>
                    <a:pt x="20" y="2904"/>
                  </a:lnTo>
                  <a:lnTo>
                    <a:pt x="20" y="2669"/>
                  </a:lnTo>
                  <a:lnTo>
                    <a:pt x="20" y="2669"/>
                  </a:lnTo>
                  <a:close/>
                </a:path>
              </a:pathLst>
            </a:custGeom>
            <a:noFill/>
            <a:ln w="25907" cap="flat">
              <a:solidFill>
                <a:srgbClr val="AA87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836" name="table 3836"/>
          <p:cNvGraphicFramePr>
            <a:graphicFrameLocks noGrp="1"/>
          </p:cNvGraphicFramePr>
          <p:nvPr/>
        </p:nvGraphicFramePr>
        <p:xfrm>
          <a:off x="6490715" y="2743200"/>
          <a:ext cx="1231264" cy="711200"/>
        </p:xfrm>
        <a:graphic>
          <a:graphicData uri="http://schemas.openxmlformats.org/drawingml/2006/table">
            <a:tbl>
              <a:tblPr>
                <a:solidFill>
                  <a:srgbClr val="5A8DA4"/>
                </a:solidFill>
              </a:tblPr>
              <a:tblGrid>
                <a:gridCol w="1231264"/>
              </a:tblGrid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9814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8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PCN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DA4"/>
                    </a:solidFill>
                  </a:tcPr>
                </a:tc>
              </a:tr>
            </a:tbl>
          </a:graphicData>
        </a:graphic>
      </p:graphicFrame>
      <p:pic>
        <p:nvPicPr>
          <p:cNvPr id="3838" name="picture 38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72561" y="2769870"/>
            <a:ext cx="3112008" cy="672084"/>
          </a:xfrm>
          <a:prstGeom prst="rect">
            <a:avLst/>
          </a:prstGeom>
        </p:spPr>
      </p:pic>
      <p:graphicFrame>
        <p:nvGraphicFramePr>
          <p:cNvPr id="3840" name="table 3840"/>
          <p:cNvGraphicFramePr>
            <a:graphicFrameLocks noGrp="1"/>
          </p:cNvGraphicFramePr>
          <p:nvPr/>
        </p:nvGraphicFramePr>
        <p:xfrm>
          <a:off x="4826508" y="2769108"/>
          <a:ext cx="1270634" cy="673100"/>
        </p:xfrm>
        <a:graphic>
          <a:graphicData uri="http://schemas.openxmlformats.org/drawingml/2006/table">
            <a:tbl>
              <a:tblPr/>
              <a:tblGrid>
                <a:gridCol w="1270634"/>
              </a:tblGrid>
              <a:tr h="647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44500" algn="l" rtl="0" eaLnBrk="0">
                        <a:lnSpc>
                          <a:spcPct val="84000"/>
                        </a:lnSpc>
                      </a:pPr>
                      <a:r>
                        <a:rPr sz="18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ECR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02" name="group 602"/>
          <p:cNvGrpSpPr/>
          <p:nvPr/>
        </p:nvGrpSpPr>
        <p:grpSpPr>
          <a:xfrm rot="21600000">
            <a:off x="4357496" y="3079115"/>
            <a:ext cx="2883027" cy="1456308"/>
            <a:chOff x="0" y="0"/>
            <a:chExt cx="2883027" cy="1456308"/>
          </a:xfrm>
        </p:grpSpPr>
        <p:sp>
          <p:nvSpPr>
            <p:cNvPr id="3842" name="path"/>
            <p:cNvSpPr/>
            <p:nvPr/>
          </p:nvSpPr>
          <p:spPr>
            <a:xfrm>
              <a:off x="12954" y="12953"/>
              <a:ext cx="2857118" cy="1430401"/>
            </a:xfrm>
            <a:custGeom>
              <a:avLst/>
              <a:gdLst/>
              <a:ahLst/>
              <a:cxnLst/>
              <a:rect l="0" t="0" r="0" b="0"/>
              <a:pathLst>
                <a:path w="4499" h="2252">
                  <a:moveTo>
                    <a:pt x="858" y="1584"/>
                  </a:moveTo>
                  <a:cubicBezTo>
                    <a:pt x="858" y="1510"/>
                    <a:pt x="918" y="1451"/>
                    <a:pt x="992" y="1451"/>
                  </a:cubicBezTo>
                  <a:lnTo>
                    <a:pt x="1465" y="1451"/>
                  </a:lnTo>
                  <a:lnTo>
                    <a:pt x="0" y="0"/>
                  </a:lnTo>
                  <a:lnTo>
                    <a:pt x="2375" y="1451"/>
                  </a:lnTo>
                  <a:lnTo>
                    <a:pt x="4365" y="1451"/>
                  </a:lnTo>
                  <a:cubicBezTo>
                    <a:pt x="4439" y="1451"/>
                    <a:pt x="4499" y="1510"/>
                    <a:pt x="4499" y="1584"/>
                  </a:cubicBezTo>
                  <a:lnTo>
                    <a:pt x="4499" y="1584"/>
                  </a:lnTo>
                  <a:lnTo>
                    <a:pt x="4499" y="1584"/>
                  </a:lnTo>
                  <a:lnTo>
                    <a:pt x="4499" y="1785"/>
                  </a:lnTo>
                  <a:lnTo>
                    <a:pt x="4499" y="2118"/>
                  </a:lnTo>
                  <a:cubicBezTo>
                    <a:pt x="4499" y="2192"/>
                    <a:pt x="4439" y="2252"/>
                    <a:pt x="4365" y="2252"/>
                  </a:cubicBezTo>
                  <a:lnTo>
                    <a:pt x="2375" y="2252"/>
                  </a:lnTo>
                  <a:lnTo>
                    <a:pt x="1465" y="2252"/>
                  </a:lnTo>
                  <a:lnTo>
                    <a:pt x="1465" y="2252"/>
                  </a:lnTo>
                  <a:lnTo>
                    <a:pt x="992" y="2252"/>
                  </a:lnTo>
                  <a:cubicBezTo>
                    <a:pt x="918" y="2252"/>
                    <a:pt x="858" y="2192"/>
                    <a:pt x="858" y="2118"/>
                  </a:cubicBezTo>
                  <a:lnTo>
                    <a:pt x="858" y="1785"/>
                  </a:lnTo>
                  <a:lnTo>
                    <a:pt x="858" y="1584"/>
                  </a:lnTo>
                  <a:lnTo>
                    <a:pt x="858" y="1584"/>
                  </a:lnTo>
                  <a:close/>
                </a:path>
              </a:pathLst>
            </a:custGeom>
            <a:solidFill>
              <a:srgbClr val="E7B9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44" name="path"/>
            <p:cNvSpPr/>
            <p:nvPr/>
          </p:nvSpPr>
          <p:spPr>
            <a:xfrm>
              <a:off x="0" y="0"/>
              <a:ext cx="2883027" cy="1456308"/>
            </a:xfrm>
            <a:custGeom>
              <a:avLst/>
              <a:gdLst/>
              <a:ahLst/>
              <a:cxnLst/>
              <a:rect l="0" t="0" r="0" b="0"/>
              <a:pathLst>
                <a:path w="4540" h="2293">
                  <a:moveTo>
                    <a:pt x="879" y="1604"/>
                  </a:moveTo>
                  <a:cubicBezTo>
                    <a:pt x="879" y="1531"/>
                    <a:pt x="938" y="1471"/>
                    <a:pt x="1012" y="1471"/>
                  </a:cubicBezTo>
                  <a:lnTo>
                    <a:pt x="1485" y="1471"/>
                  </a:lnTo>
                  <a:lnTo>
                    <a:pt x="20" y="20"/>
                  </a:lnTo>
                  <a:lnTo>
                    <a:pt x="2396" y="1471"/>
                  </a:lnTo>
                  <a:lnTo>
                    <a:pt x="4386" y="1471"/>
                  </a:lnTo>
                  <a:cubicBezTo>
                    <a:pt x="4460" y="1471"/>
                    <a:pt x="4519" y="1531"/>
                    <a:pt x="4519" y="1604"/>
                  </a:cubicBezTo>
                  <a:lnTo>
                    <a:pt x="4519" y="1604"/>
                  </a:lnTo>
                  <a:lnTo>
                    <a:pt x="4519" y="1604"/>
                  </a:lnTo>
                  <a:lnTo>
                    <a:pt x="4519" y="1805"/>
                  </a:lnTo>
                  <a:lnTo>
                    <a:pt x="4519" y="2139"/>
                  </a:lnTo>
                  <a:cubicBezTo>
                    <a:pt x="4519" y="2213"/>
                    <a:pt x="4460" y="2272"/>
                    <a:pt x="4386" y="2272"/>
                  </a:cubicBezTo>
                  <a:lnTo>
                    <a:pt x="2396" y="2272"/>
                  </a:lnTo>
                  <a:lnTo>
                    <a:pt x="1485" y="2272"/>
                  </a:lnTo>
                  <a:lnTo>
                    <a:pt x="1485" y="2272"/>
                  </a:lnTo>
                  <a:lnTo>
                    <a:pt x="1012" y="2272"/>
                  </a:lnTo>
                  <a:cubicBezTo>
                    <a:pt x="938" y="2272"/>
                    <a:pt x="879" y="2213"/>
                    <a:pt x="879" y="2139"/>
                  </a:cubicBezTo>
                  <a:lnTo>
                    <a:pt x="879" y="1805"/>
                  </a:lnTo>
                  <a:lnTo>
                    <a:pt x="879" y="1604"/>
                  </a:lnTo>
                  <a:lnTo>
                    <a:pt x="879" y="1604"/>
                  </a:lnTo>
                  <a:close/>
                </a:path>
              </a:pathLst>
            </a:custGeom>
            <a:noFill/>
            <a:ln w="25907" cap="flat">
              <a:solidFill>
                <a:srgbClr val="AA87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3846" name="picture 38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413870" y="4162805"/>
            <a:ext cx="607277" cy="609563"/>
          </a:xfrm>
          <a:prstGeom prst="rect">
            <a:avLst/>
          </a:prstGeom>
        </p:spPr>
      </p:pic>
      <p:graphicFrame>
        <p:nvGraphicFramePr>
          <p:cNvPr id="3848" name="table 3848"/>
          <p:cNvGraphicFramePr>
            <a:graphicFrameLocks noGrp="1"/>
          </p:cNvGraphicFramePr>
          <p:nvPr/>
        </p:nvGraphicFramePr>
        <p:xfrm>
          <a:off x="3002279" y="3802380"/>
          <a:ext cx="1316354" cy="706120"/>
        </p:xfrm>
        <a:graphic>
          <a:graphicData uri="http://schemas.openxmlformats.org/drawingml/2006/table">
            <a:tbl>
              <a:tblPr>
                <a:solidFill>
                  <a:srgbClr val="5A8DA4"/>
                </a:solidFill>
              </a:tblPr>
              <a:tblGrid>
                <a:gridCol w="1316354"/>
              </a:tblGrid>
              <a:tr h="680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58470" algn="l" rtl="0" eaLnBrk="0">
                        <a:lnSpc>
                          <a:spcPct val="84000"/>
                        </a:lnSpc>
                      </a:pPr>
                      <a:r>
                        <a:rPr sz="1800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PCR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DA4"/>
                    </a:solidFill>
                  </a:tcPr>
                </a:tc>
              </a:tr>
            </a:tbl>
          </a:graphicData>
        </a:graphic>
      </p:graphicFrame>
      <p:pic>
        <p:nvPicPr>
          <p:cNvPr id="3850" name="picture 38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72299" y="3092450"/>
            <a:ext cx="663053" cy="1096890"/>
          </a:xfrm>
          <a:prstGeom prst="rect">
            <a:avLst/>
          </a:prstGeom>
        </p:spPr>
      </p:pic>
      <p:graphicFrame>
        <p:nvGraphicFramePr>
          <p:cNvPr id="3852" name="table 3852"/>
          <p:cNvGraphicFramePr>
            <a:graphicFrameLocks noGrp="1"/>
          </p:cNvGraphicFramePr>
          <p:nvPr/>
        </p:nvGraphicFramePr>
        <p:xfrm>
          <a:off x="1143000" y="2756916"/>
          <a:ext cx="1258570" cy="685165"/>
        </p:xfrm>
        <a:graphic>
          <a:graphicData uri="http://schemas.openxmlformats.org/drawingml/2006/table">
            <a:tbl>
              <a:tblPr>
                <a:solidFill>
                  <a:srgbClr val="5A8DA4"/>
                </a:solidFill>
              </a:tblPr>
              <a:tblGrid>
                <a:gridCol w="1258570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2545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8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RCR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DA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54" name="table 3854"/>
          <p:cNvGraphicFramePr>
            <a:graphicFrameLocks noGrp="1"/>
          </p:cNvGraphicFramePr>
          <p:nvPr/>
        </p:nvGraphicFramePr>
        <p:xfrm>
          <a:off x="2959607" y="2756916"/>
          <a:ext cx="1346835" cy="697865"/>
        </p:xfrm>
        <a:graphic>
          <a:graphicData uri="http://schemas.openxmlformats.org/drawingml/2006/table">
            <a:tbl>
              <a:tblPr/>
              <a:tblGrid>
                <a:gridCol w="1346835"/>
              </a:tblGrid>
              <a:tr h="6724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57835" algn="l" rtl="0" eaLnBrk="0">
                        <a:lnSpc>
                          <a:spcPct val="84000"/>
                        </a:lnSpc>
                      </a:pPr>
                      <a:r>
                        <a:rPr sz="18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DCR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56" name="picture 38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82883" y="3044190"/>
            <a:ext cx="590187" cy="142494"/>
          </a:xfrm>
          <a:prstGeom prst="rect">
            <a:avLst/>
          </a:prstGeom>
        </p:spPr>
      </p:pic>
      <p:pic>
        <p:nvPicPr>
          <p:cNvPr id="3858" name="picture 38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599078" y="2298954"/>
            <a:ext cx="66751" cy="494740"/>
          </a:xfrm>
          <a:prstGeom prst="rect">
            <a:avLst/>
          </a:prstGeom>
        </p:spPr>
      </p:pic>
      <p:pic>
        <p:nvPicPr>
          <p:cNvPr id="3860" name="picture 38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640678" y="2287862"/>
            <a:ext cx="3465434" cy="61806"/>
          </a:xfrm>
          <a:prstGeom prst="rect">
            <a:avLst/>
          </a:prstGeom>
        </p:spPr>
      </p:pic>
      <p:sp>
        <p:nvSpPr>
          <p:cNvPr id="3862" name="rect"/>
          <p:cNvSpPr/>
          <p:nvPr/>
        </p:nvSpPr>
        <p:spPr>
          <a:xfrm>
            <a:off x="3646170" y="2286000"/>
            <a:ext cx="3454399" cy="2590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04" name="group 604"/>
          <p:cNvGrpSpPr/>
          <p:nvPr/>
        </p:nvGrpSpPr>
        <p:grpSpPr>
          <a:xfrm rot="21600000">
            <a:off x="2109216" y="1499615"/>
            <a:ext cx="1866900" cy="1606930"/>
            <a:chOff x="0" y="0"/>
            <a:chExt cx="1866900" cy="1606930"/>
          </a:xfrm>
        </p:grpSpPr>
        <p:sp>
          <p:nvSpPr>
            <p:cNvPr id="3864" name="path"/>
            <p:cNvSpPr/>
            <p:nvPr/>
          </p:nvSpPr>
          <p:spPr>
            <a:xfrm>
              <a:off x="12954" y="12953"/>
              <a:ext cx="1840991" cy="1581022"/>
            </a:xfrm>
            <a:custGeom>
              <a:avLst/>
              <a:gdLst/>
              <a:ahLst/>
              <a:cxnLst/>
              <a:rect l="0" t="0" r="0" b="0"/>
              <a:pathLst>
                <a:path w="2899" h="2489">
                  <a:moveTo>
                    <a:pt x="0" y="123"/>
                  </a:moveTo>
                  <a:cubicBezTo>
                    <a:pt x="0" y="55"/>
                    <a:pt x="55" y="0"/>
                    <a:pt x="123" y="0"/>
                  </a:cubicBezTo>
                  <a:lnTo>
                    <a:pt x="483" y="0"/>
                  </a:lnTo>
                  <a:lnTo>
                    <a:pt x="483" y="0"/>
                  </a:lnTo>
                  <a:lnTo>
                    <a:pt x="1207" y="0"/>
                  </a:lnTo>
                  <a:lnTo>
                    <a:pt x="2776" y="0"/>
                  </a:lnTo>
                  <a:cubicBezTo>
                    <a:pt x="2843" y="0"/>
                    <a:pt x="2899" y="55"/>
                    <a:pt x="2899" y="123"/>
                  </a:cubicBezTo>
                  <a:lnTo>
                    <a:pt x="2899" y="431"/>
                  </a:lnTo>
                  <a:lnTo>
                    <a:pt x="2899" y="431"/>
                  </a:lnTo>
                  <a:lnTo>
                    <a:pt x="2899" y="616"/>
                  </a:lnTo>
                  <a:lnTo>
                    <a:pt x="2899" y="616"/>
                  </a:lnTo>
                  <a:cubicBezTo>
                    <a:pt x="2899" y="684"/>
                    <a:pt x="2843" y="739"/>
                    <a:pt x="2776" y="739"/>
                  </a:cubicBezTo>
                  <a:lnTo>
                    <a:pt x="1207" y="739"/>
                  </a:lnTo>
                  <a:lnTo>
                    <a:pt x="1105" y="2489"/>
                  </a:lnTo>
                  <a:lnTo>
                    <a:pt x="483" y="739"/>
                  </a:lnTo>
                  <a:lnTo>
                    <a:pt x="123" y="739"/>
                  </a:lnTo>
                  <a:cubicBezTo>
                    <a:pt x="55" y="739"/>
                    <a:pt x="0" y="684"/>
                    <a:pt x="0" y="616"/>
                  </a:cubicBezTo>
                  <a:lnTo>
                    <a:pt x="0" y="6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E7B9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66" name="path"/>
            <p:cNvSpPr/>
            <p:nvPr/>
          </p:nvSpPr>
          <p:spPr>
            <a:xfrm>
              <a:off x="0" y="0"/>
              <a:ext cx="1866900" cy="1606930"/>
            </a:xfrm>
            <a:custGeom>
              <a:avLst/>
              <a:gdLst/>
              <a:ahLst/>
              <a:cxnLst/>
              <a:rect l="0" t="0" r="0" b="0"/>
              <a:pathLst>
                <a:path w="2940" h="2530">
                  <a:moveTo>
                    <a:pt x="20" y="143"/>
                  </a:moveTo>
                  <a:cubicBezTo>
                    <a:pt x="20" y="75"/>
                    <a:pt x="75" y="20"/>
                    <a:pt x="143" y="20"/>
                  </a:cubicBezTo>
                  <a:lnTo>
                    <a:pt x="503" y="20"/>
                  </a:lnTo>
                  <a:lnTo>
                    <a:pt x="503" y="20"/>
                  </a:lnTo>
                  <a:lnTo>
                    <a:pt x="1228" y="20"/>
                  </a:lnTo>
                  <a:lnTo>
                    <a:pt x="2796" y="20"/>
                  </a:lnTo>
                  <a:cubicBezTo>
                    <a:pt x="2864" y="20"/>
                    <a:pt x="2919" y="75"/>
                    <a:pt x="2919" y="143"/>
                  </a:cubicBezTo>
                  <a:lnTo>
                    <a:pt x="2919" y="451"/>
                  </a:lnTo>
                  <a:lnTo>
                    <a:pt x="2919" y="451"/>
                  </a:lnTo>
                  <a:lnTo>
                    <a:pt x="2919" y="636"/>
                  </a:lnTo>
                  <a:lnTo>
                    <a:pt x="2919" y="636"/>
                  </a:lnTo>
                  <a:cubicBezTo>
                    <a:pt x="2919" y="704"/>
                    <a:pt x="2864" y="759"/>
                    <a:pt x="2796" y="759"/>
                  </a:cubicBezTo>
                  <a:lnTo>
                    <a:pt x="1228" y="759"/>
                  </a:lnTo>
                  <a:lnTo>
                    <a:pt x="1126" y="2510"/>
                  </a:lnTo>
                  <a:lnTo>
                    <a:pt x="503" y="759"/>
                  </a:lnTo>
                  <a:lnTo>
                    <a:pt x="143" y="759"/>
                  </a:lnTo>
                  <a:cubicBezTo>
                    <a:pt x="75" y="759"/>
                    <a:pt x="20" y="704"/>
                    <a:pt x="20" y="636"/>
                  </a:cubicBezTo>
                  <a:lnTo>
                    <a:pt x="20" y="636"/>
                  </a:lnTo>
                  <a:lnTo>
                    <a:pt x="20" y="451"/>
                  </a:lnTo>
                  <a:lnTo>
                    <a:pt x="20" y="451"/>
                  </a:lnTo>
                  <a:lnTo>
                    <a:pt x="20" y="143"/>
                  </a:lnTo>
                  <a:close/>
                </a:path>
              </a:pathLst>
            </a:custGeom>
            <a:noFill/>
            <a:ln w="25907" cap="flat">
              <a:solidFill>
                <a:srgbClr val="AA87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06" name="group 606"/>
          <p:cNvGrpSpPr/>
          <p:nvPr/>
        </p:nvGrpSpPr>
        <p:grpSpPr>
          <a:xfrm rot="21600000">
            <a:off x="4890515" y="1447800"/>
            <a:ext cx="2807208" cy="847852"/>
            <a:chOff x="0" y="0"/>
            <a:chExt cx="2807208" cy="847852"/>
          </a:xfrm>
        </p:grpSpPr>
        <p:grpSp>
          <p:nvGrpSpPr>
            <p:cNvPr id="608" name="group 608"/>
            <p:cNvGrpSpPr/>
            <p:nvPr/>
          </p:nvGrpSpPr>
          <p:grpSpPr>
            <a:xfrm rot="21600000">
              <a:off x="0" y="0"/>
              <a:ext cx="2807208" cy="847852"/>
              <a:chOff x="0" y="0"/>
              <a:chExt cx="2807208" cy="847852"/>
            </a:xfrm>
          </p:grpSpPr>
          <p:sp>
            <p:nvSpPr>
              <p:cNvPr id="3868" name="path"/>
              <p:cNvSpPr/>
              <p:nvPr/>
            </p:nvSpPr>
            <p:spPr>
              <a:xfrm>
                <a:off x="12953" y="12954"/>
                <a:ext cx="2781300" cy="821944"/>
              </a:xfrm>
              <a:custGeom>
                <a:avLst/>
                <a:gdLst/>
                <a:ahLst/>
                <a:cxnLst/>
                <a:rect l="0" t="0" r="0" b="0"/>
                <a:pathLst>
                  <a:path w="4380" h="1294">
                    <a:moveTo>
                      <a:pt x="1178" y="133"/>
                    </a:moveTo>
                    <a:cubicBezTo>
                      <a:pt x="1178" y="59"/>
                      <a:pt x="1238" y="0"/>
                      <a:pt x="1312" y="0"/>
                    </a:cubicBezTo>
                    <a:lnTo>
                      <a:pt x="1712" y="0"/>
                    </a:lnTo>
                    <a:lnTo>
                      <a:pt x="1712" y="0"/>
                    </a:lnTo>
                    <a:lnTo>
                      <a:pt x="2512" y="0"/>
                    </a:lnTo>
                    <a:lnTo>
                      <a:pt x="4246" y="0"/>
                    </a:lnTo>
                    <a:cubicBezTo>
                      <a:pt x="4320" y="0"/>
                      <a:pt x="4380" y="59"/>
                      <a:pt x="4380" y="133"/>
                    </a:cubicBezTo>
                    <a:lnTo>
                      <a:pt x="4380" y="467"/>
                    </a:lnTo>
                    <a:lnTo>
                      <a:pt x="4380" y="467"/>
                    </a:lnTo>
                    <a:lnTo>
                      <a:pt x="4380" y="667"/>
                    </a:lnTo>
                    <a:lnTo>
                      <a:pt x="4380" y="667"/>
                    </a:lnTo>
                    <a:cubicBezTo>
                      <a:pt x="4380" y="741"/>
                      <a:pt x="4320" y="801"/>
                      <a:pt x="4246" y="801"/>
                    </a:cubicBezTo>
                    <a:lnTo>
                      <a:pt x="2512" y="801"/>
                    </a:lnTo>
                    <a:lnTo>
                      <a:pt x="0" y="1294"/>
                    </a:lnTo>
                    <a:lnTo>
                      <a:pt x="1712" y="801"/>
                    </a:lnTo>
                    <a:lnTo>
                      <a:pt x="1312" y="801"/>
                    </a:lnTo>
                    <a:cubicBezTo>
                      <a:pt x="1238" y="801"/>
                      <a:pt x="1178" y="741"/>
                      <a:pt x="1178" y="667"/>
                    </a:cubicBezTo>
                    <a:lnTo>
                      <a:pt x="1178" y="667"/>
                    </a:lnTo>
                    <a:lnTo>
                      <a:pt x="1178" y="467"/>
                    </a:lnTo>
                    <a:lnTo>
                      <a:pt x="1178" y="467"/>
                    </a:lnTo>
                    <a:lnTo>
                      <a:pt x="1178" y="133"/>
                    </a:lnTo>
                    <a:close/>
                  </a:path>
                </a:pathLst>
              </a:custGeom>
              <a:solidFill>
                <a:srgbClr val="E7B90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0" name="path"/>
              <p:cNvSpPr/>
              <p:nvPr/>
            </p:nvSpPr>
            <p:spPr>
              <a:xfrm>
                <a:off x="0" y="0"/>
                <a:ext cx="2807208" cy="847852"/>
              </a:xfrm>
              <a:custGeom>
                <a:avLst/>
                <a:gdLst/>
                <a:ahLst/>
                <a:cxnLst/>
                <a:rect l="0" t="0" r="0" b="0"/>
                <a:pathLst>
                  <a:path w="4420" h="1335">
                    <a:moveTo>
                      <a:pt x="1198" y="154"/>
                    </a:moveTo>
                    <a:cubicBezTo>
                      <a:pt x="1198" y="80"/>
                      <a:pt x="1258" y="20"/>
                      <a:pt x="1332" y="20"/>
                    </a:cubicBezTo>
                    <a:lnTo>
                      <a:pt x="1732" y="20"/>
                    </a:lnTo>
                    <a:lnTo>
                      <a:pt x="1732" y="20"/>
                    </a:lnTo>
                    <a:lnTo>
                      <a:pt x="2532" y="20"/>
                    </a:lnTo>
                    <a:lnTo>
                      <a:pt x="4266" y="20"/>
                    </a:lnTo>
                    <a:cubicBezTo>
                      <a:pt x="4340" y="20"/>
                      <a:pt x="4400" y="80"/>
                      <a:pt x="4400" y="154"/>
                    </a:cubicBezTo>
                    <a:lnTo>
                      <a:pt x="4400" y="488"/>
                    </a:lnTo>
                    <a:lnTo>
                      <a:pt x="4400" y="488"/>
                    </a:lnTo>
                    <a:lnTo>
                      <a:pt x="4400" y="688"/>
                    </a:lnTo>
                    <a:lnTo>
                      <a:pt x="4400" y="688"/>
                    </a:lnTo>
                    <a:cubicBezTo>
                      <a:pt x="4400" y="762"/>
                      <a:pt x="4340" y="822"/>
                      <a:pt x="4266" y="822"/>
                    </a:cubicBezTo>
                    <a:lnTo>
                      <a:pt x="2532" y="822"/>
                    </a:lnTo>
                    <a:lnTo>
                      <a:pt x="20" y="1314"/>
                    </a:lnTo>
                    <a:lnTo>
                      <a:pt x="1732" y="822"/>
                    </a:lnTo>
                    <a:lnTo>
                      <a:pt x="1332" y="822"/>
                    </a:lnTo>
                    <a:cubicBezTo>
                      <a:pt x="1258" y="822"/>
                      <a:pt x="1198" y="762"/>
                      <a:pt x="1198" y="688"/>
                    </a:cubicBezTo>
                    <a:lnTo>
                      <a:pt x="1198" y="688"/>
                    </a:lnTo>
                    <a:lnTo>
                      <a:pt x="1198" y="488"/>
                    </a:lnTo>
                    <a:lnTo>
                      <a:pt x="1198" y="488"/>
                    </a:lnTo>
                    <a:lnTo>
                      <a:pt x="1198" y="154"/>
                    </a:lnTo>
                    <a:close/>
                  </a:path>
                </a:pathLst>
              </a:custGeom>
              <a:noFill/>
              <a:ln w="25907" cap="flat">
                <a:solidFill>
                  <a:srgbClr val="AA87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72" name="textbox 3872"/>
            <p:cNvSpPr/>
            <p:nvPr/>
          </p:nvSpPr>
          <p:spPr>
            <a:xfrm>
              <a:off x="-12700" y="-12700"/>
              <a:ext cx="2832735" cy="9061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9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>
                <a:latin typeface="仿宋" panose="02010609060101010101" charset="-122"/>
                <a:ea typeface="微软雅黑" panose="020B0503020204020204" charset="-122"/>
              </a:endParaRPr>
            </a:p>
            <a:p>
              <a:pPr marL="939800" algn="l" rtl="0" eaLnBrk="0">
                <a:lnSpc>
                  <a:spcPct val="95000"/>
                </a:lnSpc>
              </a:pPr>
              <a:r>
                <a:rPr sz="1800" kern="0" spc="-130" dirty="0">
                  <a:solidFill>
                    <a:srgbClr val="000000">
                      <a:alpha val="100000"/>
                    </a:srgbClr>
                  </a:solidFill>
                  <a:latin typeface="仿宋" panose="02010609060101010101" charset="-122"/>
                  <a:ea typeface="微软雅黑" panose="020B0503020204020204" charset="-122"/>
                  <a:cs typeface="宋体" panose="02010600030101010101" pitchFamily="2" charset="-122"/>
                </a:rPr>
                <a:t>客户界面变更？</a:t>
              </a:r>
              <a:endParaRPr lang="en-US" altLang="en-US" sz="1800" dirty="0">
                <a:latin typeface="仿宋" panose="02010609060101010101" charset="-122"/>
                <a:ea typeface="微软雅黑" panose="020B0503020204020204" charset="-122"/>
              </a:endParaRPr>
            </a:p>
          </p:txBody>
        </p:sp>
      </p:grpSp>
      <p:sp>
        <p:nvSpPr>
          <p:cNvPr id="3874" name="textbox 3874"/>
          <p:cNvSpPr/>
          <p:nvPr/>
        </p:nvSpPr>
        <p:spPr>
          <a:xfrm>
            <a:off x="103876" y="231284"/>
            <a:ext cx="4571365" cy="556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各类变更之间的关系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3876" name="table 3876"/>
          <p:cNvGraphicFramePr>
            <a:graphicFrameLocks noGrp="1"/>
          </p:cNvGraphicFramePr>
          <p:nvPr/>
        </p:nvGraphicFramePr>
        <p:xfrm>
          <a:off x="1181100" y="4395216"/>
          <a:ext cx="1258570" cy="685800"/>
        </p:xfrm>
        <a:graphic>
          <a:graphicData uri="http://schemas.openxmlformats.org/drawingml/2006/table">
            <a:tbl>
              <a:tblPr>
                <a:solidFill>
                  <a:srgbClr val="5A8DA4"/>
                </a:solidFill>
              </a:tblPr>
              <a:tblGrid>
                <a:gridCol w="1258570"/>
              </a:tblGrid>
              <a:tr h="660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1610" algn="l" rtl="0" eaLnBrk="0">
                        <a:lnSpc>
                          <a:spcPct val="95000"/>
                        </a:lnSpc>
                      </a:pPr>
                      <a:r>
                        <a:rPr sz="1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其他原因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06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DA4"/>
                    </a:solidFill>
                  </a:tcPr>
                </a:tc>
              </a:tr>
            </a:tbl>
          </a:graphicData>
        </a:graphic>
      </p:graphicFrame>
      <p:sp>
        <p:nvSpPr>
          <p:cNvPr id="3878" name="textbox 3878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82" name="textbox 3882"/>
          <p:cNvSpPr/>
          <p:nvPr/>
        </p:nvSpPr>
        <p:spPr>
          <a:xfrm>
            <a:off x="2716809" y="5343753"/>
            <a:ext cx="1497964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5000"/>
              </a:lnSpc>
            </a:pPr>
            <a:r>
              <a:rPr sz="1800" kern="0" spc="-1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影响项目计划？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884" name="textbox 3884"/>
          <p:cNvSpPr/>
          <p:nvPr/>
        </p:nvSpPr>
        <p:spPr>
          <a:xfrm>
            <a:off x="5168417" y="4137126"/>
            <a:ext cx="1497964" cy="285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5000"/>
              </a:lnSpc>
            </a:pPr>
            <a:r>
              <a:rPr sz="1800" kern="0" spc="-1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影响在制产品？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886" name="textbox 3886"/>
          <p:cNvSpPr/>
          <p:nvPr/>
        </p:nvSpPr>
        <p:spPr>
          <a:xfrm>
            <a:off x="2246909" y="1621891"/>
            <a:ext cx="1040764" cy="285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100000"/>
              </a:lnSpc>
            </a:pPr>
            <a:r>
              <a:rPr sz="1700" kern="0" spc="-1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影响设计？</a:t>
            </a:r>
            <a:endParaRPr lang="en-US" altLang="en-US" sz="1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888" name="picture 38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036247" y="2312542"/>
            <a:ext cx="138806" cy="461518"/>
          </a:xfrm>
          <a:prstGeom prst="rect">
            <a:avLst/>
          </a:prstGeom>
        </p:spPr>
      </p:pic>
      <p:sp>
        <p:nvSpPr>
          <p:cNvPr id="3890" name="rect"/>
          <p:cNvSpPr/>
          <p:nvPr/>
        </p:nvSpPr>
        <p:spPr>
          <a:xfrm>
            <a:off x="3015233" y="4495800"/>
            <a:ext cx="1290827" cy="25908"/>
          </a:xfrm>
          <a:prstGeom prst="rect">
            <a:avLst/>
          </a:prstGeom>
          <a:solidFill>
            <a:srgbClr val="40667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" name="picture 38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096232" y="2587187"/>
            <a:ext cx="4151845" cy="1406730"/>
          </a:xfrm>
          <a:prstGeom prst="rect">
            <a:avLst/>
          </a:prstGeom>
        </p:spPr>
      </p:pic>
      <p:sp>
        <p:nvSpPr>
          <p:cNvPr id="3894" name="rect"/>
          <p:cNvSpPr/>
          <p:nvPr/>
        </p:nvSpPr>
        <p:spPr>
          <a:xfrm>
            <a:off x="7498598" y="3436792"/>
            <a:ext cx="14320" cy="91909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96" name="rect"/>
          <p:cNvSpPr/>
          <p:nvPr/>
        </p:nvSpPr>
        <p:spPr>
          <a:xfrm>
            <a:off x="6852371" y="3493057"/>
            <a:ext cx="14321" cy="527116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898" name="table 3898"/>
          <p:cNvGraphicFramePr>
            <a:graphicFrameLocks noGrp="1"/>
          </p:cNvGraphicFramePr>
          <p:nvPr/>
        </p:nvGraphicFramePr>
        <p:xfrm>
          <a:off x="6094800" y="2586003"/>
          <a:ext cx="4044950" cy="1318895"/>
        </p:xfrm>
        <a:graphic>
          <a:graphicData uri="http://schemas.openxmlformats.org/drawingml/2006/table">
            <a:tbl>
              <a:tblPr/>
              <a:tblGrid>
                <a:gridCol w="4044950"/>
              </a:tblGrid>
              <a:tr h="1315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6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b="1" kern="0" spc="190" dirty="0">
                          <a:solidFill>
                            <a:srgbClr val="8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Times New Roman" panose="02020603050405020304"/>
                        </a:rPr>
                        <a:t>IPD</a:t>
                      </a:r>
                      <a:r>
                        <a:rPr sz="900" kern="0" spc="190" dirty="0">
                          <a:ln w="3385" cap="flat" cmpd="sng">
                            <a:solidFill>
                              <a:srgbClr val="8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8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产品开发流程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96545" algn="l" rtl="0" eaLnBrk="0">
                        <a:lnSpc>
                          <a:spcPts val="890"/>
                        </a:lnSpc>
                        <a:spcBef>
                          <a:spcPts val="210"/>
                        </a:spcBef>
                      </a:pPr>
                      <a:r>
                        <a:rPr sz="700" kern="0" spc="230" dirty="0">
                          <a:ln w="288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概念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05460" algn="l" rtl="0" eaLnBrk="0">
                        <a:lnSpc>
                          <a:spcPts val="1015"/>
                        </a:lnSpc>
                        <a:spcBef>
                          <a:spcPts val="240"/>
                        </a:spcBef>
                      </a:pPr>
                      <a:r>
                        <a:rPr sz="1200" kern="0" spc="120" baseline="-2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市场经理</a:t>
                      </a:r>
                      <a:r>
                        <a:rPr sz="7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sz="1200" kern="0" spc="120" baseline="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技术经理</a:t>
                      </a:r>
                      <a:endParaRPr lang="en-US" altLang="en-US" sz="1200" baseline="6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25780" algn="l" rtl="0" eaLnBrk="0">
                        <a:lnSpc>
                          <a:spcPts val="890"/>
                        </a:lnSpc>
                        <a:spcBef>
                          <a:spcPts val="0"/>
                        </a:spcBef>
                      </a:pPr>
                      <a:r>
                        <a:rPr sz="700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产品开发项目经理及系统级</a:t>
                      </a:r>
                      <a:r>
                        <a:rPr sz="7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工程师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00" name="textbox 3900"/>
          <p:cNvSpPr/>
          <p:nvPr/>
        </p:nvSpPr>
        <p:spPr>
          <a:xfrm>
            <a:off x="92228" y="310611"/>
            <a:ext cx="8450580" cy="593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市场需求管理流程、产品路标规划流程、产品开发流程和技术开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发流程关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324485" algn="l" rtl="0" eaLnBrk="0">
              <a:lnSpc>
                <a:spcPct val="96000"/>
              </a:lnSpc>
              <a:spcBef>
                <a:spcPts val="8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系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610" name="group 610"/>
          <p:cNvGrpSpPr/>
          <p:nvPr/>
        </p:nvGrpSpPr>
        <p:grpSpPr>
          <a:xfrm rot="21600000">
            <a:off x="1625161" y="1599386"/>
            <a:ext cx="2751975" cy="1546209"/>
            <a:chOff x="0" y="0"/>
            <a:chExt cx="2751975" cy="1546209"/>
          </a:xfrm>
        </p:grpSpPr>
        <p:sp>
          <p:nvSpPr>
            <p:cNvPr id="3902" name="path"/>
            <p:cNvSpPr/>
            <p:nvPr/>
          </p:nvSpPr>
          <p:spPr>
            <a:xfrm>
              <a:off x="107408" y="89136"/>
              <a:ext cx="2644567" cy="1457073"/>
            </a:xfrm>
            <a:custGeom>
              <a:avLst/>
              <a:gdLst/>
              <a:ahLst/>
              <a:cxnLst/>
              <a:rect l="0" t="0" r="0" b="0"/>
              <a:pathLst>
                <a:path w="4164" h="2294">
                  <a:moveTo>
                    <a:pt x="109" y="0"/>
                  </a:moveTo>
                  <a:lnTo>
                    <a:pt x="4056" y="0"/>
                  </a:lnTo>
                  <a:lnTo>
                    <a:pt x="4077" y="1"/>
                  </a:lnTo>
                  <a:cubicBezTo>
                    <a:pt x="4077" y="1"/>
                    <a:pt x="4077" y="1"/>
                    <a:pt x="4077" y="1"/>
                  </a:cubicBezTo>
                  <a:lnTo>
                    <a:pt x="4098" y="6"/>
                  </a:lnTo>
                  <a:cubicBezTo>
                    <a:pt x="4098" y="7"/>
                    <a:pt x="4098" y="7"/>
                    <a:pt x="4098" y="7"/>
                  </a:cubicBezTo>
                  <a:lnTo>
                    <a:pt x="4132" y="25"/>
                  </a:lnTo>
                  <a:cubicBezTo>
                    <a:pt x="4132" y="26"/>
                    <a:pt x="4133" y="26"/>
                    <a:pt x="4133" y="26"/>
                  </a:cubicBezTo>
                  <a:lnTo>
                    <a:pt x="4155" y="54"/>
                  </a:lnTo>
                  <a:cubicBezTo>
                    <a:pt x="4156" y="54"/>
                    <a:pt x="4156" y="54"/>
                    <a:pt x="4156" y="54"/>
                  </a:cubicBezTo>
                  <a:lnTo>
                    <a:pt x="4162" y="71"/>
                  </a:lnTo>
                  <a:cubicBezTo>
                    <a:pt x="4162" y="71"/>
                    <a:pt x="4162" y="71"/>
                    <a:pt x="4162" y="71"/>
                  </a:cubicBezTo>
                  <a:lnTo>
                    <a:pt x="4164" y="89"/>
                  </a:lnTo>
                  <a:lnTo>
                    <a:pt x="4164" y="2204"/>
                  </a:lnTo>
                  <a:lnTo>
                    <a:pt x="4162" y="2223"/>
                  </a:lnTo>
                  <a:cubicBezTo>
                    <a:pt x="4162" y="2223"/>
                    <a:pt x="4162" y="2223"/>
                    <a:pt x="4162" y="2223"/>
                  </a:cubicBezTo>
                  <a:lnTo>
                    <a:pt x="4156" y="2239"/>
                  </a:lnTo>
                  <a:cubicBezTo>
                    <a:pt x="4156" y="2239"/>
                    <a:pt x="4156" y="2240"/>
                    <a:pt x="4155" y="2240"/>
                  </a:cubicBezTo>
                  <a:lnTo>
                    <a:pt x="4133" y="2268"/>
                  </a:lnTo>
                  <a:cubicBezTo>
                    <a:pt x="4133" y="2268"/>
                    <a:pt x="4132" y="2268"/>
                    <a:pt x="4132" y="2268"/>
                  </a:cubicBezTo>
                  <a:lnTo>
                    <a:pt x="4098" y="2287"/>
                  </a:lnTo>
                  <a:cubicBezTo>
                    <a:pt x="4098" y="2287"/>
                    <a:pt x="4098" y="2287"/>
                    <a:pt x="4098" y="2287"/>
                  </a:cubicBezTo>
                  <a:lnTo>
                    <a:pt x="4077" y="2292"/>
                  </a:lnTo>
                  <a:cubicBezTo>
                    <a:pt x="4077" y="2292"/>
                    <a:pt x="4077" y="2292"/>
                    <a:pt x="4077" y="2292"/>
                  </a:cubicBezTo>
                  <a:lnTo>
                    <a:pt x="4056" y="2294"/>
                  </a:lnTo>
                  <a:lnTo>
                    <a:pt x="109" y="2294"/>
                  </a:lnTo>
                  <a:lnTo>
                    <a:pt x="87" y="2292"/>
                  </a:lnTo>
                  <a:cubicBezTo>
                    <a:pt x="87" y="2292"/>
                    <a:pt x="86" y="2292"/>
                    <a:pt x="86" y="2292"/>
                  </a:cubicBezTo>
                  <a:lnTo>
                    <a:pt x="67" y="2287"/>
                  </a:lnTo>
                  <a:cubicBezTo>
                    <a:pt x="66" y="2287"/>
                    <a:pt x="66" y="2287"/>
                    <a:pt x="66" y="2287"/>
                  </a:cubicBezTo>
                  <a:lnTo>
                    <a:pt x="32" y="2268"/>
                  </a:lnTo>
                  <a:cubicBezTo>
                    <a:pt x="32" y="2268"/>
                    <a:pt x="32" y="2268"/>
                    <a:pt x="32" y="2268"/>
                  </a:cubicBezTo>
                  <a:lnTo>
                    <a:pt x="8" y="2240"/>
                  </a:lnTo>
                  <a:cubicBezTo>
                    <a:pt x="8" y="2240"/>
                    <a:pt x="8" y="2239"/>
                    <a:pt x="8" y="2239"/>
                  </a:cubicBezTo>
                  <a:lnTo>
                    <a:pt x="2" y="2223"/>
                  </a:lnTo>
                  <a:cubicBezTo>
                    <a:pt x="2" y="2223"/>
                    <a:pt x="2" y="2223"/>
                    <a:pt x="2" y="2223"/>
                  </a:cubicBezTo>
                  <a:lnTo>
                    <a:pt x="0" y="2204"/>
                  </a:lnTo>
                  <a:lnTo>
                    <a:pt x="0" y="89"/>
                  </a:lnTo>
                  <a:lnTo>
                    <a:pt x="2" y="71"/>
                  </a:lnTo>
                  <a:cubicBezTo>
                    <a:pt x="2" y="71"/>
                    <a:pt x="2" y="71"/>
                    <a:pt x="2" y="71"/>
                  </a:cubicBezTo>
                  <a:lnTo>
                    <a:pt x="8" y="54"/>
                  </a:lnTo>
                  <a:cubicBezTo>
                    <a:pt x="8" y="54"/>
                    <a:pt x="8" y="54"/>
                    <a:pt x="8" y="54"/>
                  </a:cubicBezTo>
                  <a:lnTo>
                    <a:pt x="18" y="43"/>
                  </a:lnTo>
                  <a:lnTo>
                    <a:pt x="18" y="43"/>
                  </a:lnTo>
                  <a:cubicBezTo>
                    <a:pt x="19" y="40"/>
                    <a:pt x="21" y="38"/>
                    <a:pt x="23" y="36"/>
                  </a:cubicBezTo>
                  <a:lnTo>
                    <a:pt x="23" y="36"/>
                  </a:lnTo>
                  <a:lnTo>
                    <a:pt x="32" y="26"/>
                  </a:lnTo>
                  <a:cubicBezTo>
                    <a:pt x="32" y="26"/>
                    <a:pt x="32" y="26"/>
                    <a:pt x="32" y="25"/>
                  </a:cubicBezTo>
                  <a:lnTo>
                    <a:pt x="42" y="20"/>
                  </a:lnTo>
                  <a:lnTo>
                    <a:pt x="42" y="20"/>
                  </a:lnTo>
                  <a:cubicBezTo>
                    <a:pt x="47" y="17"/>
                    <a:pt x="52" y="14"/>
                    <a:pt x="57" y="12"/>
                  </a:cubicBezTo>
                  <a:lnTo>
                    <a:pt x="57" y="12"/>
                  </a:lnTo>
                  <a:lnTo>
                    <a:pt x="66" y="7"/>
                  </a:lnTo>
                  <a:cubicBezTo>
                    <a:pt x="66" y="7"/>
                    <a:pt x="66" y="7"/>
                    <a:pt x="67" y="6"/>
                  </a:cubicBezTo>
                  <a:lnTo>
                    <a:pt x="86" y="1"/>
                  </a:lnTo>
                  <a:cubicBezTo>
                    <a:pt x="86" y="1"/>
                    <a:pt x="87" y="1"/>
                    <a:pt x="87" y="1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04" name="path"/>
            <p:cNvSpPr/>
            <p:nvPr/>
          </p:nvSpPr>
          <p:spPr>
            <a:xfrm>
              <a:off x="0" y="0"/>
              <a:ext cx="2644328" cy="1457369"/>
            </a:xfrm>
            <a:custGeom>
              <a:avLst/>
              <a:gdLst/>
              <a:ahLst/>
              <a:cxnLst/>
              <a:rect l="0" t="0" r="0" b="0"/>
              <a:pathLst>
                <a:path w="4164" h="2295">
                  <a:moveTo>
                    <a:pt x="108" y="2293"/>
                  </a:moveTo>
                  <a:lnTo>
                    <a:pt x="4055" y="2293"/>
                  </a:lnTo>
                  <a:cubicBezTo>
                    <a:pt x="4114" y="2293"/>
                    <a:pt x="4162" y="2253"/>
                    <a:pt x="4162" y="2205"/>
                  </a:cubicBezTo>
                  <a:lnTo>
                    <a:pt x="4162" y="90"/>
                  </a:lnTo>
                  <a:cubicBezTo>
                    <a:pt x="4162" y="41"/>
                    <a:pt x="4114" y="1"/>
                    <a:pt x="4055" y="1"/>
                  </a:cubicBezTo>
                  <a:lnTo>
                    <a:pt x="108" y="1"/>
                  </a:lnTo>
                  <a:cubicBezTo>
                    <a:pt x="49" y="1"/>
                    <a:pt x="2" y="41"/>
                    <a:pt x="2" y="90"/>
                  </a:cubicBezTo>
                  <a:lnTo>
                    <a:pt x="2" y="2205"/>
                  </a:lnTo>
                  <a:cubicBezTo>
                    <a:pt x="2" y="2253"/>
                    <a:pt x="49" y="2293"/>
                    <a:pt x="108" y="2293"/>
                  </a:cubicBezTo>
                </a:path>
              </a:pathLst>
            </a:custGeom>
            <a:noFill/>
            <a:ln w="2616" cap="rnd">
              <a:solidFill>
                <a:srgbClr val="CC99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3906" name="picture 3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26593" y="1600570"/>
            <a:ext cx="2641464" cy="1455000"/>
          </a:xfrm>
          <a:prstGeom prst="rect">
            <a:avLst/>
          </a:prstGeom>
        </p:spPr>
      </p:pic>
      <p:pic>
        <p:nvPicPr>
          <p:cNvPr id="3908" name="picture 39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913570" y="965858"/>
            <a:ext cx="3001167" cy="1097370"/>
          </a:xfrm>
          <a:prstGeom prst="rect">
            <a:avLst/>
          </a:prstGeom>
        </p:spPr>
      </p:pic>
      <p:graphicFrame>
        <p:nvGraphicFramePr>
          <p:cNvPr id="3910" name="table 3910"/>
          <p:cNvGraphicFramePr>
            <a:graphicFrameLocks noGrp="1"/>
          </p:cNvGraphicFramePr>
          <p:nvPr/>
        </p:nvGraphicFramePr>
        <p:xfrm>
          <a:off x="4912138" y="964674"/>
          <a:ext cx="2894964" cy="1009650"/>
        </p:xfrm>
        <a:graphic>
          <a:graphicData uri="http://schemas.openxmlformats.org/drawingml/2006/table">
            <a:tbl>
              <a:tblPr/>
              <a:tblGrid>
                <a:gridCol w="2894964"/>
              </a:tblGrid>
              <a:tr h="2533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19480" algn="l" rtl="0" eaLnBrk="0">
                        <a:lnSpc>
                          <a:spcPct val="98000"/>
                        </a:lnSpc>
                      </a:pPr>
                      <a:r>
                        <a:rPr sz="900" kern="0" spc="220" dirty="0">
                          <a:ln w="3385" cap="flat" cmpd="sng">
                            <a:solidFill>
                              <a:srgbClr val="8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8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产品路标规划流程</a:t>
                      </a: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562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86410" algn="l" rtl="0" eaLnBrk="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700" kern="0" spc="220" dirty="0">
                          <a:ln w="287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组合分析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07720" algn="l" rtl="0" eaLnBrk="0">
                        <a:lnSpc>
                          <a:spcPts val="890"/>
                        </a:lnSpc>
                      </a:pPr>
                      <a:r>
                        <a:rPr sz="700" kern="0" spc="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市场经理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12" name="path"/>
          <p:cNvSpPr/>
          <p:nvPr/>
        </p:nvSpPr>
        <p:spPr>
          <a:xfrm>
            <a:off x="4532995" y="5261792"/>
            <a:ext cx="1248776" cy="11845"/>
          </a:xfrm>
          <a:custGeom>
            <a:avLst/>
            <a:gdLst/>
            <a:ahLst/>
            <a:cxnLst/>
            <a:rect l="0" t="0" r="0" b="0"/>
            <a:pathLst>
              <a:path w="1966" h="18">
                <a:moveTo>
                  <a:pt x="11" y="9"/>
                </a:moveTo>
                <a:lnTo>
                  <a:pt x="1955" y="9"/>
                </a:lnTo>
              </a:path>
            </a:pathLst>
          </a:custGeom>
          <a:noFill/>
          <a:ln w="13083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914" name="picture 39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63511" y="4793871"/>
            <a:ext cx="1956821" cy="1037729"/>
          </a:xfrm>
          <a:prstGeom prst="rect">
            <a:avLst/>
          </a:prstGeom>
        </p:spPr>
      </p:pic>
      <p:graphicFrame>
        <p:nvGraphicFramePr>
          <p:cNvPr id="3916" name="table 3916"/>
          <p:cNvGraphicFramePr>
            <a:graphicFrameLocks noGrp="1"/>
          </p:cNvGraphicFramePr>
          <p:nvPr/>
        </p:nvGraphicFramePr>
        <p:xfrm>
          <a:off x="5850868" y="4792687"/>
          <a:ext cx="1761490" cy="949960"/>
        </p:xfrm>
        <a:graphic>
          <a:graphicData uri="http://schemas.openxmlformats.org/drawingml/2006/table">
            <a:tbl>
              <a:tblPr/>
              <a:tblGrid>
                <a:gridCol w="120014"/>
                <a:gridCol w="435609"/>
                <a:gridCol w="1205865"/>
              </a:tblGrid>
              <a:tr h="268604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27685" algn="l" rtl="0" eaLnBrk="0">
                        <a:lnSpc>
                          <a:spcPts val="890"/>
                        </a:lnSpc>
                      </a:pPr>
                      <a:r>
                        <a:rPr sz="700" kern="0" spc="240" dirty="0">
                          <a:ln w="2872" cap="flat" cmpd="sng">
                            <a:solidFill>
                              <a:srgbClr val="8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8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技术发展规划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1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8735" indent="635" algn="l" rtl="0" eaLnBrk="0">
                        <a:lnSpc>
                          <a:spcPct val="109000"/>
                        </a:lnSpc>
                      </a:pPr>
                      <a:r>
                        <a:rPr sz="700" kern="0" spc="220" dirty="0">
                          <a:ln w="288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技术规</a:t>
                      </a: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700" kern="0" spc="220" dirty="0">
                          <a:ln w="287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划制定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8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63220" algn="l" rtl="0" eaLnBrk="0">
                        <a:lnSpc>
                          <a:spcPts val="890"/>
                        </a:lnSpc>
                        <a:spcBef>
                          <a:spcPts val="0"/>
                        </a:spcBef>
                      </a:pPr>
                      <a:r>
                        <a:rPr sz="7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技术领域专家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18" name="picture 39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604215" y="4504648"/>
            <a:ext cx="2686943" cy="797130"/>
          </a:xfrm>
          <a:prstGeom prst="rect">
            <a:avLst/>
          </a:prstGeom>
        </p:spPr>
      </p:pic>
      <p:sp>
        <p:nvSpPr>
          <p:cNvPr id="3920" name="path"/>
          <p:cNvSpPr/>
          <p:nvPr/>
        </p:nvSpPr>
        <p:spPr>
          <a:xfrm>
            <a:off x="5962213" y="2267857"/>
            <a:ext cx="2170917" cy="912879"/>
          </a:xfrm>
          <a:custGeom>
            <a:avLst/>
            <a:gdLst/>
            <a:ahLst/>
            <a:cxnLst/>
            <a:rect l="0" t="0" r="0" b="0"/>
            <a:pathLst>
              <a:path w="3418" h="1437">
                <a:moveTo>
                  <a:pt x="3407" y="9"/>
                </a:moveTo>
                <a:lnTo>
                  <a:pt x="11" y="9"/>
                </a:lnTo>
                <a:lnTo>
                  <a:pt x="11" y="1428"/>
                </a:lnTo>
                <a:lnTo>
                  <a:pt x="283" y="1428"/>
                </a:lnTo>
              </a:path>
            </a:pathLst>
          </a:custGeom>
          <a:noFill/>
          <a:ln w="13083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22" name="textbox 3922"/>
          <p:cNvSpPr/>
          <p:nvPr/>
        </p:nvSpPr>
        <p:spPr>
          <a:xfrm>
            <a:off x="4630194" y="1601354"/>
            <a:ext cx="841375" cy="2281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7940" algn="l" rtl="0" eaLnBrk="0">
              <a:lnSpc>
                <a:spcPts val="630"/>
              </a:lnSpc>
            </a:pP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Times New Roman" panose="02020603050405020304"/>
              </a:rPr>
              <a:t>A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250"/>
              </a:lnSpc>
            </a:pPr>
            <a:r>
              <a:rPr sz="900" kern="0" spc="1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类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0320" algn="l" rtl="0" eaLnBrk="0">
              <a:lnSpc>
                <a:spcPts val="1120"/>
              </a:lnSpc>
            </a:pP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3335" algn="l" rtl="0" eaLnBrk="0">
              <a:lnSpc>
                <a:spcPts val="1200"/>
              </a:lnSpc>
            </a:pP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求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lang="en-US" altLang="en-US" sz="2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98000"/>
              </a:lnSpc>
            </a:pPr>
            <a:r>
              <a:rPr sz="900" kern="0" spc="2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Times New Roman" panose="02020603050405020304"/>
              </a:rPr>
              <a:t>B</a:t>
            </a:r>
            <a:r>
              <a:rPr sz="900" kern="0" spc="20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类需求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924" name="picture 39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139336" y="5344126"/>
            <a:ext cx="2165189" cy="797081"/>
          </a:xfrm>
          <a:prstGeom prst="rect">
            <a:avLst/>
          </a:prstGeom>
        </p:spPr>
      </p:pic>
      <p:graphicFrame>
        <p:nvGraphicFramePr>
          <p:cNvPr id="3926" name="table 3926"/>
          <p:cNvGraphicFramePr>
            <a:graphicFrameLocks noGrp="1"/>
          </p:cNvGraphicFramePr>
          <p:nvPr/>
        </p:nvGraphicFramePr>
        <p:xfrm>
          <a:off x="8124538" y="4503463"/>
          <a:ext cx="2059305" cy="718820"/>
        </p:xfrm>
        <a:graphic>
          <a:graphicData uri="http://schemas.openxmlformats.org/drawingml/2006/table">
            <a:tbl>
              <a:tblPr/>
              <a:tblGrid>
                <a:gridCol w="2059305"/>
              </a:tblGrid>
              <a:tr h="7156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76910" algn="l" rtl="0" eaLnBrk="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700" kern="0" spc="240" dirty="0">
                          <a:ln w="2872" cap="flat" cmpd="sng">
                            <a:solidFill>
                              <a:srgbClr val="8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8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平台开发流程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43840" algn="l" rtl="0" eaLnBrk="0">
                        <a:lnSpc>
                          <a:spcPct val="97000"/>
                        </a:lnSpc>
                        <a:spcBef>
                          <a:spcPts val="935"/>
                        </a:spcBef>
                      </a:pPr>
                      <a:r>
                        <a:rPr sz="400" kern="0" spc="150" dirty="0">
                          <a:ln w="168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立项阶</a:t>
                      </a: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16230" algn="l" rtl="0" eaLnBrk="0">
                        <a:lnSpc>
                          <a:spcPts val="560"/>
                        </a:lnSpc>
                      </a:pPr>
                      <a:r>
                        <a:rPr sz="400" kern="0" spc="120" dirty="0">
                          <a:ln w="168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段</a:t>
                      </a: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61925" algn="l" rtl="0" eaLnBrk="0">
                        <a:lnSpc>
                          <a:spcPct val="92000"/>
                        </a:lnSpc>
                        <a:spcBef>
                          <a:spcPts val="520"/>
                        </a:spcBef>
                        <a:tabLst>
                          <a:tab pos="466725" algn="l"/>
                        </a:tabLst>
                      </a:pP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	</a:t>
                      </a:r>
                      <a:r>
                        <a:rPr sz="700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平台开发项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10235" algn="l" rtl="0" eaLnBrk="0">
                        <a:lnSpc>
                          <a:spcPts val="975"/>
                        </a:lnSpc>
                      </a:pPr>
                      <a:r>
                        <a:rPr sz="7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目经理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28" name="table 3928"/>
          <p:cNvGraphicFramePr>
            <a:graphicFrameLocks noGrp="1"/>
          </p:cNvGraphicFramePr>
          <p:nvPr/>
        </p:nvGraphicFramePr>
        <p:xfrm>
          <a:off x="8137904" y="5342942"/>
          <a:ext cx="2058669" cy="709294"/>
        </p:xfrm>
        <a:graphic>
          <a:graphicData uri="http://schemas.openxmlformats.org/drawingml/2006/table">
            <a:tbl>
              <a:tblPr/>
              <a:tblGrid>
                <a:gridCol w="2058669"/>
              </a:tblGrid>
              <a:tr h="7061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78815" algn="l" rtl="0" eaLnBrk="0">
                        <a:lnSpc>
                          <a:spcPts val="895"/>
                        </a:lnSpc>
                        <a:spcBef>
                          <a:spcPts val="5"/>
                        </a:spcBef>
                      </a:pPr>
                      <a:r>
                        <a:rPr sz="700" kern="0" spc="240" dirty="0">
                          <a:ln w="2882" cap="flat" cmpd="sng">
                            <a:solidFill>
                              <a:srgbClr val="8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8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预研开发流程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02970" algn="l" rtl="0" eaLnBrk="0">
                        <a:lnSpc>
                          <a:spcPct val="98000"/>
                        </a:lnSpc>
                        <a:spcBef>
                          <a:spcPts val="635"/>
                        </a:spcBef>
                      </a:pPr>
                      <a:r>
                        <a:rPr sz="400" kern="0" spc="150" dirty="0">
                          <a:ln w="169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开发阶</a:t>
                      </a: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74725" algn="l" rtl="0" eaLnBrk="0">
                        <a:lnSpc>
                          <a:spcPts val="560"/>
                        </a:lnSpc>
                      </a:pPr>
                      <a:r>
                        <a:rPr sz="400" kern="0" spc="120" dirty="0">
                          <a:ln w="168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段</a:t>
                      </a: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14020" algn="l" rtl="0" eaLnBrk="0">
                        <a:lnSpc>
                          <a:spcPct val="93000"/>
                        </a:lnSpc>
                        <a:spcBef>
                          <a:spcPts val="705"/>
                        </a:spcBef>
                      </a:pPr>
                      <a:r>
                        <a:rPr sz="7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技术开发项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56260" algn="l" rtl="0" eaLnBrk="0">
                        <a:lnSpc>
                          <a:spcPts val="990"/>
                        </a:lnSpc>
                      </a:pPr>
                      <a:r>
                        <a:rPr sz="7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目经理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30" name="rect"/>
          <p:cNvSpPr/>
          <p:nvPr/>
        </p:nvSpPr>
        <p:spPr>
          <a:xfrm>
            <a:off x="3460962" y="3645862"/>
            <a:ext cx="14320" cy="5251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932" name="picture 39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638588" y="3683274"/>
            <a:ext cx="1659067" cy="493160"/>
          </a:xfrm>
          <a:prstGeom prst="rect">
            <a:avLst/>
          </a:prstGeom>
        </p:spPr>
      </p:pic>
      <p:graphicFrame>
        <p:nvGraphicFramePr>
          <p:cNvPr id="3934" name="table 3934"/>
          <p:cNvGraphicFramePr>
            <a:graphicFrameLocks noGrp="1"/>
          </p:cNvGraphicFramePr>
          <p:nvPr/>
        </p:nvGraphicFramePr>
        <p:xfrm>
          <a:off x="7492870" y="3093485"/>
          <a:ext cx="2604770" cy="295275"/>
        </p:xfrm>
        <a:graphic>
          <a:graphicData uri="http://schemas.openxmlformats.org/drawingml/2006/table">
            <a:tbl>
              <a:tblPr/>
              <a:tblGrid>
                <a:gridCol w="662304"/>
                <a:gridCol w="640715"/>
                <a:gridCol w="640080"/>
                <a:gridCol w="661669"/>
              </a:tblGrid>
              <a:tr h="295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21615" algn="l" rtl="0" eaLnBrk="0">
                        <a:lnSpc>
                          <a:spcPts val="895"/>
                        </a:lnSpc>
                        <a:spcBef>
                          <a:spcPts val="0"/>
                        </a:spcBef>
                      </a:pPr>
                      <a:r>
                        <a:rPr sz="700" kern="0" spc="230" dirty="0">
                          <a:ln w="288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开发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8440" algn="l" rtl="0" eaLnBrk="0">
                        <a:lnSpc>
                          <a:spcPts val="910"/>
                        </a:lnSpc>
                        <a:spcBef>
                          <a:spcPts val="0"/>
                        </a:spcBef>
                      </a:pPr>
                      <a:r>
                        <a:rPr sz="700" kern="0" spc="230" dirty="0">
                          <a:ln w="288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验证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4630" algn="l" rtl="0" eaLnBrk="0">
                        <a:lnSpc>
                          <a:spcPts val="890"/>
                        </a:lnSpc>
                        <a:spcBef>
                          <a:spcPts val="0"/>
                        </a:spcBef>
                      </a:pPr>
                      <a:r>
                        <a:rPr sz="700" kern="0" spc="220" dirty="0">
                          <a:ln w="288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发布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18440" indent="-121285" algn="l" rtl="0" eaLnBrk="0">
                        <a:lnSpc>
                          <a:spcPct val="109000"/>
                        </a:lnSpc>
                        <a:spcBef>
                          <a:spcPts val="0"/>
                        </a:spcBef>
                      </a:pPr>
                      <a:r>
                        <a:rPr sz="700" kern="0" spc="230" dirty="0">
                          <a:ln w="288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生命周期</a:t>
                      </a: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700" kern="0" spc="220" dirty="0">
                          <a:ln w="287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管理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00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36" name="table 3936"/>
          <p:cNvGraphicFramePr>
            <a:graphicFrameLocks noGrp="1"/>
          </p:cNvGraphicFramePr>
          <p:nvPr/>
        </p:nvGraphicFramePr>
        <p:xfrm>
          <a:off x="2637156" y="3755530"/>
          <a:ext cx="1661794" cy="421639"/>
        </p:xfrm>
        <a:graphic>
          <a:graphicData uri="http://schemas.openxmlformats.org/drawingml/2006/table">
            <a:tbl>
              <a:tblPr/>
              <a:tblGrid>
                <a:gridCol w="1661794"/>
              </a:tblGrid>
              <a:tr h="4184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597535" algn="l" rtl="0" eaLnBrk="0">
                        <a:lnSpc>
                          <a:spcPts val="890"/>
                        </a:lnSpc>
                      </a:pPr>
                      <a:r>
                        <a:rPr sz="700" kern="0" spc="220" dirty="0">
                          <a:ln w="2872" cap="flat" cmpd="sng">
                            <a:solidFill>
                              <a:srgbClr val="8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8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市场调研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38" name="textbox 3938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940" name="picture 39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153086" y="1255772"/>
            <a:ext cx="1040646" cy="133260"/>
          </a:xfrm>
          <a:prstGeom prst="rect">
            <a:avLst/>
          </a:prstGeom>
        </p:spPr>
      </p:pic>
      <p:pic>
        <p:nvPicPr>
          <p:cNvPr id="3942" name="picture 39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153086" y="1647458"/>
            <a:ext cx="1040646" cy="133260"/>
          </a:xfrm>
          <a:prstGeom prst="rect">
            <a:avLst/>
          </a:prstGeom>
        </p:spPr>
      </p:pic>
      <p:graphicFrame>
        <p:nvGraphicFramePr>
          <p:cNvPr id="3944" name="table 3944"/>
          <p:cNvGraphicFramePr>
            <a:graphicFrameLocks noGrp="1"/>
          </p:cNvGraphicFramePr>
          <p:nvPr/>
        </p:nvGraphicFramePr>
        <p:xfrm>
          <a:off x="6167955" y="1367711"/>
          <a:ext cx="1429384" cy="300990"/>
        </p:xfrm>
        <a:graphic>
          <a:graphicData uri="http://schemas.openxmlformats.org/drawingml/2006/table">
            <a:tbl>
              <a:tblPr/>
              <a:tblGrid>
                <a:gridCol w="774065"/>
                <a:gridCol w="655319"/>
              </a:tblGrid>
              <a:tr h="3009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78765" indent="-62230" algn="l" rtl="0" eaLnBrk="0">
                        <a:lnSpc>
                          <a:spcPct val="109000"/>
                        </a:lnSpc>
                      </a:pPr>
                      <a:r>
                        <a:rPr sz="700" kern="0" spc="230" dirty="0">
                          <a:ln w="288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业务策略</a:t>
                      </a: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700" kern="0" spc="210" dirty="0">
                          <a:ln w="287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与计划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86995" indent="3175" algn="l" rtl="0" eaLnBrk="0">
                        <a:lnSpc>
                          <a:spcPct val="109000"/>
                        </a:lnSpc>
                        <a:spcBef>
                          <a:spcPts val="0"/>
                        </a:spcBef>
                      </a:pPr>
                      <a:r>
                        <a:rPr sz="700" kern="0" spc="220" dirty="0">
                          <a:ln w="288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融合优化</a:t>
                      </a: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700" kern="0" spc="230" dirty="0">
                          <a:ln w="287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业务计划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48" name="textbox 3948"/>
          <p:cNvSpPr/>
          <p:nvPr/>
        </p:nvSpPr>
        <p:spPr>
          <a:xfrm>
            <a:off x="2083642" y="1681725"/>
            <a:ext cx="1737995" cy="226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580"/>
              </a:lnSpc>
            </a:pPr>
            <a:r>
              <a:rPr sz="1300" kern="0" spc="380" dirty="0">
                <a:ln w="5073" cap="flat" cmpd="sng">
                  <a:solidFill>
                    <a:srgbClr val="8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8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市场需求管理流程</a:t>
            </a:r>
            <a:endParaRPr lang="en-US" altLang="en-US" sz="13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3950" name="table 3950"/>
          <p:cNvGraphicFramePr>
            <a:graphicFrameLocks noGrp="1"/>
          </p:cNvGraphicFramePr>
          <p:nvPr/>
        </p:nvGraphicFramePr>
        <p:xfrm>
          <a:off x="6450314" y="5154552"/>
          <a:ext cx="1106170" cy="251460"/>
        </p:xfrm>
        <a:graphic>
          <a:graphicData uri="http://schemas.openxmlformats.org/drawingml/2006/table">
            <a:tbl>
              <a:tblPr/>
              <a:tblGrid>
                <a:gridCol w="553084"/>
                <a:gridCol w="553084"/>
              </a:tblGrid>
              <a:tr h="2514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6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8585" indent="635" algn="l" rtl="0" eaLnBrk="0">
                        <a:lnSpc>
                          <a:spcPct val="109000"/>
                        </a:lnSpc>
                      </a:pPr>
                      <a:r>
                        <a:rPr sz="700" kern="0" spc="220" dirty="0">
                          <a:ln w="287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技术规</a:t>
                      </a: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700" kern="0" spc="220" dirty="0">
                          <a:ln w="288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划评审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5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5885" indent="635" algn="l" rtl="0" eaLnBrk="0">
                        <a:lnSpc>
                          <a:spcPct val="108000"/>
                        </a:lnSpc>
                      </a:pPr>
                      <a:r>
                        <a:rPr sz="700" kern="0" spc="170" dirty="0">
                          <a:ln w="287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技术规</a:t>
                      </a:r>
                      <a:r>
                        <a:rPr sz="7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700" kern="0" spc="220" dirty="0">
                          <a:ln w="288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划发布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52" name="picture 39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287080" y="4648865"/>
            <a:ext cx="474496" cy="146092"/>
          </a:xfrm>
          <a:prstGeom prst="rect">
            <a:avLst/>
          </a:prstGeom>
        </p:spPr>
      </p:pic>
      <p:graphicFrame>
        <p:nvGraphicFramePr>
          <p:cNvPr id="3954" name="table 3954"/>
          <p:cNvGraphicFramePr>
            <a:graphicFrameLocks noGrp="1"/>
          </p:cNvGraphicFramePr>
          <p:nvPr/>
        </p:nvGraphicFramePr>
        <p:xfrm>
          <a:off x="8735799" y="4773537"/>
          <a:ext cx="1290954" cy="185420"/>
        </p:xfrm>
        <a:graphic>
          <a:graphicData uri="http://schemas.openxmlformats.org/drawingml/2006/table">
            <a:tbl>
              <a:tblPr/>
              <a:tblGrid>
                <a:gridCol w="410844"/>
                <a:gridCol w="249554"/>
                <a:gridCol w="342265"/>
                <a:gridCol w="288290"/>
              </a:tblGrid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2405" indent="-71755" algn="l" rtl="0" eaLnBrk="0">
                        <a:lnSpc>
                          <a:spcPct val="113000"/>
                        </a:lnSpc>
                        <a:spcBef>
                          <a:spcPts val="0"/>
                        </a:spcBef>
                      </a:pPr>
                      <a:r>
                        <a:rPr sz="400" kern="0" spc="150" dirty="0">
                          <a:ln w="168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开发阶</a:t>
                      </a:r>
                      <a:r>
                        <a:rPr sz="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sz="400" kern="0" spc="120" dirty="0">
                          <a:ln w="168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段</a:t>
                      </a: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2710" indent="-72390" algn="l" rtl="0" eaLnBrk="0">
                        <a:lnSpc>
                          <a:spcPct val="113000"/>
                        </a:lnSpc>
                      </a:pPr>
                      <a:r>
                        <a:rPr sz="400" kern="0" spc="150" dirty="0">
                          <a:ln w="168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验证阶</a:t>
                      </a:r>
                      <a:r>
                        <a:rPr sz="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400" kern="0" spc="130" dirty="0">
                          <a:ln w="169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段</a:t>
                      </a: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7465" algn="l" rtl="0" eaLnBrk="0">
                        <a:lnSpc>
                          <a:spcPts val="520"/>
                        </a:lnSpc>
                        <a:spcBef>
                          <a:spcPts val="5"/>
                        </a:spcBef>
                      </a:pPr>
                      <a:r>
                        <a:rPr sz="400" kern="0" spc="150" dirty="0">
                          <a:ln w="168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发布阶段</a:t>
                      </a: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9220" indent="-107315" algn="l" rtl="0" eaLnBrk="0">
                        <a:lnSpc>
                          <a:spcPct val="113000"/>
                        </a:lnSpc>
                        <a:spcBef>
                          <a:spcPts val="0"/>
                        </a:spcBef>
                      </a:pPr>
                      <a:r>
                        <a:rPr sz="400" kern="0" spc="150" dirty="0">
                          <a:ln w="169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成果化阶</a:t>
                      </a:r>
                      <a:r>
                        <a:rPr sz="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400" kern="0" spc="120" dirty="0">
                          <a:ln w="168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段</a:t>
                      </a: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56" name="path"/>
          <p:cNvSpPr/>
          <p:nvPr/>
        </p:nvSpPr>
        <p:spPr>
          <a:xfrm>
            <a:off x="4532995" y="4008328"/>
            <a:ext cx="2333697" cy="11845"/>
          </a:xfrm>
          <a:custGeom>
            <a:avLst/>
            <a:gdLst/>
            <a:ahLst/>
            <a:cxnLst/>
            <a:rect l="0" t="0" r="0" b="0"/>
            <a:pathLst>
              <a:path w="3675" h="18">
                <a:moveTo>
                  <a:pt x="11" y="9"/>
                </a:moveTo>
                <a:lnTo>
                  <a:pt x="3663" y="9"/>
                </a:lnTo>
              </a:path>
            </a:pathLst>
          </a:custGeom>
          <a:noFill/>
          <a:ln w="13083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58" name="path"/>
          <p:cNvSpPr/>
          <p:nvPr/>
        </p:nvSpPr>
        <p:spPr>
          <a:xfrm>
            <a:off x="4532995" y="4344045"/>
            <a:ext cx="2979924" cy="11845"/>
          </a:xfrm>
          <a:custGeom>
            <a:avLst/>
            <a:gdLst/>
            <a:ahLst/>
            <a:cxnLst/>
            <a:rect l="0" t="0" r="0" b="0"/>
            <a:pathLst>
              <a:path w="4692" h="18">
                <a:moveTo>
                  <a:pt x="11" y="9"/>
                </a:moveTo>
                <a:lnTo>
                  <a:pt x="4681" y="9"/>
                </a:lnTo>
              </a:path>
            </a:pathLst>
          </a:custGeom>
          <a:noFill/>
          <a:ln w="13083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60" name="path"/>
          <p:cNvSpPr/>
          <p:nvPr/>
        </p:nvSpPr>
        <p:spPr>
          <a:xfrm>
            <a:off x="4532995" y="1463658"/>
            <a:ext cx="14320" cy="3809979"/>
          </a:xfrm>
          <a:custGeom>
            <a:avLst/>
            <a:gdLst/>
            <a:ahLst/>
            <a:cxnLst/>
            <a:rect l="0" t="0" r="0" b="0"/>
            <a:pathLst>
              <a:path w="22" h="5999">
                <a:moveTo>
                  <a:pt x="11" y="2528"/>
                </a:moveTo>
                <a:lnTo>
                  <a:pt x="11" y="9"/>
                </a:lnTo>
                <a:moveTo>
                  <a:pt x="11" y="1382"/>
                </a:moveTo>
                <a:lnTo>
                  <a:pt x="11" y="4016"/>
                </a:lnTo>
                <a:moveTo>
                  <a:pt x="11" y="2528"/>
                </a:moveTo>
                <a:lnTo>
                  <a:pt x="11" y="4545"/>
                </a:lnTo>
                <a:moveTo>
                  <a:pt x="11" y="1393"/>
                </a:moveTo>
                <a:lnTo>
                  <a:pt x="11" y="5990"/>
                </a:lnTo>
              </a:path>
            </a:pathLst>
          </a:custGeom>
          <a:noFill/>
          <a:ln w="13083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62" name="path"/>
          <p:cNvSpPr/>
          <p:nvPr/>
        </p:nvSpPr>
        <p:spPr>
          <a:xfrm>
            <a:off x="3984626" y="2335671"/>
            <a:ext cx="562688" cy="11845"/>
          </a:xfrm>
          <a:custGeom>
            <a:avLst/>
            <a:gdLst/>
            <a:ahLst/>
            <a:cxnLst/>
            <a:rect l="0" t="0" r="0" b="0"/>
            <a:pathLst>
              <a:path w="886" h="18">
                <a:moveTo>
                  <a:pt x="11" y="9"/>
                </a:moveTo>
                <a:lnTo>
                  <a:pt x="874" y="9"/>
                </a:lnTo>
              </a:path>
            </a:pathLst>
          </a:custGeom>
          <a:noFill/>
          <a:ln w="13083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964" name="table 3964"/>
          <p:cNvGraphicFramePr>
            <a:graphicFrameLocks noGrp="1"/>
          </p:cNvGraphicFramePr>
          <p:nvPr/>
        </p:nvGraphicFramePr>
        <p:xfrm>
          <a:off x="3272762" y="2183074"/>
          <a:ext cx="731520" cy="295275"/>
        </p:xfrm>
        <a:graphic>
          <a:graphicData uri="http://schemas.openxmlformats.org/drawingml/2006/table">
            <a:tbl>
              <a:tblPr/>
              <a:tblGrid>
                <a:gridCol w="731520"/>
              </a:tblGrid>
              <a:tr h="276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5255" indent="-62865" algn="l" rtl="0" eaLnBrk="0">
                        <a:lnSpc>
                          <a:spcPct val="109000"/>
                        </a:lnSpc>
                      </a:pPr>
                      <a:r>
                        <a:rPr sz="700" kern="0" spc="230" dirty="0">
                          <a:ln w="287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市场细分与</a:t>
                      </a: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700" kern="0" spc="220" dirty="0">
                          <a:ln w="2882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需求分发</a:t>
                      </a:r>
                      <a:endParaRPr lang="en-US" altLang="en-US" sz="7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66" name="picture 39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207337" y="3367794"/>
            <a:ext cx="1342816" cy="140367"/>
          </a:xfrm>
          <a:prstGeom prst="rect">
            <a:avLst/>
          </a:prstGeom>
        </p:spPr>
      </p:pic>
      <p:pic>
        <p:nvPicPr>
          <p:cNvPr id="3968" name="picture 39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6207337" y="2976009"/>
            <a:ext cx="1311310" cy="138788"/>
          </a:xfrm>
          <a:prstGeom prst="rect">
            <a:avLst/>
          </a:prstGeom>
        </p:spPr>
      </p:pic>
      <p:pic>
        <p:nvPicPr>
          <p:cNvPr id="3970" name="picture 39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987253" y="2065598"/>
            <a:ext cx="1311286" cy="138788"/>
          </a:xfrm>
          <a:prstGeom prst="rect">
            <a:avLst/>
          </a:prstGeom>
        </p:spPr>
      </p:pic>
      <p:pic>
        <p:nvPicPr>
          <p:cNvPr id="3972" name="picture 397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987253" y="2457382"/>
            <a:ext cx="1311286" cy="133161"/>
          </a:xfrm>
          <a:prstGeom prst="rect">
            <a:avLst/>
          </a:prstGeom>
        </p:spPr>
      </p:pic>
      <p:sp>
        <p:nvSpPr>
          <p:cNvPr id="3974" name="textbox 3974"/>
          <p:cNvSpPr/>
          <p:nvPr/>
        </p:nvSpPr>
        <p:spPr>
          <a:xfrm>
            <a:off x="2101958" y="2654016"/>
            <a:ext cx="1452880" cy="1339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850"/>
              </a:lnSpc>
            </a:pPr>
            <a:r>
              <a:rPr sz="700" kern="0" spc="1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所有成员      </a:t>
            </a:r>
            <a:r>
              <a:rPr sz="700" kern="0" spc="1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 市场经理</a:t>
            </a:r>
            <a:endParaRPr lang="en-US" altLang="en-US" sz="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976" name="path"/>
          <p:cNvSpPr/>
          <p:nvPr/>
        </p:nvSpPr>
        <p:spPr>
          <a:xfrm>
            <a:off x="7731073" y="5261791"/>
            <a:ext cx="337732" cy="441790"/>
          </a:xfrm>
          <a:custGeom>
            <a:avLst/>
            <a:gdLst/>
            <a:ahLst/>
            <a:cxnLst/>
            <a:rect l="0" t="0" r="0" b="0"/>
            <a:pathLst>
              <a:path w="531" h="695">
                <a:moveTo>
                  <a:pt x="11" y="9"/>
                </a:moveTo>
                <a:lnTo>
                  <a:pt x="11" y="686"/>
                </a:lnTo>
                <a:lnTo>
                  <a:pt x="520" y="686"/>
                </a:lnTo>
              </a:path>
            </a:pathLst>
          </a:custGeom>
          <a:noFill/>
          <a:ln w="13083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78" name="textbox 3978"/>
          <p:cNvSpPr/>
          <p:nvPr/>
        </p:nvSpPr>
        <p:spPr>
          <a:xfrm>
            <a:off x="4640900" y="4998651"/>
            <a:ext cx="1021714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900" kern="0" spc="2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技术发展类需求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980" name="textbox 3980"/>
          <p:cNvSpPr/>
          <p:nvPr/>
        </p:nvSpPr>
        <p:spPr>
          <a:xfrm>
            <a:off x="2711051" y="2205374"/>
            <a:ext cx="495300" cy="2578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7310" indent="-55245" algn="l" rtl="0" eaLnBrk="0">
              <a:lnSpc>
                <a:spcPct val="109000"/>
              </a:lnSpc>
            </a:pPr>
            <a:r>
              <a:rPr sz="700" kern="0" spc="220" dirty="0">
                <a:ln w="288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需求分类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700" kern="0" spc="210" dirty="0">
                <a:ln w="287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与分析</a:t>
            </a:r>
            <a:endParaRPr lang="en-US" altLang="en-US" sz="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3982" name="picture 398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8342692" y="5513376"/>
            <a:ext cx="1258680" cy="77665"/>
          </a:xfrm>
          <a:prstGeom prst="rect">
            <a:avLst/>
          </a:prstGeom>
        </p:spPr>
      </p:pic>
      <p:graphicFrame>
        <p:nvGraphicFramePr>
          <p:cNvPr id="3984" name="table 3984"/>
          <p:cNvGraphicFramePr>
            <a:graphicFrameLocks noGrp="1"/>
          </p:cNvGraphicFramePr>
          <p:nvPr/>
        </p:nvGraphicFramePr>
        <p:xfrm>
          <a:off x="9575595" y="5569720"/>
          <a:ext cx="423544" cy="187960"/>
        </p:xfrm>
        <a:graphic>
          <a:graphicData uri="http://schemas.openxmlformats.org/drawingml/2006/table">
            <a:tbl>
              <a:tblPr/>
              <a:tblGrid>
                <a:gridCol w="423544"/>
              </a:tblGrid>
              <a:tr h="1689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2075" algn="l" rtl="0" eaLnBrk="0">
                        <a:lnSpc>
                          <a:spcPct val="113000"/>
                        </a:lnSpc>
                      </a:pPr>
                      <a:r>
                        <a:rPr sz="400" kern="0" spc="150" dirty="0">
                          <a:ln w="168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发布及成</a:t>
                      </a:r>
                      <a:r>
                        <a:rPr sz="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400" kern="0" spc="150" dirty="0">
                          <a:ln w="1687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果化阶段</a:t>
                      </a: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86" name="picture 398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8342692" y="5736966"/>
            <a:ext cx="1258680" cy="80321"/>
          </a:xfrm>
          <a:prstGeom prst="rect">
            <a:avLst/>
          </a:prstGeom>
        </p:spPr>
      </p:pic>
      <p:sp>
        <p:nvSpPr>
          <p:cNvPr id="3988" name="textbox 3988"/>
          <p:cNvSpPr/>
          <p:nvPr/>
        </p:nvSpPr>
        <p:spPr>
          <a:xfrm>
            <a:off x="3467952" y="3429936"/>
            <a:ext cx="876935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900" kern="0" spc="2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未明确的需求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990" name="textbox 3990"/>
          <p:cNvSpPr/>
          <p:nvPr/>
        </p:nvSpPr>
        <p:spPr>
          <a:xfrm>
            <a:off x="6510755" y="1764629"/>
            <a:ext cx="737234" cy="1390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890"/>
              </a:lnSpc>
            </a:pPr>
            <a:r>
              <a:rPr sz="700" kern="0" spc="2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产品线总经理</a:t>
            </a:r>
            <a:endParaRPr lang="en-US" altLang="en-US" sz="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992" name="textbox 3992"/>
          <p:cNvSpPr/>
          <p:nvPr/>
        </p:nvSpPr>
        <p:spPr>
          <a:xfrm>
            <a:off x="4912481" y="4107572"/>
            <a:ext cx="546734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900" kern="0" spc="1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Times New Roman" panose="02020603050405020304"/>
              </a:rPr>
              <a:t>C</a:t>
            </a:r>
            <a:r>
              <a:rPr sz="900" kern="0" spc="1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类需求</a:t>
            </a:r>
            <a:endParaRPr lang="en-US" altLang="en-US" sz="9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994" name="textbox 3994"/>
          <p:cNvSpPr/>
          <p:nvPr/>
        </p:nvSpPr>
        <p:spPr>
          <a:xfrm>
            <a:off x="9381614" y="5028015"/>
            <a:ext cx="501015" cy="1390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890"/>
              </a:lnSpc>
            </a:pPr>
            <a:r>
              <a:rPr sz="700" kern="0" spc="2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技术经理</a:t>
            </a:r>
            <a:endParaRPr lang="en-US" altLang="en-US" sz="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996" name="textbox 3996"/>
          <p:cNvSpPr/>
          <p:nvPr/>
        </p:nvSpPr>
        <p:spPr>
          <a:xfrm>
            <a:off x="9381601" y="5910733"/>
            <a:ext cx="500380" cy="1384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890"/>
              </a:lnSpc>
            </a:pPr>
            <a:r>
              <a:rPr sz="700" kern="0" spc="2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技术经理</a:t>
            </a:r>
            <a:endParaRPr lang="en-US" altLang="en-US" sz="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3998" name="textbox 3998"/>
          <p:cNvSpPr/>
          <p:nvPr/>
        </p:nvSpPr>
        <p:spPr>
          <a:xfrm>
            <a:off x="2042420" y="2257705"/>
            <a:ext cx="494030" cy="1384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890"/>
              </a:lnSpc>
            </a:pPr>
            <a:r>
              <a:rPr sz="700" kern="0" spc="210" dirty="0">
                <a:ln w="287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需求收集</a:t>
            </a:r>
            <a:endParaRPr lang="en-US" altLang="en-US" sz="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4000" name="picture 40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5907077" y="5104910"/>
            <a:ext cx="569014" cy="70973"/>
          </a:xfrm>
          <a:prstGeom prst="rect">
            <a:avLst/>
          </a:prstGeom>
        </p:spPr>
      </p:pic>
      <p:pic>
        <p:nvPicPr>
          <p:cNvPr id="4002" name="picture 400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5907077" y="5385130"/>
            <a:ext cx="569014" cy="68623"/>
          </a:xfrm>
          <a:prstGeom prst="rect">
            <a:avLst/>
          </a:prstGeom>
        </p:spPr>
      </p:pic>
      <p:sp>
        <p:nvSpPr>
          <p:cNvPr id="4004" name="textbox 4004"/>
          <p:cNvSpPr/>
          <p:nvPr/>
        </p:nvSpPr>
        <p:spPr>
          <a:xfrm>
            <a:off x="8531247" y="5583583"/>
            <a:ext cx="238125" cy="163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84455" indent="-71755" algn="l" rtl="0" eaLnBrk="0">
              <a:lnSpc>
                <a:spcPct val="113000"/>
              </a:lnSpc>
            </a:pPr>
            <a:r>
              <a:rPr sz="400" kern="0" spc="150" dirty="0">
                <a:ln w="168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立项阶</a:t>
            </a:r>
            <a:r>
              <a:rPr sz="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400" kern="0" spc="130" dirty="0">
                <a:ln w="169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段</a:t>
            </a: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06" name="textbox 4006"/>
          <p:cNvSpPr/>
          <p:nvPr/>
        </p:nvSpPr>
        <p:spPr>
          <a:xfrm>
            <a:off x="9344622" y="5587285"/>
            <a:ext cx="238125" cy="163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84455" indent="-72390" algn="l" rtl="0" eaLnBrk="0">
              <a:lnSpc>
                <a:spcPct val="113000"/>
              </a:lnSpc>
            </a:pPr>
            <a:r>
              <a:rPr sz="400" kern="0" spc="150" dirty="0">
                <a:ln w="168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验证阶</a:t>
            </a:r>
            <a:r>
              <a:rPr sz="4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400" kern="0" spc="130" dirty="0">
                <a:ln w="169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段</a:t>
            </a:r>
            <a:endParaRPr lang="en-US" altLang="en-US" sz="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08" name="textbox 4008"/>
          <p:cNvSpPr/>
          <p:nvPr/>
        </p:nvSpPr>
        <p:spPr>
          <a:xfrm>
            <a:off x="7005659" y="3176197"/>
            <a:ext cx="264795" cy="139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895"/>
              </a:lnSpc>
            </a:pPr>
            <a:r>
              <a:rPr sz="700" kern="0" spc="230" dirty="0">
                <a:ln w="288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计划</a:t>
            </a:r>
            <a:endParaRPr lang="en-US" altLang="en-US" sz="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10" name="path"/>
          <p:cNvSpPr/>
          <p:nvPr/>
        </p:nvSpPr>
        <p:spPr>
          <a:xfrm>
            <a:off x="4532995" y="2342877"/>
            <a:ext cx="14320" cy="1314830"/>
          </a:xfrm>
          <a:custGeom>
            <a:avLst/>
            <a:gdLst/>
            <a:ahLst/>
            <a:cxnLst/>
            <a:rect l="0" t="0" r="0" b="0"/>
            <a:pathLst>
              <a:path w="22" h="2070">
                <a:moveTo>
                  <a:pt x="11" y="9"/>
                </a:moveTo>
                <a:lnTo>
                  <a:pt x="11" y="2061"/>
                </a:lnTo>
              </a:path>
            </a:pathLst>
          </a:custGeom>
          <a:noFill/>
          <a:ln w="13083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12" name="path"/>
          <p:cNvSpPr/>
          <p:nvPr/>
        </p:nvSpPr>
        <p:spPr>
          <a:xfrm>
            <a:off x="6131437" y="3138093"/>
            <a:ext cx="88789" cy="73440"/>
          </a:xfrm>
          <a:custGeom>
            <a:avLst/>
            <a:gdLst/>
            <a:ahLst/>
            <a:cxnLst/>
            <a:rect l="0" t="0" r="0" b="0"/>
            <a:pathLst>
              <a:path w="139" h="115">
                <a:moveTo>
                  <a:pt x="0" y="0"/>
                </a:moveTo>
                <a:lnTo>
                  <a:pt x="139" y="57"/>
                </a:ln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014" name="picture 40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6207337" y="2976009"/>
            <a:ext cx="25777" cy="525043"/>
          </a:xfrm>
          <a:prstGeom prst="rect">
            <a:avLst/>
          </a:prstGeom>
        </p:spPr>
      </p:pic>
      <p:sp>
        <p:nvSpPr>
          <p:cNvPr id="4016" name="rect"/>
          <p:cNvSpPr/>
          <p:nvPr/>
        </p:nvSpPr>
        <p:spPr>
          <a:xfrm>
            <a:off x="5153086" y="1255772"/>
            <a:ext cx="25777" cy="524945"/>
          </a:xfrm>
          <a:prstGeom prst="rect">
            <a:avLst/>
          </a:prstGeom>
          <a:solidFill>
            <a:srgbClr val="33009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18" name="rect"/>
          <p:cNvSpPr/>
          <p:nvPr/>
        </p:nvSpPr>
        <p:spPr>
          <a:xfrm>
            <a:off x="1987253" y="2065598"/>
            <a:ext cx="25777" cy="524945"/>
          </a:xfrm>
          <a:prstGeom prst="rect">
            <a:avLst/>
          </a:prstGeom>
          <a:solidFill>
            <a:srgbClr val="33009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20" name="path"/>
          <p:cNvSpPr/>
          <p:nvPr/>
        </p:nvSpPr>
        <p:spPr>
          <a:xfrm>
            <a:off x="3460962" y="3645862"/>
            <a:ext cx="1086353" cy="11845"/>
          </a:xfrm>
          <a:custGeom>
            <a:avLst/>
            <a:gdLst/>
            <a:ahLst/>
            <a:cxnLst/>
            <a:rect l="0" t="0" r="0" b="0"/>
            <a:pathLst>
              <a:path w="1710" h="18">
                <a:moveTo>
                  <a:pt x="1699" y="9"/>
                </a:moveTo>
                <a:lnTo>
                  <a:pt x="11" y="9"/>
                </a:lnTo>
              </a:path>
            </a:pathLst>
          </a:custGeom>
          <a:noFill/>
          <a:ln w="13083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022" name="picture 40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8287080" y="4648865"/>
            <a:ext cx="25777" cy="454268"/>
          </a:xfrm>
          <a:prstGeom prst="rect">
            <a:avLst/>
          </a:prstGeom>
        </p:spPr>
      </p:pic>
      <p:sp>
        <p:nvSpPr>
          <p:cNvPr id="4024" name="rect"/>
          <p:cNvSpPr/>
          <p:nvPr/>
        </p:nvSpPr>
        <p:spPr>
          <a:xfrm>
            <a:off x="8118810" y="1463658"/>
            <a:ext cx="14320" cy="816043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026" name="picture 40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6846644" y="3034446"/>
            <a:ext cx="25777" cy="410934"/>
          </a:xfrm>
          <a:prstGeom prst="rect">
            <a:avLst/>
          </a:prstGeom>
        </p:spPr>
      </p:pic>
      <p:sp>
        <p:nvSpPr>
          <p:cNvPr id="4028" name="rect"/>
          <p:cNvSpPr/>
          <p:nvPr/>
        </p:nvSpPr>
        <p:spPr>
          <a:xfrm>
            <a:off x="2626463" y="2124034"/>
            <a:ext cx="25777" cy="410934"/>
          </a:xfrm>
          <a:prstGeom prst="rect">
            <a:avLst/>
          </a:prstGeom>
          <a:solidFill>
            <a:srgbClr val="33009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30" name="rect"/>
          <p:cNvSpPr/>
          <p:nvPr/>
        </p:nvSpPr>
        <p:spPr>
          <a:xfrm>
            <a:off x="5907077" y="5104910"/>
            <a:ext cx="25777" cy="348844"/>
          </a:xfrm>
          <a:prstGeom prst="rect">
            <a:avLst/>
          </a:prstGeom>
          <a:solidFill>
            <a:srgbClr val="33009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32" name="rect"/>
          <p:cNvSpPr/>
          <p:nvPr/>
        </p:nvSpPr>
        <p:spPr>
          <a:xfrm>
            <a:off x="8342692" y="5513376"/>
            <a:ext cx="25777" cy="303911"/>
          </a:xfrm>
          <a:prstGeom prst="rect">
            <a:avLst/>
          </a:prstGeom>
          <a:solidFill>
            <a:srgbClr val="33009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34" name="rect"/>
          <p:cNvSpPr/>
          <p:nvPr/>
        </p:nvSpPr>
        <p:spPr>
          <a:xfrm>
            <a:off x="8919822" y="5536662"/>
            <a:ext cx="25777" cy="253006"/>
          </a:xfrm>
          <a:prstGeom prst="rect">
            <a:avLst/>
          </a:prstGeom>
          <a:solidFill>
            <a:srgbClr val="33009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36" name="path"/>
          <p:cNvSpPr/>
          <p:nvPr/>
        </p:nvSpPr>
        <p:spPr>
          <a:xfrm>
            <a:off x="8050548" y="5660939"/>
            <a:ext cx="88789" cy="73440"/>
          </a:xfrm>
          <a:custGeom>
            <a:avLst/>
            <a:gdLst/>
            <a:ahLst/>
            <a:cxnLst/>
            <a:rect l="0" t="0" r="0" b="0"/>
            <a:pathLst>
              <a:path w="139" h="115">
                <a:moveTo>
                  <a:pt x="0" y="0"/>
                </a:moveTo>
                <a:lnTo>
                  <a:pt x="139" y="57"/>
                </a:ln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38" name="path"/>
          <p:cNvSpPr/>
          <p:nvPr/>
        </p:nvSpPr>
        <p:spPr>
          <a:xfrm>
            <a:off x="4532995" y="1463658"/>
            <a:ext cx="310045" cy="11845"/>
          </a:xfrm>
          <a:custGeom>
            <a:avLst/>
            <a:gdLst/>
            <a:ahLst/>
            <a:cxnLst/>
            <a:rect l="0" t="0" r="0" b="0"/>
            <a:pathLst>
              <a:path w="488" h="18">
                <a:moveTo>
                  <a:pt x="11" y="9"/>
                </a:moveTo>
                <a:lnTo>
                  <a:pt x="476" y="9"/>
                </a:lnTo>
              </a:path>
            </a:pathLst>
          </a:custGeom>
          <a:noFill/>
          <a:ln w="13083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0" name="path"/>
          <p:cNvSpPr/>
          <p:nvPr/>
        </p:nvSpPr>
        <p:spPr>
          <a:xfrm>
            <a:off x="4824781" y="1432860"/>
            <a:ext cx="88789" cy="73440"/>
          </a:xfrm>
          <a:custGeom>
            <a:avLst/>
            <a:gdLst/>
            <a:ahLst/>
            <a:cxnLst/>
            <a:rect l="0" t="0" r="0" b="0"/>
            <a:pathLst>
              <a:path w="139" h="115">
                <a:moveTo>
                  <a:pt x="0" y="0"/>
                </a:moveTo>
                <a:lnTo>
                  <a:pt x="139" y="57"/>
                </a:ln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2" name="rect"/>
          <p:cNvSpPr/>
          <p:nvPr/>
        </p:nvSpPr>
        <p:spPr>
          <a:xfrm>
            <a:off x="9296937" y="5555851"/>
            <a:ext cx="25776" cy="215772"/>
          </a:xfrm>
          <a:prstGeom prst="rect">
            <a:avLst/>
          </a:prstGeom>
          <a:solidFill>
            <a:srgbClr val="33009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4" name="rect"/>
          <p:cNvSpPr/>
          <p:nvPr/>
        </p:nvSpPr>
        <p:spPr>
          <a:xfrm>
            <a:off x="7798740" y="1463658"/>
            <a:ext cx="334391" cy="1184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6" name="rect"/>
          <p:cNvSpPr/>
          <p:nvPr/>
        </p:nvSpPr>
        <p:spPr>
          <a:xfrm>
            <a:off x="7604215" y="5261791"/>
            <a:ext cx="141178" cy="1184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8" name="textbox 4048"/>
          <p:cNvSpPr/>
          <p:nvPr/>
        </p:nvSpPr>
        <p:spPr>
          <a:xfrm>
            <a:off x="103876" y="231284"/>
            <a:ext cx="11237594" cy="19672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0"/>
              </a:spcBef>
            </a:pP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需求管理IT系统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3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3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32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89000"/>
              </a:lnSpc>
              <a:spcBef>
                <a:spcPts val="610"/>
              </a:spcBef>
            </a:pP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需求管理的IT系统在华为重点强调的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是：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在客户界面上需求要完整的端到端的管理</a:t>
            </a:r>
            <a:r>
              <a:rPr sz="2000" b="1" kern="0" spc="2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，需求从客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693420" algn="l" rtl="0" eaLnBrk="0">
              <a:lnSpc>
                <a:spcPts val="3600"/>
              </a:lnSpc>
            </a:pP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户进来后一定要给客户一个承诺或答复，不允许出现客户的需求被淹没掉的现象。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50" name="textbox 4050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table 126"/>
          <p:cNvGraphicFramePr>
            <a:graphicFrameLocks noGrp="1"/>
          </p:cNvGraphicFramePr>
          <p:nvPr/>
        </p:nvGraphicFramePr>
        <p:xfrm>
          <a:off x="720115" y="4225035"/>
          <a:ext cx="11245215" cy="2268220"/>
        </p:xfrm>
        <a:graphic>
          <a:graphicData uri="http://schemas.openxmlformats.org/drawingml/2006/table">
            <a:tbl>
              <a:tblPr/>
              <a:tblGrid>
                <a:gridCol w="1021714"/>
                <a:gridCol w="10223500"/>
              </a:tblGrid>
              <a:tr h="311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34099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名称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9345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ln w="5092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定义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682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原始需求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2710" indent="50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来自公司内、外部客户的，关于产品与解决方案的所有需求。包括销售项目需求和非销售项目需求。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 </a:t>
                      </a:r>
                      <a:r>
                        <a:rPr sz="14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简单</a:t>
                      </a:r>
                      <a:r>
                        <a:rPr sz="14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理解就是</a:t>
                      </a:r>
                      <a:r>
                        <a:rPr sz="14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描述</a:t>
                      </a:r>
                      <a:r>
                        <a:rPr sz="14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客户需要   </a:t>
                      </a:r>
                      <a:r>
                        <a:rPr sz="14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什么的问题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6256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初始需求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3030" indent="-107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原始需求经过RAT分析后，站在客户视角，以准确的语言（完整的背景、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标准的格式）  重新描述的需求。</a:t>
                      </a:r>
                      <a:r>
                        <a:rPr sz="14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</a:t>
                      </a:r>
                      <a:r>
                        <a:rPr sz="1400" kern="0" spc="-30" dirty="0">
                          <a:ln w="5092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简单理解就是是分发到</a:t>
                      </a:r>
                      <a:r>
                        <a:rPr sz="1400" kern="0" spc="-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     </a:t>
                      </a:r>
                      <a:r>
                        <a:rPr sz="1400" kern="0" spc="-10" dirty="0">
                          <a:ln w="5092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当前产品需要实现的原始</a:t>
                      </a:r>
                      <a:r>
                        <a:rPr sz="1400" kern="0" spc="-20" dirty="0">
                          <a:ln w="5092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6446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客户问题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842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客户面对的挑战与机会（客户战略痛点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），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也就是该需求给客户带来的核心价值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系统特性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指产品为支撑客户问题所具备的重大能力，是产品的卖点集合。</a:t>
                      </a:r>
                      <a:r>
                        <a:rPr sz="14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</a:t>
                      </a:r>
                      <a:r>
                        <a:rPr sz="1400" kern="0" spc="-10" dirty="0">
                          <a:ln w="5092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简单理解就是</a:t>
                      </a:r>
                      <a:r>
                        <a:rPr sz="14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描述</a:t>
                      </a:r>
                      <a:r>
                        <a:rPr sz="14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产品能提供什么能力以解决客户面对的问题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系统需求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是系统对外呈现的，可测试的全部功能需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求和非功能需求。</a:t>
                      </a:r>
                      <a:r>
                        <a:rPr sz="1400" kern="0" spc="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 </a:t>
                      </a:r>
                      <a:r>
                        <a:rPr sz="1400" kern="0" spc="-20" dirty="0">
                          <a:ln w="5092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华文细黑" panose="02010600040101010101" charset="-122"/>
                        </a:rPr>
                        <a:t>简单理解就是</a:t>
                      </a:r>
                      <a:r>
                        <a:rPr sz="14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解决产品要做什么样的问题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0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8" name="table 128"/>
          <p:cNvGraphicFramePr>
            <a:graphicFrameLocks noGrp="1"/>
          </p:cNvGraphicFramePr>
          <p:nvPr/>
        </p:nvGraphicFramePr>
        <p:xfrm>
          <a:off x="1935480" y="3031235"/>
          <a:ext cx="1380489" cy="371475"/>
        </p:xfrm>
        <a:graphic>
          <a:graphicData uri="http://schemas.openxmlformats.org/drawingml/2006/table">
            <a:tbl>
              <a:tblPr>
                <a:solidFill>
                  <a:srgbClr val="99CCFF"/>
                </a:solidFill>
              </a:tblPr>
              <a:tblGrid>
                <a:gridCol w="1380489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B7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7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7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7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130" name="picture 1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66542" y="1243584"/>
            <a:ext cx="103378" cy="180022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3808890" y="3537317"/>
            <a:ext cx="4040819" cy="440208"/>
            <a:chOff x="0" y="0"/>
            <a:chExt cx="4040819" cy="440208"/>
          </a:xfrm>
        </p:grpSpPr>
        <p:sp>
          <p:nvSpPr>
            <p:cNvPr id="132" name="path"/>
            <p:cNvSpPr/>
            <p:nvPr/>
          </p:nvSpPr>
          <p:spPr>
            <a:xfrm>
              <a:off x="4157" y="4458"/>
              <a:ext cx="4032503" cy="431291"/>
            </a:xfrm>
            <a:custGeom>
              <a:avLst/>
              <a:gdLst/>
              <a:ahLst/>
              <a:cxnLst/>
              <a:rect l="0" t="0" r="0" b="0"/>
              <a:pathLst>
                <a:path w="6350" h="679">
                  <a:moveTo>
                    <a:pt x="0" y="679"/>
                  </a:moveTo>
                  <a:lnTo>
                    <a:pt x="728" y="0"/>
                  </a:lnTo>
                  <a:lnTo>
                    <a:pt x="5622" y="0"/>
                  </a:lnTo>
                  <a:lnTo>
                    <a:pt x="6350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99CC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4" name="path"/>
            <p:cNvSpPr/>
            <p:nvPr/>
          </p:nvSpPr>
          <p:spPr>
            <a:xfrm>
              <a:off x="0" y="0"/>
              <a:ext cx="4040819" cy="440208"/>
            </a:xfrm>
            <a:custGeom>
              <a:avLst/>
              <a:gdLst/>
              <a:ahLst/>
              <a:cxnLst/>
              <a:rect l="0" t="0" r="0" b="0"/>
              <a:pathLst>
                <a:path w="6363" h="693">
                  <a:moveTo>
                    <a:pt x="6" y="686"/>
                  </a:moveTo>
                  <a:lnTo>
                    <a:pt x="734" y="7"/>
                  </a:lnTo>
                  <a:moveTo>
                    <a:pt x="5628" y="7"/>
                  </a:moveTo>
                  <a:lnTo>
                    <a:pt x="6356" y="686"/>
                  </a:lnTo>
                </a:path>
              </a:pathLst>
            </a:custGeom>
            <a:noFill/>
            <a:ln w="12192" cap="flat">
              <a:solidFill>
                <a:srgbClr val="6B766F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4997751" y="1520938"/>
            <a:ext cx="1664620" cy="734595"/>
            <a:chOff x="0" y="0"/>
            <a:chExt cx="1664620" cy="734595"/>
          </a:xfrm>
        </p:grpSpPr>
        <p:sp>
          <p:nvSpPr>
            <p:cNvPr id="136" name="path"/>
            <p:cNvSpPr/>
            <p:nvPr/>
          </p:nvSpPr>
          <p:spPr>
            <a:xfrm>
              <a:off x="4016" y="4585"/>
              <a:ext cx="1656587" cy="725423"/>
            </a:xfrm>
            <a:custGeom>
              <a:avLst/>
              <a:gdLst/>
              <a:ahLst/>
              <a:cxnLst/>
              <a:rect l="0" t="0" r="0" b="0"/>
              <a:pathLst>
                <a:path w="2608" h="1142">
                  <a:moveTo>
                    <a:pt x="0" y="1142"/>
                  </a:moveTo>
                  <a:lnTo>
                    <a:pt x="1304" y="0"/>
                  </a:lnTo>
                  <a:lnTo>
                    <a:pt x="2608" y="1142"/>
                  </a:lnTo>
                  <a:lnTo>
                    <a:pt x="0" y="1142"/>
                  </a:lnTo>
                  <a:close/>
                </a:path>
              </a:pathLst>
            </a:custGeom>
            <a:solidFill>
              <a:srgbClr val="99CC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8" name="path"/>
            <p:cNvSpPr/>
            <p:nvPr/>
          </p:nvSpPr>
          <p:spPr>
            <a:xfrm>
              <a:off x="0" y="0"/>
              <a:ext cx="1664620" cy="734595"/>
            </a:xfrm>
            <a:custGeom>
              <a:avLst/>
              <a:gdLst/>
              <a:ahLst/>
              <a:cxnLst/>
              <a:rect l="0" t="0" r="0" b="0"/>
              <a:pathLst>
                <a:path w="2621" h="1156">
                  <a:moveTo>
                    <a:pt x="6" y="1149"/>
                  </a:moveTo>
                  <a:lnTo>
                    <a:pt x="1310" y="7"/>
                  </a:lnTo>
                  <a:lnTo>
                    <a:pt x="2615" y="1149"/>
                  </a:lnTo>
                </a:path>
              </a:pathLst>
            </a:custGeom>
            <a:noFill/>
            <a:ln w="12192" cap="flat">
              <a:solidFill>
                <a:srgbClr val="6B766F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4421537" y="2528430"/>
            <a:ext cx="2817048" cy="441731"/>
            <a:chOff x="0" y="0"/>
            <a:chExt cx="2817048" cy="441731"/>
          </a:xfrm>
        </p:grpSpPr>
        <p:sp>
          <p:nvSpPr>
            <p:cNvPr id="140" name="path"/>
            <p:cNvSpPr/>
            <p:nvPr/>
          </p:nvSpPr>
          <p:spPr>
            <a:xfrm>
              <a:off x="4157" y="4457"/>
              <a:ext cx="2808732" cy="432816"/>
            </a:xfrm>
            <a:custGeom>
              <a:avLst/>
              <a:gdLst/>
              <a:ahLst/>
              <a:cxnLst/>
              <a:rect l="0" t="0" r="0" b="0"/>
              <a:pathLst>
                <a:path w="4423" h="681">
                  <a:moveTo>
                    <a:pt x="0" y="681"/>
                  </a:moveTo>
                  <a:lnTo>
                    <a:pt x="730" y="0"/>
                  </a:lnTo>
                  <a:lnTo>
                    <a:pt x="3692" y="0"/>
                  </a:lnTo>
                  <a:lnTo>
                    <a:pt x="4423" y="681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99CC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2" name="path"/>
            <p:cNvSpPr/>
            <p:nvPr/>
          </p:nvSpPr>
          <p:spPr>
            <a:xfrm>
              <a:off x="0" y="0"/>
              <a:ext cx="2817048" cy="441731"/>
            </a:xfrm>
            <a:custGeom>
              <a:avLst/>
              <a:gdLst/>
              <a:ahLst/>
              <a:cxnLst/>
              <a:rect l="0" t="0" r="0" b="0"/>
              <a:pathLst>
                <a:path w="4436" h="695">
                  <a:moveTo>
                    <a:pt x="6" y="688"/>
                  </a:moveTo>
                  <a:lnTo>
                    <a:pt x="737" y="7"/>
                  </a:lnTo>
                  <a:moveTo>
                    <a:pt x="3698" y="7"/>
                  </a:moveTo>
                  <a:lnTo>
                    <a:pt x="4429" y="688"/>
                  </a:lnTo>
                </a:path>
              </a:pathLst>
            </a:custGeom>
            <a:noFill/>
            <a:ln w="12192" cap="flat">
              <a:solidFill>
                <a:srgbClr val="6B766F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44" name="table 144"/>
          <p:cNvGraphicFramePr>
            <a:graphicFrameLocks noGrp="1"/>
          </p:cNvGraphicFramePr>
          <p:nvPr/>
        </p:nvGraphicFramePr>
        <p:xfrm>
          <a:off x="653796" y="1488947"/>
          <a:ext cx="8496300" cy="2649854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26403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970780" algn="l" rtl="0" eaLnBrk="0">
                        <a:lnSpc>
                          <a:spcPct val="97000"/>
                        </a:lnSpc>
                      </a:pPr>
                      <a:r>
                        <a:rPr sz="1800" kern="0" spc="-10" dirty="0">
                          <a:solidFill>
                            <a:srgbClr val="292934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347845" algn="l" rtl="0" eaLnBrk="0">
                        <a:lnSpc>
                          <a:spcPct val="97000"/>
                        </a:lnSpc>
                        <a:spcBef>
                          <a:spcPts val="70"/>
                        </a:spcBef>
                        <a:tabLst>
                          <a:tab pos="4984750" algn="l"/>
                          <a:tab pos="6003925" algn="l"/>
                        </a:tabLst>
                      </a:pPr>
                      <a:r>
                        <a:rPr sz="1800" u="sng" kern="0" spc="0" dirty="0">
                          <a:solidFill>
                            <a:srgbClr val="292934">
                              <a:alpha val="100000"/>
                            </a:srgbClr>
                          </a:solidFill>
                          <a:uFill>
                            <a:solidFill>
                              <a:srgbClr val="6B766F"/>
                            </a:solidFill>
                          </a:u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800" u="sng" kern="0" spc="-70" dirty="0">
                          <a:solidFill>
                            <a:srgbClr val="292934">
                              <a:alpha val="100000"/>
                            </a:srgbClr>
                          </a:solidFill>
                          <a:uFill>
                            <a:solidFill>
                              <a:srgbClr val="6B766F"/>
                            </a:solidFill>
                          </a:u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问题</a:t>
                      </a:r>
                      <a:r>
                        <a:rPr sz="1800" u="sng" kern="0" spc="0" dirty="0">
                          <a:solidFill>
                            <a:srgbClr val="292934">
                              <a:alpha val="100000"/>
                            </a:srgbClr>
                          </a:solidFill>
                          <a:uFill>
                            <a:solidFill>
                              <a:srgbClr val="6B766F"/>
                            </a:solidFill>
                          </a:u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720590" algn="l" rtl="0" eaLnBrk="0">
                        <a:lnSpc>
                          <a:spcPct val="97000"/>
                        </a:lnSpc>
                        <a:spcBef>
                          <a:spcPts val="540"/>
                        </a:spcBef>
                      </a:pPr>
                      <a:r>
                        <a:rPr sz="1800" kern="0" spc="-10" dirty="0">
                          <a:solidFill>
                            <a:srgbClr val="292934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系统特性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721225" algn="l" rtl="0" eaLnBrk="0">
                        <a:lnSpc>
                          <a:spcPct val="97000"/>
                        </a:lnSpc>
                      </a:pPr>
                      <a:r>
                        <a:rPr sz="1800" kern="0" spc="-10" dirty="0">
                          <a:solidFill>
                            <a:srgbClr val="292934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6" name="textbox 146"/>
          <p:cNvSpPr/>
          <p:nvPr/>
        </p:nvSpPr>
        <p:spPr>
          <a:xfrm>
            <a:off x="104140" y="231140"/>
            <a:ext cx="9541510" cy="5626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37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如何描述需求？</a:t>
            </a:r>
            <a:r>
              <a:rPr sz="3700" b="1" kern="0" spc="7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700" b="1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产品需求的分层描述</a:t>
            </a:r>
            <a:r>
              <a:rPr sz="2700" b="1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框架和标准</a:t>
            </a:r>
            <a:endParaRPr lang="en-US" altLang="en-US" sz="2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48" name="textbox 148"/>
          <p:cNvSpPr/>
          <p:nvPr/>
        </p:nvSpPr>
        <p:spPr>
          <a:xfrm>
            <a:off x="9422663" y="2002688"/>
            <a:ext cx="2157095" cy="14789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9000"/>
              </a:lnSpc>
              <a:spcBef>
                <a:spcPts val="0"/>
              </a:spcBef>
            </a:pPr>
            <a:r>
              <a:rPr sz="2400" kern="0" spc="-1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从客户需求到最</a:t>
            </a:r>
            <a:r>
              <a:rPr sz="2400" kern="0" spc="3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终研发完成，需</a:t>
            </a:r>
            <a:r>
              <a:rPr sz="2400" kern="0" spc="3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求会不断转化和</a:t>
            </a:r>
            <a:r>
              <a:rPr sz="2400" kern="0" spc="3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分解</a:t>
            </a:r>
            <a:endParaRPr lang="en-US" altLang="en-US" sz="2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150" name="table 150"/>
          <p:cNvGraphicFramePr>
            <a:graphicFrameLocks noGrp="1"/>
          </p:cNvGraphicFramePr>
          <p:nvPr/>
        </p:nvGraphicFramePr>
        <p:xfrm>
          <a:off x="1935480" y="871727"/>
          <a:ext cx="1380489" cy="371475"/>
        </p:xfrm>
        <a:graphic>
          <a:graphicData uri="http://schemas.openxmlformats.org/drawingml/2006/table">
            <a:tbl>
              <a:tblPr>
                <a:solidFill>
                  <a:srgbClr val="99CCFF"/>
                </a:solidFill>
              </a:tblPr>
              <a:tblGrid>
                <a:gridCol w="1380489"/>
              </a:tblGrid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336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292934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原始需求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B7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7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7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7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52" name="textbox 152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6" name="textbox 156"/>
          <p:cNvSpPr/>
          <p:nvPr/>
        </p:nvSpPr>
        <p:spPr>
          <a:xfrm>
            <a:off x="2157348" y="3102025"/>
            <a:ext cx="937894" cy="2940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800" kern="0" spc="-10" dirty="0">
                <a:solidFill>
                  <a:srgbClr val="292934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初始需求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58" name="textbox 158"/>
          <p:cNvSpPr/>
          <p:nvPr/>
        </p:nvSpPr>
        <p:spPr>
          <a:xfrm>
            <a:off x="7107352" y="1917624"/>
            <a:ext cx="937260" cy="293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800" kern="0" spc="-10" dirty="0">
                <a:solidFill>
                  <a:srgbClr val="292934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产品需求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31947" y="3704970"/>
            <a:ext cx="1413509" cy="103378"/>
          </a:xfrm>
          <a:prstGeom prst="rect">
            <a:avLst/>
          </a:prstGeom>
        </p:spPr>
      </p:pic>
      <p:sp>
        <p:nvSpPr>
          <p:cNvPr id="162" name="rect"/>
          <p:cNvSpPr/>
          <p:nvPr/>
        </p:nvSpPr>
        <p:spPr>
          <a:xfrm>
            <a:off x="4275582" y="3535679"/>
            <a:ext cx="3107435" cy="12191"/>
          </a:xfrm>
          <a:prstGeom prst="rect">
            <a:avLst/>
          </a:prstGeom>
          <a:solidFill>
            <a:srgbClr val="6B766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4" name="rect"/>
          <p:cNvSpPr/>
          <p:nvPr/>
        </p:nvSpPr>
        <p:spPr>
          <a:xfrm>
            <a:off x="4425695" y="2959608"/>
            <a:ext cx="2808732" cy="12192"/>
          </a:xfrm>
          <a:prstGeom prst="rect">
            <a:avLst/>
          </a:prstGeom>
          <a:solidFill>
            <a:srgbClr val="6B766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6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77610" y="2965704"/>
            <a:ext cx="103378" cy="576071"/>
          </a:xfrm>
          <a:prstGeom prst="rect">
            <a:avLst/>
          </a:prstGeom>
        </p:spPr>
      </p:pic>
      <p:sp>
        <p:nvSpPr>
          <p:cNvPr id="168" name="rect"/>
          <p:cNvSpPr/>
          <p:nvPr/>
        </p:nvSpPr>
        <p:spPr>
          <a:xfrm>
            <a:off x="3813048" y="3966971"/>
            <a:ext cx="4032503" cy="12191"/>
          </a:xfrm>
          <a:prstGeom prst="rect">
            <a:avLst/>
          </a:prstGeom>
          <a:solidFill>
            <a:srgbClr val="6B766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" name="rect"/>
          <p:cNvSpPr/>
          <p:nvPr/>
        </p:nvSpPr>
        <p:spPr>
          <a:xfrm>
            <a:off x="3310126" y="3247644"/>
            <a:ext cx="1692151" cy="12700"/>
          </a:xfrm>
          <a:prstGeom prst="rect">
            <a:avLst/>
          </a:prstGeom>
          <a:solidFill>
            <a:srgbClr val="29293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950078" y="2965704"/>
            <a:ext cx="103378" cy="288035"/>
          </a:xfrm>
          <a:prstGeom prst="rect">
            <a:avLst/>
          </a:prstGeom>
        </p:spPr>
      </p:pic>
      <p:sp>
        <p:nvSpPr>
          <p:cNvPr id="174" name="rect"/>
          <p:cNvSpPr/>
          <p:nvPr/>
        </p:nvSpPr>
        <p:spPr>
          <a:xfrm>
            <a:off x="4889753" y="2526792"/>
            <a:ext cx="1880615" cy="12191"/>
          </a:xfrm>
          <a:prstGeom prst="rect">
            <a:avLst/>
          </a:prstGeom>
          <a:solidFill>
            <a:srgbClr val="6B766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78119" y="2250947"/>
            <a:ext cx="103377" cy="281685"/>
          </a:xfrm>
          <a:prstGeom prst="rect">
            <a:avLst/>
          </a:prstGeom>
        </p:spPr>
      </p:pic>
      <p:sp>
        <p:nvSpPr>
          <p:cNvPr id="178" name="rect"/>
          <p:cNvSpPr/>
          <p:nvPr/>
        </p:nvSpPr>
        <p:spPr>
          <a:xfrm>
            <a:off x="2619755" y="3396996"/>
            <a:ext cx="12191" cy="360045"/>
          </a:xfrm>
          <a:prstGeom prst="rect">
            <a:avLst/>
          </a:prstGeom>
          <a:solidFill>
            <a:srgbClr val="29293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4" name="textbox 4054"/>
          <p:cNvSpPr/>
          <p:nvPr/>
        </p:nvSpPr>
        <p:spPr>
          <a:xfrm>
            <a:off x="785627" y="1345286"/>
            <a:ext cx="10624819" cy="3982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9685" algn="l" rtl="0" eaLnBrk="0">
              <a:lnSpc>
                <a:spcPct val="97000"/>
              </a:lnSpc>
            </a:pP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Q1： 请详细介绍一下需求管理的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IT系统。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56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3335" algn="l" rtl="0" eaLnBrk="0">
              <a:lnSpc>
                <a:spcPct val="97000"/>
              </a:lnSpc>
              <a:spcBef>
                <a:spcPts val="600"/>
              </a:spcBef>
            </a:pPr>
            <a:r>
              <a:rPr sz="2000" b="1" kern="0" spc="-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老师：</a:t>
            </a:r>
            <a:r>
              <a:rPr sz="2000" b="1" kern="0" spc="1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b="1" kern="0" spc="-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需求管理的IT系统</a:t>
            </a:r>
            <a:r>
              <a:rPr sz="2000" b="1" kern="0" spc="-3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，没有办法详细介绍</a:t>
            </a:r>
            <a:r>
              <a:rPr sz="2000" b="1" kern="0" spc="-3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，这里介绍一下</a:t>
            </a:r>
            <a:r>
              <a:rPr sz="2000" b="1" kern="0" spc="1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sz="2000" b="1" kern="0" spc="-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T系统的主要功能：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54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20320" algn="l" rtl="0" eaLnBrk="0">
              <a:lnSpc>
                <a:spcPct val="99000"/>
              </a:lnSpc>
              <a:spcBef>
                <a:spcPts val="610"/>
              </a:spcBef>
            </a:pP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1、需求管理的IT系统在华为重点强调的是：</a:t>
            </a:r>
            <a:r>
              <a:rPr sz="2000" b="1" kern="0" spc="4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在客户界面上需求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要完整的端到端的管理  ，需求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从客户进来后一定要给客户一个承诺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或答复</a:t>
            </a:r>
            <a:r>
              <a:rPr sz="2000" b="1" kern="0" spc="-3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，不允许出现客户的需求被淹没掉的现象。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56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9525" algn="l" rtl="0" eaLnBrk="0">
              <a:lnSpc>
                <a:spcPct val="99000"/>
              </a:lnSpc>
              <a:spcBef>
                <a:spcPts val="610"/>
              </a:spcBef>
            </a:pP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2、</a:t>
            </a:r>
            <a:r>
              <a:rPr sz="2000" b="1" kern="0" spc="4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需求管理系统跟产品规划、产品开发系统是有关联关系的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 ，比如说一条需求可以对应成研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发的一个工作单</a:t>
            </a:r>
            <a:r>
              <a:rPr sz="2000" b="1" kern="0" spc="-30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，任何一个需求在研发都会产生工作量。那么这个工</a:t>
            </a:r>
            <a:r>
              <a:rPr sz="2000" b="1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作的流程、需求管理就是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由产品管理人来进行维护的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54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4605" indent="14605" algn="l" rtl="0" eaLnBrk="0">
              <a:lnSpc>
                <a:spcPct val="99000"/>
              </a:lnSpc>
              <a:spcBef>
                <a:spcPts val="5"/>
              </a:spcBef>
            </a:pP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3、需求在客户界面上的各种状态</a:t>
            </a:r>
            <a:r>
              <a:rPr sz="2000" b="1" kern="0" spc="-3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，比如规划状态、待规划状态等等</a:t>
            </a:r>
            <a:r>
              <a:rPr sz="2000" b="1" kern="0" spc="-3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，这些状态都是</a:t>
            </a:r>
            <a:r>
              <a:rPr sz="2000" b="1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由产品管理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部来管理的。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56" name="textbox 4056"/>
          <p:cNvSpPr/>
          <p:nvPr/>
        </p:nvSpPr>
        <p:spPr>
          <a:xfrm>
            <a:off x="-9651" y="171704"/>
            <a:ext cx="1305560" cy="678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71000"/>
              </a:lnSpc>
              <a:spcBef>
                <a:spcPts val="0"/>
              </a:spcBef>
            </a:pPr>
            <a:r>
              <a:rPr sz="6000" kern="0" spc="330" dirty="0">
                <a:solidFill>
                  <a:srgbClr val="2F62BB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A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FAQ</a:t>
            </a:r>
            <a:endParaRPr lang="en-US" altLang="en-US" sz="2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58" name="textbox 4058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2" name="textbox 4062"/>
          <p:cNvSpPr/>
          <p:nvPr/>
        </p:nvSpPr>
        <p:spPr>
          <a:xfrm>
            <a:off x="785882" y="1345286"/>
            <a:ext cx="10626725" cy="45364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4130" indent="-4445" algn="l" rtl="0" eaLnBrk="0">
              <a:lnSpc>
                <a:spcPct val="97000"/>
              </a:lnSpc>
            </a:pPr>
            <a:r>
              <a:rPr sz="2000" b="1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Q2：  目前公司还没有专门的需求管理组织</a:t>
            </a:r>
            <a:r>
              <a:rPr sz="2000" b="1" kern="0" spc="-3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，如果要建立需求管理和需求分析团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队</a:t>
            </a:r>
            <a:r>
              <a:rPr sz="2000" b="1" kern="0" spc="-3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，从哪些部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门中选择人员最合适</a:t>
            </a:r>
            <a:r>
              <a:rPr sz="2000" b="1" kern="0" spc="-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？（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销售、研发、市场、运营、制造、供应链</a:t>
            </a:r>
            <a:r>
              <a:rPr sz="2000" b="1" kern="0" spc="-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？）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135"/>
              </a:spcBef>
            </a:pP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老师 ：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需求管理和需求分析团队</a:t>
            </a:r>
            <a:r>
              <a:rPr sz="2000" kern="0" spc="-30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，是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专业的团队。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3970" indent="-1270" algn="l" rtl="0" eaLnBrk="0">
              <a:lnSpc>
                <a:spcPct val="99000"/>
              </a:lnSpc>
              <a:spcBef>
                <a:spcPts val="80"/>
              </a:spcBef>
            </a:pP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对于需求的价值性</a:t>
            </a:r>
            <a:r>
              <a:rPr sz="2000" kern="0" spc="-2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，既要懂市场</a:t>
            </a:r>
            <a:r>
              <a:rPr sz="2000" kern="0" spc="-2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，还要懂一定的技术</a:t>
            </a:r>
            <a:r>
              <a:rPr sz="2000" kern="0" spc="-2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，所以</a:t>
            </a:r>
            <a:r>
              <a:rPr sz="2000" kern="0" spc="4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通常是市场和研发一起组成了需求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管理和需求分析团队</a:t>
            </a:r>
            <a:r>
              <a:rPr sz="2000" b="1" kern="0" spc="5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。从问题中的选项里看</a:t>
            </a:r>
            <a:r>
              <a:rPr sz="2000" kern="0" spc="-2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，建议是研发、市场和销售的人组成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需求管理和需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求分析团队。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1590" algn="l" rtl="0" eaLnBrk="0">
              <a:lnSpc>
                <a:spcPct val="89000"/>
              </a:lnSpc>
              <a:spcBef>
                <a:spcPts val="840"/>
              </a:spcBef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Q3： 在B To</a:t>
            </a:r>
            <a:r>
              <a:rPr sz="2000" kern="0" spc="19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B企业关于需求的管理，初步建立产品部，</a:t>
            </a:r>
            <a:r>
              <a:rPr sz="2000" kern="0" spc="3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但各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种平台没有建立起来，</a:t>
            </a:r>
            <a:r>
              <a:rPr sz="2000" kern="0" spc="3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对于大量的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4605" algn="l" rtl="0" eaLnBrk="0">
              <a:lnSpc>
                <a:spcPts val="3600"/>
              </a:lnSpc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需求信息怎么进行识别和管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理？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46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老师 ： 对于需求的管理和识别，   核心就是识别这个需求给客户、给公司带来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的价值</a:t>
            </a:r>
            <a:r>
              <a:rPr sz="2000" kern="0" spc="2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，用价值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3495" indent="-10795" algn="l" rtl="0" eaLnBrk="0">
              <a:lnSpc>
                <a:spcPct val="154000"/>
              </a:lnSpc>
              <a:spcBef>
                <a:spcPts val="1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来判断，因此一定要先看清楚这个需求是不是来源于客户真实的需求，给客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户有没有带来真实   的价值，以及对公司是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不是有真实的价值。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对于公司带来的价值，可以体现在利润上、市场份额上，也可以体现在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竞争力的持续提升上。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64" name="textbox 4064"/>
          <p:cNvSpPr/>
          <p:nvPr/>
        </p:nvSpPr>
        <p:spPr>
          <a:xfrm>
            <a:off x="-9651" y="171704"/>
            <a:ext cx="1305560" cy="678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71000"/>
              </a:lnSpc>
              <a:spcBef>
                <a:spcPts val="0"/>
              </a:spcBef>
            </a:pPr>
            <a:r>
              <a:rPr sz="6000" kern="0" spc="330" dirty="0">
                <a:solidFill>
                  <a:srgbClr val="2F62BB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A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FAQ</a:t>
            </a:r>
            <a:endParaRPr lang="en-US" altLang="en-US" sz="2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66" name="textbox 406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0" name="textbox 4070"/>
          <p:cNvSpPr/>
          <p:nvPr/>
        </p:nvSpPr>
        <p:spPr>
          <a:xfrm>
            <a:off x="786391" y="1345286"/>
            <a:ext cx="10624819" cy="27628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9050" algn="l" rtl="0" eaLnBrk="0">
              <a:lnSpc>
                <a:spcPct val="98000"/>
              </a:lnSpc>
            </a:pP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Q4： 需求管理团队和分析团队</a:t>
            </a:r>
            <a:r>
              <a:rPr sz="2000" b="1" kern="0" spc="-3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，组成上和工作内容上本质区别在哪里？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54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9000"/>
              </a:lnSpc>
              <a:spcBef>
                <a:spcPts val="610"/>
              </a:spcBef>
            </a:pP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老师</a:t>
            </a:r>
            <a:r>
              <a:rPr sz="2000" b="1" kern="0" spc="4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000" b="1" kern="0" spc="4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需求管理团队：事实上是</a:t>
            </a:r>
            <a:r>
              <a:rPr sz="2000" b="1" kern="0" spc="4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最基层的需求决策的团队</a:t>
            </a:r>
            <a:r>
              <a:rPr sz="2000" b="1" kern="0" spc="-3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，一个需求进来不仅仅是要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进行分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析</a:t>
            </a:r>
            <a:r>
              <a:rPr sz="2000" b="1" kern="0" spc="-3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，最核心的是要进行决策  ，这个需求是不是要接纳、是不是要做；</a:t>
            </a:r>
            <a:r>
              <a:rPr sz="2000" b="1" kern="0" spc="3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马上就做</a:t>
            </a:r>
            <a:r>
              <a:rPr sz="2000" b="1" kern="0" spc="-3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，还是待规划；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明年做</a:t>
            </a:r>
            <a:r>
              <a:rPr sz="2000" b="1" kern="0" spc="-3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，还是后年做；</a:t>
            </a:r>
            <a:r>
              <a:rPr sz="2000" b="1" kern="0" spc="3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进行分类的决策</a:t>
            </a:r>
            <a:r>
              <a:rPr sz="2000" b="1" kern="0" spc="-3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，分发到不同的领域等</a:t>
            </a:r>
            <a:r>
              <a:rPr sz="2000" b="1" kern="0" spc="-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57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3335" indent="17145" algn="l" rtl="0" eaLnBrk="0">
              <a:lnSpc>
                <a:spcPct val="99000"/>
              </a:lnSpc>
              <a:spcBef>
                <a:spcPts val="5"/>
              </a:spcBef>
            </a:pP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RAT</a:t>
            </a:r>
            <a:r>
              <a:rPr sz="2000" b="1" kern="0" spc="2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(Requirement Analysis Team)需求分析团队 ： 在做决策之前需要对客户需求的“来龙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去脉</a:t>
            </a:r>
            <a:r>
              <a:rPr sz="2000" b="1" kern="0" spc="-4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”、需求给公司</a:t>
            </a:r>
            <a:r>
              <a:rPr sz="2000" b="1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和客户带来的价值进行分析</a:t>
            </a:r>
            <a:r>
              <a:rPr sz="2000" b="1" kern="0" spc="-2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，也要对需求的工作量、需求的难度进行一定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的评估</a:t>
            </a:r>
            <a:r>
              <a:rPr sz="2000" b="1" kern="0" spc="-3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，。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72" name="textbox 4072"/>
          <p:cNvSpPr/>
          <p:nvPr/>
        </p:nvSpPr>
        <p:spPr>
          <a:xfrm>
            <a:off x="-9651" y="171704"/>
            <a:ext cx="1305560" cy="678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71000"/>
              </a:lnSpc>
              <a:spcBef>
                <a:spcPts val="0"/>
              </a:spcBef>
            </a:pPr>
            <a:r>
              <a:rPr sz="6000" kern="0" spc="330" dirty="0">
                <a:solidFill>
                  <a:srgbClr val="2F62BB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A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FAQ</a:t>
            </a:r>
            <a:endParaRPr lang="en-US" altLang="en-US" sz="2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74" name="textbox 407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textbox 4078"/>
          <p:cNvSpPr/>
          <p:nvPr/>
        </p:nvSpPr>
        <p:spPr>
          <a:xfrm>
            <a:off x="788681" y="1344271"/>
            <a:ext cx="10622915" cy="30562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4605" algn="l" rtl="0" eaLnBrk="0">
              <a:lnSpc>
                <a:spcPct val="93000"/>
              </a:lnSpc>
            </a:pPr>
            <a:r>
              <a:rPr sz="2000" kern="0" spc="0" dirty="0">
                <a:ln w="7277" cap="flat" cmpd="sng">
                  <a:solidFill>
                    <a:srgbClr val="333333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Q5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：能不能介绍一下</a:t>
            </a:r>
            <a:r>
              <a:rPr sz="2000" b="1" kern="0" spc="5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0" dirty="0">
                <a:ln w="7277" cap="flat" cmpd="sng">
                  <a:solidFill>
                    <a:srgbClr val="333333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RAT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组成中的研发角色？还有需求管理部门是否是一个常设机构？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3000"/>
              </a:lnSpc>
              <a:spcBef>
                <a:spcPts val="170"/>
              </a:spcBef>
            </a:pP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老师</a:t>
            </a:r>
            <a:r>
              <a:rPr sz="2000" b="1" kern="0" spc="4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： 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一  般是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RAT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主任担任研发的角色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</a:t>
            </a:r>
            <a:r>
              <a:rPr sz="2000" kern="0" spc="5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通常是系统工程师</a:t>
            </a:r>
            <a:r>
              <a:rPr sz="2000" b="1" kern="0" spc="-20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，最资深的技术负责人</a:t>
            </a:r>
            <a:r>
              <a:rPr sz="2000" b="1" kern="0" spc="4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5240" indent="2540" algn="l" rtl="0" eaLnBrk="0">
              <a:lnSpc>
                <a:spcPct val="99000"/>
              </a:lnSpc>
              <a:spcBef>
                <a:spcPts val="90"/>
              </a:spcBef>
            </a:pP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如果系统比较大，</a:t>
            </a:r>
            <a:r>
              <a:rPr sz="2000" kern="0" spc="-3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包括硬件的</a:t>
            </a:r>
            <a:r>
              <a:rPr sz="2000" kern="0" spc="-2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、</a:t>
            </a:r>
            <a:r>
              <a:rPr sz="2000" kern="0" spc="-4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软件的</a:t>
            </a: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，就需要每一个专项技术负责人联合起来，</a:t>
            </a:r>
            <a:r>
              <a:rPr sz="2000" kern="0" spc="-3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对于需求的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可行性进行充分完整的大体的评估，</a:t>
            </a:r>
            <a:r>
              <a:rPr sz="2000" kern="0" spc="-3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不要求特别准确</a:t>
            </a:r>
            <a:r>
              <a:rPr sz="2000" kern="0" spc="-2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</a:t>
            </a:r>
            <a:r>
              <a:rPr sz="2000" kern="0" spc="-3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主要是</a:t>
            </a: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强调方案的可行性和大概的资源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评估。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8575" indent="-13970" algn="l" rtl="0" eaLnBrk="0">
              <a:lnSpc>
                <a:spcPct val="97000"/>
              </a:lnSpc>
              <a:spcBef>
                <a:spcPts val="155"/>
              </a:spcBef>
            </a:pPr>
            <a:r>
              <a:rPr sz="2000" kern="0" spc="0" dirty="0">
                <a:ln w="7277" cap="flat" cmpd="sng">
                  <a:solidFill>
                    <a:srgbClr val="333333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RAT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是一个常设组织，</a:t>
            </a:r>
            <a:r>
              <a:rPr sz="2000" b="1" kern="0" spc="-2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团队成员是专岗的不是专职的</a:t>
            </a:r>
            <a:r>
              <a:rPr sz="2000" b="1" kern="0" spc="-2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。  </a:t>
            </a: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只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要有产品就会存在需求</a:t>
            </a:r>
            <a:r>
              <a:rPr sz="2000" kern="0" spc="-2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</a:t>
            </a:r>
            <a:r>
              <a:rPr sz="2000" kern="0" spc="-40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一定就有需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求的处理</a:t>
            </a:r>
            <a:r>
              <a:rPr sz="2000" kern="0" spc="-2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、</a:t>
            </a:r>
            <a:r>
              <a:rPr sz="2000" kern="0" spc="-4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需求的分析</a:t>
            </a:r>
            <a:r>
              <a:rPr sz="2000" kern="0" spc="-2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、</a:t>
            </a:r>
            <a:r>
              <a:rPr sz="2000" kern="0" spc="-4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需求的管理，所以是常</a:t>
            </a:r>
            <a:r>
              <a:rPr sz="2000" kern="0" spc="-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设的机构，不是根据需求临时组建的。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0955" indent="-6350" algn="l" rtl="0" eaLnBrk="0">
              <a:lnSpc>
                <a:spcPct val="97000"/>
              </a:lnSpc>
              <a:spcBef>
                <a:spcPts val="125"/>
              </a:spcBef>
            </a:pPr>
            <a:r>
              <a:rPr sz="2000" kern="0" spc="0" dirty="0">
                <a:ln w="7277" cap="flat" cmpd="sng">
                  <a:solidFill>
                    <a:srgbClr val="333333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RMT</a:t>
            </a:r>
            <a:r>
              <a:rPr sz="2000" b="1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（</a:t>
            </a:r>
            <a:r>
              <a:rPr sz="2000" kern="0" spc="0" dirty="0">
                <a:ln w="7277" cap="flat" cmpd="sng">
                  <a:solidFill>
                    <a:srgbClr val="333333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Requirement</a:t>
            </a:r>
            <a:r>
              <a:rPr sz="2000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2000" kern="0" spc="0" dirty="0">
                <a:ln w="7277" cap="flat" cmpd="sng">
                  <a:solidFill>
                    <a:srgbClr val="333333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Management</a:t>
            </a:r>
            <a:r>
              <a:rPr sz="2000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2000" kern="0" spc="0" dirty="0">
                <a:ln w="7277" cap="flat" cmpd="sng">
                  <a:solidFill>
                    <a:srgbClr val="333333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Team</a:t>
            </a:r>
            <a:r>
              <a:rPr sz="2000" b="1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）</a:t>
            </a:r>
            <a:r>
              <a:rPr sz="2000" b="1" kern="0" spc="-3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和</a:t>
            </a:r>
            <a:r>
              <a:rPr sz="2000" kern="0" spc="0" dirty="0">
                <a:ln w="7277" cap="flat" cmpd="sng">
                  <a:solidFill>
                    <a:srgbClr val="333333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RAT</a:t>
            </a:r>
            <a:r>
              <a:rPr sz="2000" b="1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组织中所有的人员都是兼职的不是专职的</a:t>
            </a:r>
            <a:r>
              <a:rPr sz="2000" b="1" kern="0" spc="-2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。 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因为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只是在有需求的时候进行分析，</a:t>
            </a:r>
            <a:r>
              <a:rPr sz="2000" kern="0" spc="-20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日常时这些系统工程师，还是在为本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职工作服务的。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20320" algn="l" rtl="0" eaLnBrk="0">
              <a:lnSpc>
                <a:spcPct val="94000"/>
              </a:lnSpc>
              <a:spcBef>
                <a:spcPts val="160"/>
              </a:spcBef>
            </a:pP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事实上</a:t>
            </a:r>
            <a:r>
              <a:rPr sz="2000" kern="0" spc="-2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，需求分析的工作量占比并不大。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80" name="textbox 4080"/>
          <p:cNvSpPr/>
          <p:nvPr/>
        </p:nvSpPr>
        <p:spPr>
          <a:xfrm>
            <a:off x="-9651" y="171704"/>
            <a:ext cx="1305560" cy="678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71000"/>
              </a:lnSpc>
              <a:spcBef>
                <a:spcPts val="0"/>
              </a:spcBef>
            </a:pPr>
            <a:r>
              <a:rPr sz="6000" kern="0" spc="330" dirty="0">
                <a:solidFill>
                  <a:srgbClr val="2F62BB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A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FAQ</a:t>
            </a:r>
            <a:endParaRPr lang="en-US" altLang="en-US" sz="2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82" name="textbox 4082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textbox 4086"/>
          <p:cNvSpPr/>
          <p:nvPr/>
        </p:nvSpPr>
        <p:spPr>
          <a:xfrm>
            <a:off x="783337" y="1344271"/>
            <a:ext cx="10626090" cy="3663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7780" indent="1270" algn="l" rtl="0" eaLnBrk="0">
              <a:lnSpc>
                <a:spcPct val="97000"/>
              </a:lnSpc>
            </a:pPr>
            <a:r>
              <a:rPr sz="2000" kern="0" spc="0" dirty="0">
                <a:ln w="7277" cap="flat" cmpd="sng">
                  <a:solidFill>
                    <a:srgbClr val="333333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Q6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：  所有紧急需求基本上都是立马可以产生订单，</a:t>
            </a:r>
            <a:r>
              <a:rPr sz="2000" b="1" kern="0" spc="-4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这是公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司保持强势增长的“</a:t>
            </a:r>
            <a:r>
              <a:rPr sz="2000" b="1" kern="0" spc="-4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势</a:t>
            </a:r>
            <a:r>
              <a:rPr sz="2000" b="1" kern="0" spc="-4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”的维护</a:t>
            </a:r>
            <a:r>
              <a:rPr sz="2000" b="1" kern="0" spc="-19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，难道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不应该都做吗？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indent="5080" algn="l" rtl="0" eaLnBrk="0">
              <a:lnSpc>
                <a:spcPct val="98000"/>
              </a:lnSpc>
              <a:spcBef>
                <a:spcPts val="135"/>
              </a:spcBef>
            </a:pPr>
            <a:r>
              <a:rPr sz="2000" b="1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老师</a:t>
            </a:r>
            <a:r>
              <a:rPr sz="2000" b="1" kern="0" spc="5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：  因为我们关注的是公司竞争力长期持续的增长，短期和中长期的需求有</a:t>
            </a:r>
            <a:r>
              <a:rPr sz="2000" b="1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时候是必须要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做出取舍的</a:t>
            </a:r>
            <a:r>
              <a:rPr sz="2000" b="1" kern="0" spc="4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</a:t>
            </a:r>
            <a:r>
              <a:rPr sz="2000" b="1" kern="0" spc="-4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资源是有限的</a:t>
            </a:r>
            <a:r>
              <a:rPr sz="2000" b="1" kern="0" spc="-1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，如果关注了所有的短期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需求，</a:t>
            </a:r>
            <a:r>
              <a:rPr sz="2000" b="1" kern="0" spc="-4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可能会在有竞争力的中长期需求出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现的时候</a:t>
            </a:r>
            <a:r>
              <a:rPr sz="2000" b="1" kern="0" spc="-1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，资源不足</a:t>
            </a:r>
            <a:r>
              <a:rPr sz="2000" b="1" kern="0" spc="-2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，从而导致竞争力不能持续的增长。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9685" indent="4445" algn="l" rtl="0" eaLnBrk="0">
              <a:lnSpc>
                <a:spcPct val="98000"/>
              </a:lnSpc>
              <a:spcBef>
                <a:spcPts val="105"/>
              </a:spcBef>
            </a:pPr>
            <a:r>
              <a:rPr sz="2000" b="1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华为之所以能够成为持续增长的公司，</a:t>
            </a:r>
            <a:r>
              <a:rPr sz="2000" b="1" kern="0" spc="-3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并且几十年一直保持了高速的有效的增长</a:t>
            </a:r>
            <a:r>
              <a:rPr sz="2000" b="1" kern="0" spc="-1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，就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是因为他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没有仅仅关注短期的需求，</a:t>
            </a:r>
            <a:r>
              <a:rPr sz="2000" b="1" kern="0" spc="-4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更加关注于中长期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需求对于竞争力的增长。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9685" algn="l" rtl="0" eaLnBrk="0">
              <a:lnSpc>
                <a:spcPct val="94000"/>
              </a:lnSpc>
              <a:spcBef>
                <a:spcPts val="140"/>
              </a:spcBef>
            </a:pPr>
            <a:r>
              <a:rPr sz="2000" kern="0" spc="0" dirty="0">
                <a:ln w="7277" cap="flat" cmpd="sng">
                  <a:solidFill>
                    <a:srgbClr val="333333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Q7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：  紧急需求开发是如何决策和快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速行动的？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8415" indent="-635" algn="l" rtl="0" eaLnBrk="0">
              <a:lnSpc>
                <a:spcPct val="99000"/>
              </a:lnSpc>
              <a:spcBef>
                <a:spcPts val="30"/>
              </a:spcBef>
            </a:pPr>
            <a:r>
              <a:rPr sz="2000" b="1" kern="0" spc="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老师  ：  </a:t>
            </a:r>
            <a:r>
              <a:rPr sz="2000" kern="0" spc="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紧急需求一般是分发到正在进行的产品开发项目中</a:t>
            </a:r>
            <a:r>
              <a:rPr sz="2000" kern="0" spc="-1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</a:t>
            </a:r>
            <a:r>
              <a:rPr sz="2000" kern="0" spc="-2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由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PDT</a:t>
            </a:r>
            <a:r>
              <a:rPr sz="2000" kern="0" spc="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（ </a:t>
            </a:r>
            <a:r>
              <a:rPr sz="2000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Product</a:t>
            </a:r>
            <a:r>
              <a:rPr sz="2000" kern="0" spc="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Development </a:t>
            </a:r>
            <a:r>
              <a:rPr sz="2000" kern="0" spc="-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Team</a:t>
            </a:r>
            <a:r>
              <a:rPr sz="2000" kern="0" spc="2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2000" kern="0" spc="-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，产品开发团队  </a:t>
            </a:r>
            <a:r>
              <a:rPr sz="2000" kern="0" spc="-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）</a:t>
            </a:r>
            <a:r>
              <a:rPr sz="2000" kern="0" spc="-30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团队承接。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41910" indent="-27305" algn="l" rtl="0" eaLnBrk="0">
              <a:lnSpc>
                <a:spcPct val="97000"/>
              </a:lnSpc>
              <a:spcBef>
                <a:spcPts val="160"/>
              </a:spcBef>
            </a:pP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但是需要注意，</a:t>
            </a:r>
            <a:r>
              <a:rPr sz="2000" b="1" kern="0" spc="-4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紧急需求必须经过需求变更流程</a:t>
            </a:r>
            <a:r>
              <a:rPr sz="2000" b="1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</a:t>
            </a:r>
            <a:r>
              <a:rPr sz="2000" kern="0" spc="-2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因为需求的变更</a:t>
            </a:r>
            <a:r>
              <a:rPr sz="2000" kern="0" spc="-2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，可能会导致产品架构</a:t>
            </a:r>
            <a:r>
              <a:rPr sz="2000" kern="0" spc="-2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、产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品成本</a:t>
            </a:r>
            <a:r>
              <a:rPr sz="2000" kern="0" spc="-2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、项目进度</a:t>
            </a:r>
            <a:r>
              <a:rPr sz="2000" kern="0" spc="-2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、项目费用等的变更，对项目的影响比较大，所以要尽量减少紧急需求。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88" name="textbox 4088"/>
          <p:cNvSpPr/>
          <p:nvPr/>
        </p:nvSpPr>
        <p:spPr>
          <a:xfrm>
            <a:off x="-9651" y="171704"/>
            <a:ext cx="1305560" cy="678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71000"/>
              </a:lnSpc>
              <a:spcBef>
                <a:spcPts val="0"/>
              </a:spcBef>
            </a:pPr>
            <a:r>
              <a:rPr sz="6000" kern="0" spc="330" dirty="0">
                <a:solidFill>
                  <a:srgbClr val="2F62BB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A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FAQ</a:t>
            </a:r>
            <a:endParaRPr lang="en-US" altLang="en-US" sz="2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90" name="textbox 4090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4" name="textbox 4094"/>
          <p:cNvSpPr/>
          <p:nvPr/>
        </p:nvSpPr>
        <p:spPr>
          <a:xfrm>
            <a:off x="-9651" y="171704"/>
            <a:ext cx="11600180" cy="54470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71000"/>
              </a:lnSpc>
              <a:spcBef>
                <a:spcPts val="0"/>
              </a:spcBef>
            </a:pPr>
            <a:r>
              <a:rPr sz="6000" kern="0" spc="330" dirty="0">
                <a:solidFill>
                  <a:srgbClr val="2F62BB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A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FAQ</a:t>
            </a:r>
            <a:endParaRPr lang="en-US" altLang="en-US" sz="28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45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46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812800" algn="l" rtl="0" eaLnBrk="0">
              <a:lnSpc>
                <a:spcPct val="93000"/>
              </a:lnSpc>
              <a:spcBef>
                <a:spcPts val="610"/>
              </a:spcBef>
            </a:pPr>
            <a:r>
              <a:rPr sz="2000" kern="0" spc="0" dirty="0">
                <a:ln w="7277" cap="flat" cmpd="sng">
                  <a:solidFill>
                    <a:srgbClr val="333333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Q8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：  需求管理的绩效评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估是如何进行？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810895" algn="l" rtl="0" eaLnBrk="0">
              <a:lnSpc>
                <a:spcPct val="93000"/>
              </a:lnSpc>
              <a:spcBef>
                <a:spcPts val="170"/>
              </a:spcBef>
            </a:pP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老师</a:t>
            </a:r>
            <a:r>
              <a:rPr sz="2000" b="1" kern="0" spc="5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：  华为没有针对需求管理做绩效评估，</a:t>
            </a:r>
            <a:r>
              <a:rPr sz="2000" b="1" kern="0" spc="-3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因为需求管理就是我们的本职工作。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817880" indent="2540" algn="l" rtl="0" eaLnBrk="0">
              <a:lnSpc>
                <a:spcPct val="99000"/>
              </a:lnSpc>
              <a:spcBef>
                <a:spcPts val="80"/>
              </a:spcBef>
            </a:pP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需求管理工作是战略管理</a:t>
            </a:r>
            <a:r>
              <a:rPr sz="2000" kern="0" spc="-2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、产品规划等几个模块的输入</a:t>
            </a:r>
            <a:r>
              <a:rPr sz="2000" kern="0" spc="-23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，所以真正的评估可以体现在是不是对  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战略规划或者产品规划，产生了直接的</a:t>
            </a: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作用</a:t>
            </a:r>
            <a:r>
              <a:rPr sz="2000" kern="0" spc="-2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。所以华为没有单独针对需求管理的绩效进行评估，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这是一个基础的工作。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815975" indent="-3175" algn="l" rtl="0" eaLnBrk="0">
              <a:lnSpc>
                <a:spcPct val="97000"/>
              </a:lnSpc>
              <a:spcBef>
                <a:spcPts val="165"/>
              </a:spcBef>
            </a:pP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Q9</a:t>
            </a: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：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 </a:t>
            </a: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在采用客户调研的方法来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了解客户的需求过程中，如何才能取得客户的信任？</a:t>
            </a:r>
            <a:r>
              <a:rPr sz="2000" kern="0" spc="-4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客户是否会   怀疑企业通过这种方法来进入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他所处的行业？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60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810260" indent="3175" algn="l" rtl="0" eaLnBrk="0">
              <a:lnSpc>
                <a:spcPct val="98000"/>
              </a:lnSpc>
              <a:spcBef>
                <a:spcPts val="610"/>
              </a:spcBef>
            </a:pP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老师</a:t>
            </a:r>
            <a:r>
              <a:rPr sz="2000" kern="0" spc="5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：  举例说明</a:t>
            </a:r>
            <a:r>
              <a:rPr sz="2000" kern="0" spc="-24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</a:t>
            </a:r>
            <a:r>
              <a:rPr sz="2000" kern="0" spc="-2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当我们跟一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些重要的客户进行深入的交流之后</a:t>
            </a:r>
            <a:r>
              <a:rPr sz="2000" kern="0" spc="-2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  我们会签一个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NDA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即互相  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保密协议</a:t>
            </a:r>
            <a:r>
              <a:rPr sz="2000" kern="0" spc="-27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  我承诺对于从客户那里取来的所有的信息</a:t>
            </a:r>
            <a:r>
              <a:rPr sz="2000" kern="0" spc="-2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，只用于我们的双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方之间的需求沟通</a:t>
            </a:r>
            <a:r>
              <a:rPr sz="2000" kern="0" spc="-2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-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，不  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会用在其它任何地方。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58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817880" indent="5080" algn="l" rtl="0" eaLnBrk="0">
              <a:lnSpc>
                <a:spcPct val="98000"/>
              </a:lnSpc>
              <a:spcBef>
                <a:spcPts val="5"/>
              </a:spcBef>
            </a:pP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关于客户是不是怀疑这个企业通过这种方法进入他所处的行业</a:t>
            </a:r>
            <a:r>
              <a:rPr sz="2000" kern="0" spc="-1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，这要取决于企业在这个行业长   </a:t>
            </a:r>
            <a:r>
              <a:rPr sz="2000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期塑造的口碑和采取的具体行动。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096" name="textbox 409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4100"/>
          <p:cNvSpPr/>
          <p:nvPr/>
        </p:nvSpPr>
        <p:spPr>
          <a:xfrm>
            <a:off x="788681" y="1344271"/>
            <a:ext cx="10624184" cy="24434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7780" indent="-3175" algn="l" rtl="0" eaLnBrk="0">
              <a:lnSpc>
                <a:spcPct val="97000"/>
              </a:lnSpc>
            </a:pPr>
            <a:r>
              <a:rPr sz="2000" kern="0" spc="10" dirty="0">
                <a:ln w="7277" cap="flat" cmpd="sng">
                  <a:solidFill>
                    <a:srgbClr val="333333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宋体" panose="02010600030101010101" pitchFamily="2" charset="-122"/>
              </a:rPr>
              <a:t>Q10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：  公司想往下游发展，</a:t>
            </a:r>
            <a:r>
              <a:rPr sz="2000" b="1" kern="0" spc="-2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当然现在的部分客户可能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未来会变成同行</a:t>
            </a:r>
            <a:r>
              <a:rPr sz="2000" b="1" kern="0" spc="-1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，对自己有所顾忌</a:t>
            </a:r>
            <a:r>
              <a:rPr sz="2000" b="1" kern="0" spc="-1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，那在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和这样客户交流的时候，如何能让对方“袒露心声”</a:t>
            </a:r>
            <a:r>
              <a:rPr sz="2000" b="1" kern="0" spc="-2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，能够获取真实的客户需求？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63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605"/>
              </a:spcBef>
            </a:pP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老师</a:t>
            </a:r>
            <a:r>
              <a:rPr sz="2000" b="1" kern="0" spc="50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：  这种矛盾是不成立的。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60000"/>
              </a:lnSpc>
            </a:pPr>
            <a:endParaRPr lang="en-US" altLang="en-US" sz="10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lang="en-US" altLang="en-US" sz="5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7145" indent="15240" algn="l" rtl="0" eaLnBrk="0">
              <a:lnSpc>
                <a:spcPct val="98000"/>
              </a:lnSpc>
              <a:spcBef>
                <a:spcPts val="5"/>
              </a:spcBef>
            </a:pPr>
            <a:r>
              <a:rPr sz="2000" b="1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比如，</a:t>
            </a:r>
            <a:r>
              <a:rPr sz="2000" b="1" kern="0" spc="-4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华为去年进入车领域</a:t>
            </a:r>
            <a:r>
              <a:rPr sz="2000" b="1" kern="0" spc="-1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，公司的最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高层面徐直军亲自在大会上明确表达，</a:t>
            </a:r>
            <a:r>
              <a:rPr sz="2000" b="1" kern="0" spc="-42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华为不会进入整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车行业，</a:t>
            </a:r>
            <a:r>
              <a:rPr sz="2000" b="1" kern="0" spc="-39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只会聚焦于车联网相关的子系统</a:t>
            </a:r>
            <a:r>
              <a:rPr sz="2000" b="1" kern="0" spc="-25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。  如果没有跟客户明确之前</a:t>
            </a:r>
            <a:r>
              <a:rPr sz="2000" b="1" kern="0" spc="-16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，不可能让客户</a:t>
            </a:r>
            <a:r>
              <a:rPr sz="2000" b="1" kern="0" spc="-38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“袒露心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声”的，</a:t>
            </a:r>
            <a:r>
              <a:rPr sz="2000" b="1" kern="0" spc="-4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2000" b="1" kern="0" spc="-10" dirty="0">
                <a:solidFill>
                  <a:srgbClr val="333333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一定要充分理解客户对于你的担忧。</a:t>
            </a:r>
            <a:endParaRPr lang="en-US" altLang="en-US" sz="20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102" name="textbox 4102"/>
          <p:cNvSpPr/>
          <p:nvPr/>
        </p:nvSpPr>
        <p:spPr>
          <a:xfrm>
            <a:off x="-9651" y="171704"/>
            <a:ext cx="1305560" cy="678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71000"/>
              </a:lnSpc>
              <a:spcBef>
                <a:spcPts val="0"/>
              </a:spcBef>
            </a:pPr>
            <a:r>
              <a:rPr sz="6000" kern="0" spc="330" dirty="0">
                <a:solidFill>
                  <a:srgbClr val="2F62BB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A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800" kern="0" spc="-1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FAQ</a:t>
            </a:r>
            <a:endParaRPr lang="en-US" altLang="en-US" sz="2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104" name="textbox 410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textbox 4110"/>
          <p:cNvSpPr/>
          <p:nvPr/>
        </p:nvSpPr>
        <p:spPr>
          <a:xfrm>
            <a:off x="3030444" y="2781944"/>
            <a:ext cx="5543550" cy="11830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algn="r" rtl="0" eaLnBrk="0">
              <a:lnSpc>
                <a:spcPct val="87000"/>
              </a:lnSpc>
            </a:pPr>
            <a:r>
              <a:rPr sz="8700" kern="0" spc="-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Thank You</a:t>
            </a:r>
            <a:endParaRPr lang="en-US" altLang="en-US" sz="8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4112" name="textbox 4112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table 180"/>
          <p:cNvGraphicFramePr>
            <a:graphicFrameLocks noGrp="1"/>
          </p:cNvGraphicFramePr>
          <p:nvPr/>
        </p:nvGraphicFramePr>
        <p:xfrm>
          <a:off x="1009700" y="1172590"/>
          <a:ext cx="9717405" cy="4482465"/>
        </p:xfrm>
        <a:graphic>
          <a:graphicData uri="http://schemas.openxmlformats.org/drawingml/2006/table">
            <a:tbl>
              <a:tblPr/>
              <a:tblGrid>
                <a:gridCol w="514984"/>
                <a:gridCol w="1101725"/>
                <a:gridCol w="1764029"/>
                <a:gridCol w="1612900"/>
                <a:gridCol w="1388110"/>
                <a:gridCol w="3335654"/>
              </a:tblGrid>
              <a:tr h="318134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9629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产品包需求的分层模型</a:t>
                      </a:r>
                      <a:endParaRPr lang="en-US" altLang="en-US" sz="2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297180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分类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28015" algn="l" rtl="0" eaLnBrk="0">
                        <a:lnSpc>
                          <a:spcPct val="87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定义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44450" algn="l" rtl="0" eaLnBrk="0">
                        <a:lnSpc>
                          <a:spcPct val="87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需求分层关系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91135" algn="l" rtl="0" eaLnBrk="0">
                        <a:lnSpc>
                          <a:spcPct val="87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需求分解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417320" algn="l" rtl="0" eaLnBrk="0">
                        <a:lnSpc>
                          <a:spcPct val="87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示例</a:t>
                      </a:r>
                      <a:endParaRPr lang="en-US" altLang="en-US" sz="2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334135">
                <a:tc vMerge="1">
                  <a:tcPr marL="0" marR="0" marT="0" marB="0" vert="eaVer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145" indent="-889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消费者/客户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问题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620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消费者/客户期望产品  解决的问题（内部/外  </a:t>
                      </a: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部）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4605" indent="-127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原始需求：手机不支持通话中录音，很不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爽！要是能录音就好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了。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5240" indent="-1270" algn="l" rtl="0" eaLnBrk="0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初始需求：   消费者/客户希望手机在通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话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过程中能够录音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1365885">
                <a:tc vMerge="1">
                  <a:tcPr marL="0" marR="0" marT="0" marB="0" vert="eaVer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62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系统特性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350" indent="1270" algn="l" rtl="0" eaLnBrk="0">
                        <a:lnSpc>
                          <a:spcPct val="100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描述产品为解决消费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者/客户问题所支撑的  能力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2700" algn="l" rtl="0" eaLnBrk="0">
                        <a:lnSpc>
                          <a:spcPct val="98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特性需求：手机需支持通话录音功能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1464310">
                <a:tc vMerge="1">
                  <a:tcPr marL="0" marR="0" marT="0" marB="0" vert="eaVer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762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系统需求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6350" indent="63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系统需求是对特性进    行分析加工后形成的   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产品的黑盒交付需求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不涉及具体的实现方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案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3970" algn="l" rtl="0" eaLnBrk="0">
                        <a:lnSpc>
                          <a:spcPts val="1630"/>
                        </a:lnSpc>
                        <a:spcBef>
                          <a:spcPts val="5"/>
                        </a:spcBef>
                      </a:pPr>
                      <a:r>
                        <a:rPr sz="13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系统需求：</a:t>
                      </a:r>
                      <a:endParaRPr lang="en-US" altLang="en-US" sz="13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7325" algn="l" rtl="0" eaLnBrk="0">
                        <a:lnSpc>
                          <a:spcPct val="98000"/>
                        </a:lnSpc>
                        <a:spcBef>
                          <a:spcPts val="40"/>
                        </a:spcBef>
                      </a:pP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1，通话中可启动录音；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79705" algn="l" rtl="0" eaLnBrk="0">
                        <a:lnSpc>
                          <a:spcPct val="97000"/>
                        </a:lnSpc>
                        <a:spcBef>
                          <a:spcPts val="55"/>
                        </a:spcBef>
                      </a:pP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2，通过结束录音停止；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1610" algn="l" rtl="0" eaLnBrk="0">
                        <a:lnSpc>
                          <a:spcPct val="97000"/>
                        </a:lnSpc>
                        <a:spcBef>
                          <a:spcPts val="50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3，录音文件采用MP3格式；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83515" indent="-13335" algn="l" rtl="0" eaLnBrk="0">
                        <a:lnSpc>
                          <a:spcPct val="99000"/>
                        </a:lnSpc>
                        <a:spcBef>
                          <a:spcPts val="3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4，用户可随时回放电话录音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文件；        5，启动和停止可单手操作；</a:t>
                      </a:r>
                      <a:endParaRPr lang="en-US" altLang="en-US" sz="1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pic>
        <p:nvPicPr>
          <p:cNvPr id="182" name="picture 1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32900" y="1487527"/>
            <a:ext cx="1993056" cy="4140605"/>
          </a:xfrm>
          <a:prstGeom prst="rect">
            <a:avLst/>
          </a:prstGeom>
        </p:spPr>
      </p:pic>
      <p:sp>
        <p:nvSpPr>
          <p:cNvPr id="184" name="textbox 184"/>
          <p:cNvSpPr/>
          <p:nvPr/>
        </p:nvSpPr>
        <p:spPr>
          <a:xfrm>
            <a:off x="103876" y="231284"/>
            <a:ext cx="9384030" cy="551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37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37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产</a:t>
            </a:r>
            <a:r>
              <a:rPr sz="3700" kern="0" spc="-5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sz="3700" kern="0" spc="-5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品包需求描述</a:t>
            </a:r>
            <a:r>
              <a:rPr sz="3700" kern="0" spc="-6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：问题+特性+需求（举例）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186" name="textbox 186"/>
          <p:cNvSpPr/>
          <p:nvPr/>
        </p:nvSpPr>
        <p:spPr>
          <a:xfrm>
            <a:off x="1098295" y="5879083"/>
            <a:ext cx="10471784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400" b="1" kern="0" spc="-5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产品包需求（可验证）</a:t>
            </a:r>
            <a:r>
              <a:rPr sz="2400" b="1" kern="0" spc="19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-5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=初始需求+系统特性+系统需</a:t>
            </a:r>
            <a:r>
              <a:rPr sz="2400" b="1" kern="0" spc="-60" dirty="0">
                <a:solidFill>
                  <a:srgbClr val="FF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求，以及他们的对应关系</a:t>
            </a:r>
            <a:endParaRPr lang="en-US" altLang="en-US" sz="24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6198107" y="2630423"/>
            <a:ext cx="1141476" cy="370332"/>
            <a:chOff x="0" y="0"/>
            <a:chExt cx="1141476" cy="370332"/>
          </a:xfrm>
        </p:grpSpPr>
        <p:sp>
          <p:nvSpPr>
            <p:cNvPr id="188" name="path"/>
            <p:cNvSpPr/>
            <p:nvPr/>
          </p:nvSpPr>
          <p:spPr>
            <a:xfrm>
              <a:off x="6096" y="0"/>
              <a:ext cx="1129284" cy="370332"/>
            </a:xfrm>
            <a:custGeom>
              <a:avLst/>
              <a:gdLst/>
              <a:ahLst/>
              <a:cxnLst/>
              <a:rect l="0" t="0" r="0" b="0"/>
              <a:pathLst>
                <a:path w="1778" h="583">
                  <a:moveTo>
                    <a:pt x="0" y="583"/>
                  </a:moveTo>
                  <a:lnTo>
                    <a:pt x="1778" y="583"/>
                  </a:lnTo>
                  <a:lnTo>
                    <a:pt x="1778" y="0"/>
                  </a:lnTo>
                  <a:lnTo>
                    <a:pt x="0" y="0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0" name="path"/>
            <p:cNvSpPr/>
            <p:nvPr/>
          </p:nvSpPr>
          <p:spPr>
            <a:xfrm>
              <a:off x="0" y="0"/>
              <a:ext cx="1141476" cy="370332"/>
            </a:xfrm>
            <a:custGeom>
              <a:avLst/>
              <a:gdLst/>
              <a:ahLst/>
              <a:cxnLst/>
              <a:rect l="0" t="0" r="0" b="0"/>
              <a:pathLst>
                <a:path w="1797" h="583">
                  <a:moveTo>
                    <a:pt x="1788" y="583"/>
                  </a:moveTo>
                  <a:lnTo>
                    <a:pt x="1788" y="0"/>
                  </a:lnTo>
                  <a:moveTo>
                    <a:pt x="9" y="0"/>
                  </a:moveTo>
                  <a:lnTo>
                    <a:pt x="9" y="583"/>
                  </a:lnTo>
                </a:path>
              </a:pathLst>
            </a:custGeom>
            <a:noFill/>
            <a:ln w="12192" cap="flat">
              <a:solidFill>
                <a:srgbClr val="000000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92" name="table 192"/>
          <p:cNvGraphicFramePr>
            <a:graphicFrameLocks noGrp="1"/>
          </p:cNvGraphicFramePr>
          <p:nvPr/>
        </p:nvGraphicFramePr>
        <p:xfrm>
          <a:off x="6172199" y="2994659"/>
          <a:ext cx="1186814" cy="774064"/>
        </p:xfrm>
        <a:graphic>
          <a:graphicData uri="http://schemas.openxmlformats.org/drawingml/2006/table">
            <a:tbl>
              <a:tblPr/>
              <a:tblGrid>
                <a:gridCol w="1186814"/>
              </a:tblGrid>
              <a:tr h="397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4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541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特性需求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" name="table 194"/>
          <p:cNvGraphicFramePr>
            <a:graphicFrameLocks noGrp="1"/>
          </p:cNvGraphicFramePr>
          <p:nvPr/>
        </p:nvGraphicFramePr>
        <p:xfrm>
          <a:off x="6198107" y="4872228"/>
          <a:ext cx="1186815" cy="382269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186815"/>
              </a:tblGrid>
              <a:tr h="3727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1684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系统需求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6" name="textbox 196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198" name="table 198"/>
          <p:cNvGraphicFramePr>
            <a:graphicFrameLocks noGrp="1"/>
          </p:cNvGraphicFramePr>
          <p:nvPr/>
        </p:nvGraphicFramePr>
        <p:xfrm>
          <a:off x="6184391" y="2116835"/>
          <a:ext cx="1142364" cy="381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142364"/>
              </a:tblGrid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  <a:p>
                      <a:pPr marL="10922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原始需求</a:t>
                      </a:r>
                      <a:endParaRPr lang="en-US" altLang="en-US" sz="1800" dirty="0">
                        <a:latin typeface="仿宋" panose="02010609060101010101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2" name="textbox 202"/>
          <p:cNvSpPr/>
          <p:nvPr/>
        </p:nvSpPr>
        <p:spPr>
          <a:xfrm>
            <a:off x="6293180" y="2692908"/>
            <a:ext cx="930275" cy="2838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初始需求</a:t>
            </a:r>
            <a:endParaRPr lang="en-US" altLang="en-US" sz="18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04" name="textbox 204"/>
          <p:cNvSpPr/>
          <p:nvPr/>
        </p:nvSpPr>
        <p:spPr>
          <a:xfrm>
            <a:off x="4879842" y="4900936"/>
            <a:ext cx="834389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系统需求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06" name="textbox 206"/>
          <p:cNvSpPr/>
          <p:nvPr/>
        </p:nvSpPr>
        <p:spPr>
          <a:xfrm>
            <a:off x="4879842" y="3596392"/>
            <a:ext cx="834389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系统特性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08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29602" y="3762629"/>
            <a:ext cx="103378" cy="1116711"/>
          </a:xfrm>
          <a:prstGeom prst="rect">
            <a:avLst/>
          </a:prstGeom>
        </p:spPr>
      </p:pic>
      <p:sp>
        <p:nvSpPr>
          <p:cNvPr id="210" name="textbox 210"/>
          <p:cNvSpPr/>
          <p:nvPr/>
        </p:nvSpPr>
        <p:spPr>
          <a:xfrm>
            <a:off x="5102978" y="2356491"/>
            <a:ext cx="417830" cy="2609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endParaRPr lang="en-US" altLang="en-US" sz="15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pic>
        <p:nvPicPr>
          <p:cNvPr id="212" name="picture 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17918" y="3000755"/>
            <a:ext cx="103378" cy="392684"/>
          </a:xfrm>
          <a:prstGeom prst="rect">
            <a:avLst/>
          </a:prstGeom>
        </p:spPr>
      </p:pic>
      <p:sp>
        <p:nvSpPr>
          <p:cNvPr id="214" name="rect"/>
          <p:cNvSpPr/>
          <p:nvPr/>
        </p:nvSpPr>
        <p:spPr>
          <a:xfrm>
            <a:off x="6204203" y="2624327"/>
            <a:ext cx="1129284" cy="1219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16" name="picture 2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09029" y="2491105"/>
            <a:ext cx="102996" cy="139319"/>
          </a:xfrm>
          <a:prstGeom prst="rect">
            <a:avLst/>
          </a:prstGeom>
        </p:spPr>
      </p:pic>
      <p:sp>
        <p:nvSpPr>
          <p:cNvPr id="218" name="path"/>
          <p:cNvSpPr/>
          <p:nvPr/>
        </p:nvSpPr>
        <p:spPr>
          <a:xfrm>
            <a:off x="5052059" y="2837688"/>
            <a:ext cx="540003" cy="6095"/>
          </a:xfrm>
          <a:custGeom>
            <a:avLst/>
            <a:gdLst/>
            <a:ahLst/>
            <a:cxnLst/>
            <a:rect l="0" t="0" r="0" b="0"/>
            <a:pathLst>
              <a:path w="850" h="9">
                <a:moveTo>
                  <a:pt x="0" y="4"/>
                </a:moveTo>
                <a:lnTo>
                  <a:pt x="850" y="4"/>
                </a:lnTo>
              </a:path>
            </a:pathLst>
          </a:custGeom>
          <a:noFill/>
          <a:ln w="6096" cap="flat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59892" y="843077"/>
            <a:ext cx="10725083" cy="5547054"/>
          </a:xfrm>
          <a:prstGeom prst="rect">
            <a:avLst/>
          </a:prstGeom>
        </p:spPr>
      </p:pic>
      <p:sp>
        <p:nvSpPr>
          <p:cNvPr id="222" name="textbox 222"/>
          <p:cNvSpPr/>
          <p:nvPr/>
        </p:nvSpPr>
        <p:spPr>
          <a:xfrm>
            <a:off x="104140" y="231140"/>
            <a:ext cx="4741545" cy="558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>
              <a:latin typeface="仿宋" panose="02010609060101010101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3700" kern="0" spc="3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3700" kern="0" spc="-2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微软雅黑" panose="020B0503020204020204" charset="-122"/>
                <a:cs typeface="等线" panose="02010600030101010101" charset="-122"/>
              </a:rPr>
              <a:t>需求分层分析样例</a:t>
            </a:r>
            <a:endParaRPr lang="en-US" altLang="en-US" sz="3700" dirty="0">
              <a:latin typeface="仿宋" panose="02010609060101010101" charset="-122"/>
              <a:ea typeface="微软雅黑" panose="020B0503020204020204" charset="-122"/>
            </a:endParaRPr>
          </a:p>
        </p:txBody>
      </p:sp>
      <p:sp>
        <p:nvSpPr>
          <p:cNvPr id="224" name="textbox 224"/>
          <p:cNvSpPr/>
          <p:nvPr/>
        </p:nvSpPr>
        <p:spPr>
          <a:xfrm>
            <a:off x="4585296" y="6537470"/>
            <a:ext cx="309562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sz="1100" kern="0" spc="0" dirty="0">
              <a:solidFill>
                <a:srgbClr val="80808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FULLTEXTBEAUTIFYED" val="1"/>
  <p:tag name="commondata" val="eyJoZGlkIjoiOWFmOTJhYmZjN2Q2NmE3OTk5ZDVhODE2MjY1MGJhNzU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18416</Words>
  <Application>WPS 演示</Application>
  <PresentationFormat/>
  <Paragraphs>3585</Paragraphs>
  <Slides>77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77</vt:i4>
      </vt:variant>
    </vt:vector>
  </HeadingPairs>
  <TitlesOfParts>
    <vt:vector size="97" baseType="lpstr">
      <vt:lpstr>Arial</vt:lpstr>
      <vt:lpstr>宋体</vt:lpstr>
      <vt:lpstr>Wingdings</vt:lpstr>
      <vt:lpstr>微软雅黑</vt:lpstr>
      <vt:lpstr>仿宋</vt:lpstr>
      <vt:lpstr>Wingdings</vt:lpstr>
      <vt:lpstr>楷体</vt:lpstr>
      <vt:lpstr>Arial</vt:lpstr>
      <vt:lpstr>等线</vt:lpstr>
      <vt:lpstr>华文细黑</vt:lpstr>
      <vt:lpstr>新宋体</vt:lpstr>
      <vt:lpstr>Arial Unicode MS</vt:lpstr>
      <vt:lpstr>Calibri</vt:lpstr>
      <vt:lpstr>微软雅黑 Light</vt:lpstr>
      <vt:lpstr>Microsoft YaHei UI</vt:lpstr>
      <vt:lpstr>Century Schoolbook</vt:lpstr>
      <vt:lpstr>Segoe Print</vt:lpstr>
      <vt:lpstr>Times New Roman</vt:lpstr>
      <vt:lpstr>MS Gothic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Koomaples-Design01</dc:creator>
  <cp:lastModifiedBy>nancy</cp:lastModifiedBy>
  <cp:revision>7</cp:revision>
  <dcterms:created xsi:type="dcterms:W3CDTF">2023-10-15T12:40:00Z</dcterms:created>
  <dcterms:modified xsi:type="dcterms:W3CDTF">2023-12-06T10:25:32Z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2023-10-16T12:30:57Z</vt:filetime>
  </property>
  <property fmtid="{D5CDD505-2E9C-101B-9397-08002B2CF9AE}" pid="4" name="ICV">
    <vt:lpwstr>3882E376522C4CC5A30FEC49B342FFCA_13</vt:lpwstr>
  </property>
  <property fmtid="{D5CDD505-2E9C-101B-9397-08002B2CF9AE}" pid="5" name="KSOProductBuildVer">
    <vt:lpwstr>2052-12.1.0.15712</vt:lpwstr>
  </property>
</Properties>
</file>